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58" r:id="rId4"/>
    <p:sldId id="259" r:id="rId5"/>
    <p:sldId id="281" r:id="rId6"/>
    <p:sldId id="282" r:id="rId7"/>
    <p:sldId id="283" r:id="rId8"/>
    <p:sldId id="284" r:id="rId9"/>
    <p:sldId id="286" r:id="rId10"/>
    <p:sldId id="287" r:id="rId11"/>
    <p:sldId id="308" r:id="rId12"/>
    <p:sldId id="309" r:id="rId13"/>
    <p:sldId id="288" r:id="rId14"/>
    <p:sldId id="310" r:id="rId15"/>
    <p:sldId id="289" r:id="rId16"/>
    <p:sldId id="261" r:id="rId17"/>
    <p:sldId id="290" r:id="rId18"/>
    <p:sldId id="294" r:id="rId19"/>
    <p:sldId id="291" r:id="rId20"/>
    <p:sldId id="293"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279" r:id="rId34"/>
  </p:sldIdLst>
  <p:sldSz cx="9144000" cy="5143500" type="screen16x9"/>
  <p:notesSz cx="6858000" cy="9144000"/>
  <p:embeddedFontLst>
    <p:embeddedFont>
      <p:font typeface="Roboto" pitchFamily="2" charset="0"/>
      <p:regular r:id="rId36"/>
      <p:bold r:id="rId37"/>
      <p:italic r:id="rId38"/>
      <p:boldItalic r:id="rId39"/>
    </p:embeddedFont>
    <p:embeddedFont>
      <p:font typeface="Roboto Black" panose="02000000000000000000" pitchFamily="2" charset="0"/>
      <p:bold r:id="rId40"/>
      <p:boldItalic r:id="rId41"/>
    </p:embeddedFont>
    <p:embeddedFont>
      <p:font typeface="Roboto Light" panose="02000000000000000000" pitchFamily="2" charset="0"/>
      <p:regular r:id="rId42"/>
      <p:bold r:id="rId43"/>
      <p:italic r:id="rId44"/>
      <p:boldItalic r:id="rId45"/>
    </p:embeddedFont>
    <p:embeddedFont>
      <p:font typeface="Roboto Medium" panose="02000000000000000000" pitchFamily="2" charset="0"/>
      <p:regular r:id="rId46"/>
      <p:bold r:id="rId47"/>
      <p:italic r:id="rId48"/>
      <p:boldItalic r:id="rId49"/>
    </p:embeddedFont>
  </p:embeddedFontLst>
  <p:custDataLst>
    <p:tags r:id="rId5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72">
          <p15:clr>
            <a:srgbClr val="9AA0A6"/>
          </p15:clr>
        </p15:guide>
        <p15:guide id="4" orient="horz" pos="3195">
          <p15:clr>
            <a:srgbClr val="9AA0A6"/>
          </p15:clr>
        </p15:guide>
        <p15:guide id="5" pos="5688">
          <p15:clr>
            <a:srgbClr val="9AA0A6"/>
          </p15:clr>
        </p15:guide>
        <p15:guide id="6" orient="horz" pos="72">
          <p15:clr>
            <a:srgbClr val="9AA0A6"/>
          </p15:clr>
        </p15:guide>
        <p15:guide id="7" pos="28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339" autoAdjust="0"/>
  </p:normalViewPr>
  <p:slideViewPr>
    <p:cSldViewPr snapToGrid="0">
      <p:cViewPr varScale="1">
        <p:scale>
          <a:sx n="87" d="100"/>
          <a:sy n="87" d="100"/>
        </p:scale>
        <p:origin x="1325" y="62"/>
      </p:cViewPr>
      <p:guideLst>
        <p:guide orient="horz" pos="1620"/>
        <p:guide pos="2880"/>
        <p:guide pos="72"/>
        <p:guide orient="horz" pos="3195"/>
        <p:guide pos="5688"/>
        <p:guide orient="horz" pos="72"/>
        <p:guide pos="2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sz="1100" b="0" i="1"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54365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sz="1100" b="0" i="1"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784182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sz="1100" b="0" i="1"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270916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sz="1100" b="0" i="1"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739394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sz="1100" b="0" i="1"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4250724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174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7152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1903904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3983927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2330345b6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2330345b6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31701796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1231407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42038555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25113514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998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35013402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20117604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64216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32766455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1076571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30535118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3574bb24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3574bb244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2843007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68843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123574bb24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123574bb2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3492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2732785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1163121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1750434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586699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51B22"/>
        </a:solidFill>
        <a:effectLst/>
      </p:bgPr>
    </p:bg>
    <p:spTree>
      <p:nvGrpSpPr>
        <p:cNvPr id="1" name="Shape 53"/>
        <p:cNvGrpSpPr/>
        <p:nvPr/>
      </p:nvGrpSpPr>
      <p:grpSpPr>
        <a:xfrm>
          <a:off x="0" y="0"/>
          <a:ext cx="0" cy="0"/>
          <a:chOff x="0" y="0"/>
          <a:chExt cx="0" cy="0"/>
        </a:xfrm>
      </p:grpSpPr>
      <p:pic>
        <p:nvPicPr>
          <p:cNvPr id="58" name="Google Shape;58;p13"/>
          <p:cNvPicPr preferRelativeResize="0"/>
          <p:nvPr/>
        </p:nvPicPr>
        <p:blipFill rotWithShape="1">
          <a:blip r:embed="rId3">
            <a:alphaModFix/>
          </a:blip>
          <a:srcRect l="-17330" r="17330"/>
          <a:stretch/>
        </p:blipFill>
        <p:spPr>
          <a:xfrm>
            <a:off x="150" y="0"/>
            <a:ext cx="9143700" cy="5143500"/>
          </a:xfrm>
          <a:prstGeom prst="rect">
            <a:avLst/>
          </a:prstGeom>
          <a:noFill/>
          <a:ln>
            <a:noFill/>
          </a:ln>
        </p:spPr>
      </p:pic>
      <p:pic>
        <p:nvPicPr>
          <p:cNvPr id="54" name="Google Shape;54;p13"/>
          <p:cNvPicPr preferRelativeResize="0"/>
          <p:nvPr/>
        </p:nvPicPr>
        <p:blipFill>
          <a:blip r:embed="rId4">
            <a:alphaModFix/>
          </a:blip>
          <a:stretch>
            <a:fillRect/>
          </a:stretch>
        </p:blipFill>
        <p:spPr>
          <a:xfrm>
            <a:off x="114300" y="114299"/>
            <a:ext cx="2220452" cy="560500"/>
          </a:xfrm>
          <a:prstGeom prst="rect">
            <a:avLst/>
          </a:prstGeom>
          <a:noFill/>
          <a:ln>
            <a:noFill/>
          </a:ln>
        </p:spPr>
      </p:pic>
      <p:sp>
        <p:nvSpPr>
          <p:cNvPr id="55" name="Google Shape;55;p13"/>
          <p:cNvSpPr txBox="1"/>
          <p:nvPr/>
        </p:nvSpPr>
        <p:spPr>
          <a:xfrm>
            <a:off x="511050" y="1929188"/>
            <a:ext cx="53865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5400" b="1" dirty="0">
                <a:solidFill>
                  <a:schemeClr val="lt1"/>
                </a:solidFill>
                <a:latin typeface="Roboto"/>
                <a:ea typeface="Roboto"/>
                <a:cs typeface="Roboto"/>
                <a:sym typeface="Roboto"/>
              </a:rPr>
              <a:t>Azure Functions</a:t>
            </a:r>
            <a:endParaRPr sz="5400" b="1" dirty="0">
              <a:solidFill>
                <a:schemeClr val="lt1"/>
              </a:solidFill>
              <a:latin typeface="Roboto"/>
              <a:ea typeface="Roboto"/>
              <a:cs typeface="Roboto"/>
              <a:sym typeface="Roboto"/>
            </a:endParaRPr>
          </a:p>
        </p:txBody>
      </p:sp>
      <p:sp>
        <p:nvSpPr>
          <p:cNvPr id="56" name="Google Shape;56;p13"/>
          <p:cNvSpPr txBox="1"/>
          <p:nvPr/>
        </p:nvSpPr>
        <p:spPr>
          <a:xfrm>
            <a:off x="637874" y="3644044"/>
            <a:ext cx="464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chemeClr val="lt1"/>
                </a:solidFill>
                <a:latin typeface="Roboto"/>
                <a:ea typeface="Roboto Light"/>
                <a:cs typeface="Roboto Light"/>
                <a:sym typeface="Roboto Light"/>
              </a:rPr>
              <a:t>A serverless computer service</a:t>
            </a:r>
          </a:p>
        </p:txBody>
      </p:sp>
      <p:sp>
        <p:nvSpPr>
          <p:cNvPr id="57" name="Google Shape;57;p13"/>
          <p:cNvSpPr txBox="1"/>
          <p:nvPr/>
        </p:nvSpPr>
        <p:spPr>
          <a:xfrm>
            <a:off x="637874" y="4506150"/>
            <a:ext cx="2377887"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dirty="0">
                <a:solidFill>
                  <a:schemeClr val="lt1"/>
                </a:solidFill>
                <a:latin typeface="Roboto"/>
                <a:ea typeface="Roboto Medium"/>
                <a:cs typeface="Roboto Medium"/>
                <a:sym typeface="Roboto Medium"/>
              </a:rPr>
              <a:t>Phat.Tran &amp; </a:t>
            </a:r>
            <a:r>
              <a:rPr lang="en-US" sz="1200" dirty="0" err="1">
                <a:solidFill>
                  <a:schemeClr val="lt1"/>
                </a:solidFill>
                <a:latin typeface="Roboto"/>
                <a:ea typeface="Roboto Medium"/>
                <a:cs typeface="Roboto Medium"/>
                <a:sym typeface="Roboto Medium"/>
              </a:rPr>
              <a:t>Loc.Nguyen</a:t>
            </a:r>
            <a:r>
              <a:rPr lang="en-US" sz="1200" dirty="0">
                <a:solidFill>
                  <a:schemeClr val="lt1"/>
                </a:solidFill>
                <a:latin typeface="Roboto"/>
                <a:ea typeface="Roboto Medium"/>
                <a:cs typeface="Roboto Medium"/>
                <a:sym typeface="Roboto Medium"/>
              </a:rPr>
              <a:t> </a:t>
            </a:r>
            <a:br>
              <a:rPr lang="en-US" sz="1200" dirty="0">
                <a:solidFill>
                  <a:schemeClr val="lt1"/>
                </a:solidFill>
                <a:latin typeface="Roboto"/>
                <a:ea typeface="Roboto Medium"/>
                <a:cs typeface="Roboto Medium"/>
                <a:sym typeface="Roboto Medium"/>
              </a:rPr>
            </a:br>
            <a:r>
              <a:rPr lang="en-US" sz="1200" dirty="0">
                <a:solidFill>
                  <a:schemeClr val="lt1"/>
                </a:solidFill>
                <a:latin typeface="Roboto"/>
                <a:ea typeface="Roboto Medium"/>
                <a:cs typeface="Roboto Medium"/>
                <a:sym typeface="Roboto Medium"/>
              </a:rPr>
              <a:t>October </a:t>
            </a:r>
            <a:r>
              <a:rPr lang="en" sz="1200" dirty="0">
                <a:solidFill>
                  <a:schemeClr val="lt1"/>
                </a:solidFill>
                <a:latin typeface="Roboto"/>
                <a:ea typeface="Roboto Medium"/>
                <a:cs typeface="Roboto Medium"/>
                <a:sym typeface="Roboto Medium"/>
              </a:rPr>
              <a:t>2022</a:t>
            </a:r>
            <a:endParaRPr sz="1200" dirty="0">
              <a:solidFill>
                <a:schemeClr val="lt1"/>
              </a:solidFill>
              <a:latin typeface="Roboto"/>
              <a:ea typeface="Roboto Medium"/>
              <a:cs typeface="Roboto Medium"/>
              <a:sym typeface="Robot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 name="Google Shape;102;p1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Main concept</a:t>
            </a:r>
            <a:endParaRPr sz="2000" b="1" dirty="0">
              <a:solidFill>
                <a:srgbClr val="8DC63F"/>
              </a:solidFill>
              <a:latin typeface="Roboto"/>
              <a:ea typeface="Roboto"/>
              <a:cs typeface="Roboto"/>
              <a:sym typeface="Roboto"/>
            </a:endParaRPr>
          </a:p>
        </p:txBody>
      </p:sp>
      <p:pic>
        <p:nvPicPr>
          <p:cNvPr id="8" name="Google Shape;102;p16">
            <a:extLst>
              <a:ext uri="{FF2B5EF4-FFF2-40B4-BE49-F238E27FC236}">
                <a16:creationId xmlns:a16="http://schemas.microsoft.com/office/drawing/2014/main" id="{D8B36A6F-5F12-4A8D-8E7B-9171FC72574F}"/>
              </a:ext>
            </a:extLst>
          </p:cNvPr>
          <p:cNvPicPr preferRelativeResize="0"/>
          <p:nvPr/>
        </p:nvPicPr>
        <p:blipFill>
          <a:blip r:embed="rId4">
            <a:alphaModFix/>
          </a:blip>
          <a:stretch>
            <a:fillRect/>
          </a:stretch>
        </p:blipFill>
        <p:spPr>
          <a:xfrm>
            <a:off x="215549" y="167250"/>
            <a:ext cx="202499" cy="440248"/>
          </a:xfrm>
          <a:prstGeom prst="rect">
            <a:avLst/>
          </a:prstGeom>
          <a:noFill/>
          <a:ln>
            <a:noFill/>
          </a:ln>
        </p:spPr>
      </p:pic>
      <p:pic>
        <p:nvPicPr>
          <p:cNvPr id="2" name="Picture 1">
            <a:extLst>
              <a:ext uri="{FF2B5EF4-FFF2-40B4-BE49-F238E27FC236}">
                <a16:creationId xmlns:a16="http://schemas.microsoft.com/office/drawing/2014/main" id="{5972E813-4884-433B-9B18-0D27EC1FA918}"/>
              </a:ext>
            </a:extLst>
          </p:cNvPr>
          <p:cNvPicPr>
            <a:picLocks noChangeAspect="1"/>
          </p:cNvPicPr>
          <p:nvPr/>
        </p:nvPicPr>
        <p:blipFill>
          <a:blip r:embed="rId5"/>
          <a:stretch>
            <a:fillRect/>
          </a:stretch>
        </p:blipFill>
        <p:spPr>
          <a:xfrm>
            <a:off x="289958" y="2280665"/>
            <a:ext cx="8564083" cy="1990739"/>
          </a:xfrm>
          <a:prstGeom prst="rect">
            <a:avLst/>
          </a:prstGeom>
        </p:spPr>
      </p:pic>
      <p:sp>
        <p:nvSpPr>
          <p:cNvPr id="10" name="Google Shape;532;p37">
            <a:extLst>
              <a:ext uri="{FF2B5EF4-FFF2-40B4-BE49-F238E27FC236}">
                <a16:creationId xmlns:a16="http://schemas.microsoft.com/office/drawing/2014/main" id="{621D2D23-B725-4563-981D-4270E3B86C02}"/>
              </a:ext>
            </a:extLst>
          </p:cNvPr>
          <p:cNvSpPr txBox="1"/>
          <p:nvPr/>
        </p:nvSpPr>
        <p:spPr>
          <a:xfrm>
            <a:off x="393000" y="633675"/>
            <a:ext cx="8358000" cy="1661963"/>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b="1" dirty="0">
                <a:solidFill>
                  <a:srgbClr val="151B22"/>
                </a:solidFill>
                <a:latin typeface="Roboto"/>
                <a:ea typeface="Roboto" pitchFamily="2" charset="0"/>
                <a:cs typeface="Roboto Light"/>
                <a:sym typeface="Roboto Light"/>
              </a:rPr>
              <a:t>Trigger</a:t>
            </a:r>
            <a:r>
              <a:rPr lang="en-US" sz="1600" dirty="0">
                <a:solidFill>
                  <a:srgbClr val="151B22"/>
                </a:solidFill>
                <a:latin typeface="Roboto"/>
                <a:ea typeface="Roboto Light"/>
                <a:cs typeface="Roboto Light"/>
                <a:sym typeface="Roboto Light"/>
              </a:rPr>
              <a:t> is a specific type of event which causes the function to run. It defines how a function is invoked and a function must only have one trigger. Triggers can have associated data which is often provided as the payload of the function.</a:t>
            </a:r>
          </a:p>
          <a:p>
            <a:pPr marL="171450" lvl="0" indent="-171450">
              <a:buFont typeface="Arial" panose="020B0604020202020204" pitchFamily="34" charset="0"/>
              <a:buChar char="•"/>
            </a:pPr>
            <a:r>
              <a:rPr lang="en-US" sz="1600" b="1" dirty="0">
                <a:solidFill>
                  <a:srgbClr val="151B22"/>
                </a:solidFill>
                <a:latin typeface="Roboto"/>
                <a:ea typeface="Roboto" pitchFamily="2" charset="0"/>
                <a:cs typeface="Roboto Light"/>
                <a:sym typeface="Roboto Light"/>
              </a:rPr>
              <a:t>Bindings</a:t>
            </a:r>
            <a:r>
              <a:rPr lang="en-US" sz="1600" dirty="0">
                <a:solidFill>
                  <a:srgbClr val="151B22"/>
                </a:solidFill>
                <a:latin typeface="Roboto"/>
                <a:ea typeface="Roboto Light"/>
                <a:cs typeface="Roboto Light"/>
                <a:sym typeface="Roboto Light"/>
              </a:rPr>
              <a:t> define if your function is connected to another service. The data from bindings is provided to the function as parameters. Bindings are optional, and a function can have multiple input and output bindings</a:t>
            </a:r>
          </a:p>
        </p:txBody>
      </p:sp>
    </p:spTree>
    <p:extLst>
      <p:ext uri="{BB962C8B-B14F-4D97-AF65-F5344CB8AC3E}">
        <p14:creationId xmlns:p14="http://schemas.microsoft.com/office/powerpoint/2010/main" val="2005840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 name="Google Shape;102;p1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 Triggers</a:t>
            </a:r>
            <a:endParaRPr sz="2000" b="1" dirty="0">
              <a:solidFill>
                <a:srgbClr val="8DC63F"/>
              </a:solidFill>
              <a:latin typeface="Roboto"/>
              <a:ea typeface="Roboto"/>
              <a:cs typeface="Roboto"/>
              <a:sym typeface="Roboto"/>
            </a:endParaRPr>
          </a:p>
        </p:txBody>
      </p:sp>
      <p:pic>
        <p:nvPicPr>
          <p:cNvPr id="8" name="Google Shape;102;p16">
            <a:extLst>
              <a:ext uri="{FF2B5EF4-FFF2-40B4-BE49-F238E27FC236}">
                <a16:creationId xmlns:a16="http://schemas.microsoft.com/office/drawing/2014/main" id="{D8B36A6F-5F12-4A8D-8E7B-9171FC72574F}"/>
              </a:ext>
            </a:extLst>
          </p:cNvPr>
          <p:cNvPicPr preferRelativeResize="0"/>
          <p:nvPr/>
        </p:nvPicPr>
        <p:blipFill>
          <a:blip r:embed="rId4">
            <a:alphaModFix/>
          </a:blip>
          <a:stretch>
            <a:fillRect/>
          </a:stretch>
        </p:blipFill>
        <p:spPr>
          <a:xfrm>
            <a:off x="215549" y="167250"/>
            <a:ext cx="202499" cy="440248"/>
          </a:xfrm>
          <a:prstGeom prst="rect">
            <a:avLst/>
          </a:prstGeom>
          <a:noFill/>
          <a:ln>
            <a:noFill/>
          </a:ln>
        </p:spPr>
      </p:pic>
      <p:sp>
        <p:nvSpPr>
          <p:cNvPr id="10" name="Google Shape;532;p37">
            <a:extLst>
              <a:ext uri="{FF2B5EF4-FFF2-40B4-BE49-F238E27FC236}">
                <a16:creationId xmlns:a16="http://schemas.microsoft.com/office/drawing/2014/main" id="{621D2D23-B725-4563-981D-4270E3B86C02}"/>
              </a:ext>
            </a:extLst>
          </p:cNvPr>
          <p:cNvSpPr txBox="1"/>
          <p:nvPr/>
        </p:nvSpPr>
        <p:spPr>
          <a:xfrm>
            <a:off x="393000" y="633675"/>
            <a:ext cx="8358000" cy="1169521"/>
          </a:xfrm>
          <a:prstGeom prst="rect">
            <a:avLst/>
          </a:prstGeom>
          <a:noFill/>
          <a:ln>
            <a:noFill/>
          </a:ln>
        </p:spPr>
        <p:txBody>
          <a:bodyPr spcFirstLastPara="1" wrap="square" lIns="91425" tIns="91425" rIns="91425" bIns="91425" anchor="t" anchorCtr="0">
            <a:spAutoFit/>
          </a:bodyPr>
          <a:lstStyle/>
          <a:p>
            <a:pPr marL="171450" indent="-171450">
              <a:buFont typeface="Arial" panose="020B0604020202020204" pitchFamily="34" charset="0"/>
              <a:buChar char="•"/>
            </a:pPr>
            <a:r>
              <a:rPr lang="en-US" sz="1600" b="1" dirty="0" err="1">
                <a:latin typeface="Roboto"/>
                <a:ea typeface="Roboto" pitchFamily="2" charset="0"/>
              </a:rPr>
              <a:t>HTTPTrigger</a:t>
            </a:r>
            <a:r>
              <a:rPr lang="en-US" sz="1600" b="1" dirty="0">
                <a:latin typeface="Roboto"/>
                <a:ea typeface="Roboto" pitchFamily="2" charset="0"/>
              </a:rPr>
              <a:t>:</a:t>
            </a:r>
            <a:r>
              <a:rPr lang="en-US" sz="1600" dirty="0">
                <a:latin typeface="Roboto"/>
                <a:ea typeface="Roboto Light" panose="02000000000000000000" pitchFamily="2" charset="0"/>
              </a:rPr>
              <a:t> Trigger the execution of your code by using an HTTP request.</a:t>
            </a:r>
          </a:p>
          <a:p>
            <a:pPr marL="171450" indent="-171450">
              <a:buFont typeface="Arial" panose="020B0604020202020204" pitchFamily="34" charset="0"/>
              <a:buChar char="•"/>
            </a:pPr>
            <a:endParaRPr lang="en-US" sz="1600" dirty="0">
              <a:latin typeface="Roboto"/>
              <a:ea typeface="Roboto Light" panose="02000000000000000000" pitchFamily="2" charset="0"/>
            </a:endParaRPr>
          </a:p>
          <a:p>
            <a:pPr marL="171450" indent="-171450">
              <a:buFont typeface="Arial" panose="020B0604020202020204" pitchFamily="34" charset="0"/>
              <a:buChar char="•"/>
            </a:pPr>
            <a:r>
              <a:rPr lang="en-US" sz="1600" b="1" dirty="0" err="1">
                <a:latin typeface="Roboto"/>
                <a:ea typeface="Roboto" pitchFamily="2" charset="0"/>
              </a:rPr>
              <a:t>BlobTrigger</a:t>
            </a:r>
            <a:r>
              <a:rPr lang="en-US" sz="1600" b="1" dirty="0">
                <a:latin typeface="Roboto"/>
                <a:ea typeface="Roboto" pitchFamily="2" charset="0"/>
              </a:rPr>
              <a:t>:</a:t>
            </a:r>
            <a:r>
              <a:rPr lang="en-US" sz="1600" b="1" dirty="0">
                <a:latin typeface="Roboto"/>
                <a:ea typeface="Roboto Light" panose="02000000000000000000" pitchFamily="2" charset="0"/>
              </a:rPr>
              <a:t> </a:t>
            </a:r>
            <a:r>
              <a:rPr lang="en-US" sz="1600" dirty="0">
                <a:latin typeface="Roboto"/>
                <a:ea typeface="Roboto Light" panose="02000000000000000000" pitchFamily="2" charset="0"/>
              </a:rPr>
              <a:t>Process Azure Storage blobs when they are added to containers. You might use this function for image resizing.</a:t>
            </a:r>
            <a:endParaRPr lang="en-US" sz="1600" dirty="0">
              <a:solidFill>
                <a:srgbClr val="151B22"/>
              </a:solidFill>
              <a:latin typeface="Roboto"/>
              <a:ea typeface="Roboto Light" panose="02000000000000000000" pitchFamily="2" charset="0"/>
              <a:cs typeface="Roboto Light"/>
              <a:sym typeface="Roboto Light"/>
            </a:endParaRPr>
          </a:p>
        </p:txBody>
      </p:sp>
      <p:pic>
        <p:nvPicPr>
          <p:cNvPr id="11" name="Google Shape;102;p16">
            <a:extLst>
              <a:ext uri="{FF2B5EF4-FFF2-40B4-BE49-F238E27FC236}">
                <a16:creationId xmlns:a16="http://schemas.microsoft.com/office/drawing/2014/main" id="{0744C84C-031B-4CC8-8F1A-17C3299ECC37}"/>
              </a:ext>
            </a:extLst>
          </p:cNvPr>
          <p:cNvPicPr preferRelativeResize="0"/>
          <p:nvPr/>
        </p:nvPicPr>
        <p:blipFill>
          <a:blip r:embed="rId4">
            <a:alphaModFix/>
          </a:blip>
          <a:stretch>
            <a:fillRect/>
          </a:stretch>
        </p:blipFill>
        <p:spPr>
          <a:xfrm>
            <a:off x="316798" y="162819"/>
            <a:ext cx="202499" cy="440248"/>
          </a:xfrm>
          <a:prstGeom prst="rect">
            <a:avLst/>
          </a:prstGeom>
          <a:noFill/>
          <a:ln>
            <a:noFill/>
          </a:ln>
        </p:spPr>
      </p:pic>
      <p:pic>
        <p:nvPicPr>
          <p:cNvPr id="2" name="Picture 1">
            <a:extLst>
              <a:ext uri="{FF2B5EF4-FFF2-40B4-BE49-F238E27FC236}">
                <a16:creationId xmlns:a16="http://schemas.microsoft.com/office/drawing/2014/main" id="{B5189DCC-F676-42BF-8BD9-09FD69577B38}"/>
              </a:ext>
            </a:extLst>
          </p:cNvPr>
          <p:cNvPicPr>
            <a:picLocks noChangeAspect="1"/>
          </p:cNvPicPr>
          <p:nvPr/>
        </p:nvPicPr>
        <p:blipFill>
          <a:blip r:embed="rId5"/>
          <a:stretch>
            <a:fillRect/>
          </a:stretch>
        </p:blipFill>
        <p:spPr>
          <a:xfrm>
            <a:off x="702652" y="1912352"/>
            <a:ext cx="7166463" cy="2307326"/>
          </a:xfrm>
          <a:prstGeom prst="rect">
            <a:avLst/>
          </a:prstGeom>
        </p:spPr>
      </p:pic>
    </p:spTree>
    <p:extLst>
      <p:ext uri="{BB962C8B-B14F-4D97-AF65-F5344CB8AC3E}">
        <p14:creationId xmlns:p14="http://schemas.microsoft.com/office/powerpoint/2010/main" val="3682354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Roboto"/>
              </a:endParaRPr>
            </a:p>
          </p:txBody>
        </p:sp>
      </p:grpSp>
      <p:pic>
        <p:nvPicPr>
          <p:cNvPr id="102" name="Google Shape;102;p1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30857"/>
          </a:xfrm>
          <a:prstGeom prst="rect">
            <a:avLst/>
          </a:prstGeom>
          <a:noFill/>
          <a:ln>
            <a:noFill/>
          </a:ln>
        </p:spPr>
        <p:txBody>
          <a:bodyPr spcFirstLastPara="1" wrap="square" lIns="91425" tIns="91425" rIns="91425" bIns="91425" anchor="t" anchorCtr="0">
            <a:spAutoFit/>
          </a:bodyPr>
          <a:lstStyle/>
          <a:p>
            <a:pPr lvl="0"/>
            <a:r>
              <a:rPr lang="en-US" sz="1600" b="1" dirty="0">
                <a:solidFill>
                  <a:srgbClr val="8DC63F"/>
                </a:solidFill>
                <a:latin typeface="Roboto"/>
                <a:ea typeface="Roboto"/>
                <a:cs typeface="Roboto"/>
                <a:sym typeface="Roboto"/>
              </a:rPr>
              <a:t> Triggers</a:t>
            </a:r>
            <a:endParaRPr sz="1600" b="1" dirty="0">
              <a:solidFill>
                <a:srgbClr val="8DC63F"/>
              </a:solidFill>
              <a:latin typeface="Roboto"/>
              <a:ea typeface="Roboto"/>
              <a:cs typeface="Roboto"/>
              <a:sym typeface="Roboto"/>
            </a:endParaRPr>
          </a:p>
        </p:txBody>
      </p:sp>
      <p:pic>
        <p:nvPicPr>
          <p:cNvPr id="8" name="Google Shape;102;p16">
            <a:extLst>
              <a:ext uri="{FF2B5EF4-FFF2-40B4-BE49-F238E27FC236}">
                <a16:creationId xmlns:a16="http://schemas.microsoft.com/office/drawing/2014/main" id="{D8B36A6F-5F12-4A8D-8E7B-9171FC72574F}"/>
              </a:ext>
            </a:extLst>
          </p:cNvPr>
          <p:cNvPicPr preferRelativeResize="0"/>
          <p:nvPr/>
        </p:nvPicPr>
        <p:blipFill>
          <a:blip r:embed="rId4">
            <a:alphaModFix/>
          </a:blip>
          <a:stretch>
            <a:fillRect/>
          </a:stretch>
        </p:blipFill>
        <p:spPr>
          <a:xfrm>
            <a:off x="215549" y="167250"/>
            <a:ext cx="202499" cy="440248"/>
          </a:xfrm>
          <a:prstGeom prst="rect">
            <a:avLst/>
          </a:prstGeom>
          <a:noFill/>
          <a:ln>
            <a:noFill/>
          </a:ln>
        </p:spPr>
      </p:pic>
      <p:sp>
        <p:nvSpPr>
          <p:cNvPr id="10" name="Google Shape;532;p37">
            <a:extLst>
              <a:ext uri="{FF2B5EF4-FFF2-40B4-BE49-F238E27FC236}">
                <a16:creationId xmlns:a16="http://schemas.microsoft.com/office/drawing/2014/main" id="{621D2D23-B725-4563-981D-4270E3B86C02}"/>
              </a:ext>
            </a:extLst>
          </p:cNvPr>
          <p:cNvSpPr txBox="1"/>
          <p:nvPr/>
        </p:nvSpPr>
        <p:spPr>
          <a:xfrm>
            <a:off x="393000" y="633675"/>
            <a:ext cx="8358000" cy="677078"/>
          </a:xfrm>
          <a:prstGeom prst="rect">
            <a:avLst/>
          </a:prstGeom>
          <a:noFill/>
          <a:ln>
            <a:noFill/>
          </a:ln>
        </p:spPr>
        <p:txBody>
          <a:bodyPr spcFirstLastPara="1" wrap="square" lIns="91425" tIns="91425" rIns="91425" bIns="91425" anchor="t" anchorCtr="0">
            <a:spAutoFit/>
          </a:bodyPr>
          <a:lstStyle/>
          <a:p>
            <a:pPr marL="171450" indent="-171450">
              <a:buFont typeface="Arial" panose="020B0604020202020204" pitchFamily="34" charset="0"/>
              <a:buChar char="•"/>
            </a:pPr>
            <a:r>
              <a:rPr lang="en-US" sz="1600" b="1" dirty="0" err="1">
                <a:latin typeface="Roboto"/>
                <a:ea typeface="Roboto" pitchFamily="2" charset="0"/>
              </a:rPr>
              <a:t>TimerTrigger</a:t>
            </a:r>
            <a:r>
              <a:rPr lang="en-US" sz="1600" b="1" dirty="0">
                <a:latin typeface="Roboto"/>
                <a:ea typeface="Roboto" pitchFamily="2" charset="0"/>
              </a:rPr>
              <a:t>:</a:t>
            </a:r>
            <a:r>
              <a:rPr lang="en-US" sz="1600" dirty="0">
                <a:latin typeface="Roboto"/>
                <a:ea typeface="Roboto" pitchFamily="2" charset="0"/>
              </a:rPr>
              <a:t> </a:t>
            </a:r>
            <a:r>
              <a:rPr lang="en-US" sz="1600" dirty="0">
                <a:latin typeface="Roboto"/>
                <a:ea typeface="Roboto Light" panose="02000000000000000000" pitchFamily="2" charset="0"/>
              </a:rPr>
              <a:t>Execute clean up or other batch tasks on a predefined schedule.</a:t>
            </a:r>
          </a:p>
          <a:p>
            <a:pPr marL="171450" lvl="0" indent="-171450">
              <a:buFont typeface="Arial" panose="020B0604020202020204" pitchFamily="34" charset="0"/>
              <a:buChar char="•"/>
            </a:pPr>
            <a:endParaRPr lang="en-US" sz="1600" dirty="0">
              <a:solidFill>
                <a:srgbClr val="151B22"/>
              </a:solidFill>
              <a:latin typeface="Roboto"/>
              <a:ea typeface="Roboto Light" panose="02000000000000000000" pitchFamily="2" charset="0"/>
              <a:cs typeface="Roboto Light"/>
              <a:sym typeface="Roboto Light"/>
            </a:endParaRPr>
          </a:p>
        </p:txBody>
      </p:sp>
      <p:pic>
        <p:nvPicPr>
          <p:cNvPr id="11" name="Google Shape;102;p16">
            <a:extLst>
              <a:ext uri="{FF2B5EF4-FFF2-40B4-BE49-F238E27FC236}">
                <a16:creationId xmlns:a16="http://schemas.microsoft.com/office/drawing/2014/main" id="{0744C84C-031B-4CC8-8F1A-17C3299ECC37}"/>
              </a:ext>
            </a:extLst>
          </p:cNvPr>
          <p:cNvPicPr preferRelativeResize="0"/>
          <p:nvPr/>
        </p:nvPicPr>
        <p:blipFill>
          <a:blip r:embed="rId4">
            <a:alphaModFix/>
          </a:blip>
          <a:stretch>
            <a:fillRect/>
          </a:stretch>
        </p:blipFill>
        <p:spPr>
          <a:xfrm>
            <a:off x="316798" y="162819"/>
            <a:ext cx="202499" cy="440248"/>
          </a:xfrm>
          <a:prstGeom prst="rect">
            <a:avLst/>
          </a:prstGeom>
          <a:noFill/>
          <a:ln>
            <a:noFill/>
          </a:ln>
        </p:spPr>
      </p:pic>
      <p:pic>
        <p:nvPicPr>
          <p:cNvPr id="2" name="Picture 1">
            <a:extLst>
              <a:ext uri="{FF2B5EF4-FFF2-40B4-BE49-F238E27FC236}">
                <a16:creationId xmlns:a16="http://schemas.microsoft.com/office/drawing/2014/main" id="{D437907D-1435-46B4-9C3D-1F40E66F438B}"/>
              </a:ext>
            </a:extLst>
          </p:cNvPr>
          <p:cNvPicPr>
            <a:picLocks noChangeAspect="1"/>
          </p:cNvPicPr>
          <p:nvPr/>
        </p:nvPicPr>
        <p:blipFill>
          <a:blip r:embed="rId5"/>
          <a:stretch>
            <a:fillRect/>
          </a:stretch>
        </p:blipFill>
        <p:spPr>
          <a:xfrm>
            <a:off x="1447800" y="1224472"/>
            <a:ext cx="6248400" cy="1638300"/>
          </a:xfrm>
          <a:prstGeom prst="rect">
            <a:avLst/>
          </a:prstGeom>
        </p:spPr>
      </p:pic>
      <p:sp>
        <p:nvSpPr>
          <p:cNvPr id="4" name="Rectangle 3">
            <a:extLst>
              <a:ext uri="{FF2B5EF4-FFF2-40B4-BE49-F238E27FC236}">
                <a16:creationId xmlns:a16="http://schemas.microsoft.com/office/drawing/2014/main" id="{42FC3629-8F8F-43EB-BA75-0B5026F98AD0}"/>
              </a:ext>
            </a:extLst>
          </p:cNvPr>
          <p:cNvSpPr/>
          <p:nvPr/>
        </p:nvSpPr>
        <p:spPr>
          <a:xfrm>
            <a:off x="418046" y="3170997"/>
            <a:ext cx="8332953" cy="1323439"/>
          </a:xfrm>
          <a:prstGeom prst="rect">
            <a:avLst/>
          </a:prstGeom>
        </p:spPr>
        <p:txBody>
          <a:bodyPr wrap="square">
            <a:spAutoFit/>
          </a:bodyPr>
          <a:lstStyle/>
          <a:p>
            <a:pPr marL="171450" indent="-171450">
              <a:buFont typeface="Arial" panose="020B0604020202020204" pitchFamily="34" charset="0"/>
              <a:buChar char="•"/>
            </a:pPr>
            <a:r>
              <a:rPr lang="en-US" sz="1600" b="1" dirty="0" err="1">
                <a:latin typeface="Roboto"/>
                <a:ea typeface="Roboto" pitchFamily="2" charset="0"/>
              </a:rPr>
              <a:t>CosmosDBTrigger</a:t>
            </a:r>
            <a:r>
              <a:rPr lang="en-US" sz="1600" b="1" dirty="0">
                <a:latin typeface="Roboto"/>
                <a:ea typeface="Roboto" pitchFamily="2" charset="0"/>
              </a:rPr>
              <a:t>:</a:t>
            </a:r>
            <a:r>
              <a:rPr lang="en-US" sz="1600" b="1" dirty="0">
                <a:latin typeface="Roboto"/>
                <a:ea typeface="Roboto Light" panose="02000000000000000000" pitchFamily="2" charset="0"/>
              </a:rPr>
              <a:t> </a:t>
            </a:r>
            <a:r>
              <a:rPr lang="en-US" sz="1600" dirty="0">
                <a:latin typeface="Roboto"/>
                <a:ea typeface="Roboto Light" panose="02000000000000000000" pitchFamily="2" charset="0"/>
              </a:rPr>
              <a:t>Process Azure Cosmos DB documents when they are added or updated in collections in a NoSQL database.</a:t>
            </a:r>
          </a:p>
          <a:p>
            <a:endParaRPr lang="en-US" sz="1600" dirty="0">
              <a:latin typeface="Roboto"/>
              <a:ea typeface="Roboto Light" panose="02000000000000000000" pitchFamily="2" charset="0"/>
            </a:endParaRPr>
          </a:p>
          <a:p>
            <a:pPr marL="171450" indent="-171450">
              <a:buFont typeface="Arial" panose="020B0604020202020204" pitchFamily="34" charset="0"/>
              <a:buChar char="•"/>
            </a:pPr>
            <a:r>
              <a:rPr lang="en-US" sz="1600" b="1" dirty="0" err="1">
                <a:latin typeface="Roboto"/>
                <a:ea typeface="Roboto" pitchFamily="2" charset="0"/>
              </a:rPr>
              <a:t>QueueTrigger</a:t>
            </a:r>
            <a:r>
              <a:rPr lang="en-US" sz="1600" b="1" dirty="0">
                <a:latin typeface="Roboto"/>
                <a:ea typeface="Roboto" pitchFamily="2" charset="0"/>
              </a:rPr>
              <a:t>:</a:t>
            </a:r>
            <a:r>
              <a:rPr lang="en-US" sz="1600" b="1" dirty="0">
                <a:latin typeface="Roboto"/>
                <a:ea typeface="Roboto Light" panose="02000000000000000000" pitchFamily="2" charset="0"/>
              </a:rPr>
              <a:t> </a:t>
            </a:r>
            <a:r>
              <a:rPr lang="en-US" sz="1600" dirty="0">
                <a:latin typeface="Roboto"/>
                <a:ea typeface="Roboto Light" panose="02000000000000000000" pitchFamily="2" charset="0"/>
              </a:rPr>
              <a:t>Respond to messages as they arrive in an Azure Storage queue.</a:t>
            </a:r>
          </a:p>
          <a:p>
            <a:endParaRPr lang="en-US" sz="1600" dirty="0">
              <a:latin typeface="Roboto"/>
              <a:ea typeface="Roboto Light" panose="02000000000000000000" pitchFamily="2" charset="0"/>
            </a:endParaRPr>
          </a:p>
        </p:txBody>
      </p:sp>
    </p:spTree>
    <p:extLst>
      <p:ext uri="{BB962C8B-B14F-4D97-AF65-F5344CB8AC3E}">
        <p14:creationId xmlns:p14="http://schemas.microsoft.com/office/powerpoint/2010/main" val="1408542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 name="Google Shape;102;p1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 Triggers</a:t>
            </a:r>
            <a:endParaRPr sz="2000" b="1" dirty="0">
              <a:solidFill>
                <a:srgbClr val="8DC63F"/>
              </a:solidFill>
              <a:latin typeface="Roboto"/>
              <a:ea typeface="Roboto"/>
              <a:cs typeface="Roboto"/>
              <a:sym typeface="Roboto"/>
            </a:endParaRPr>
          </a:p>
        </p:txBody>
      </p:sp>
      <p:pic>
        <p:nvPicPr>
          <p:cNvPr id="8" name="Google Shape;102;p16">
            <a:extLst>
              <a:ext uri="{FF2B5EF4-FFF2-40B4-BE49-F238E27FC236}">
                <a16:creationId xmlns:a16="http://schemas.microsoft.com/office/drawing/2014/main" id="{D8B36A6F-5F12-4A8D-8E7B-9171FC72574F}"/>
              </a:ext>
            </a:extLst>
          </p:cNvPr>
          <p:cNvPicPr preferRelativeResize="0"/>
          <p:nvPr/>
        </p:nvPicPr>
        <p:blipFill>
          <a:blip r:embed="rId4">
            <a:alphaModFix/>
          </a:blip>
          <a:stretch>
            <a:fillRect/>
          </a:stretch>
        </p:blipFill>
        <p:spPr>
          <a:xfrm>
            <a:off x="215549" y="167250"/>
            <a:ext cx="202499" cy="440248"/>
          </a:xfrm>
          <a:prstGeom prst="rect">
            <a:avLst/>
          </a:prstGeom>
          <a:noFill/>
          <a:ln>
            <a:noFill/>
          </a:ln>
        </p:spPr>
      </p:pic>
      <p:sp>
        <p:nvSpPr>
          <p:cNvPr id="10" name="Google Shape;532;p37">
            <a:extLst>
              <a:ext uri="{FF2B5EF4-FFF2-40B4-BE49-F238E27FC236}">
                <a16:creationId xmlns:a16="http://schemas.microsoft.com/office/drawing/2014/main" id="{621D2D23-B725-4563-981D-4270E3B86C02}"/>
              </a:ext>
            </a:extLst>
          </p:cNvPr>
          <p:cNvSpPr txBox="1"/>
          <p:nvPr/>
        </p:nvSpPr>
        <p:spPr>
          <a:xfrm>
            <a:off x="393000" y="633675"/>
            <a:ext cx="8358000" cy="1169521"/>
          </a:xfrm>
          <a:prstGeom prst="rect">
            <a:avLst/>
          </a:prstGeom>
          <a:noFill/>
          <a:ln>
            <a:noFill/>
          </a:ln>
        </p:spPr>
        <p:txBody>
          <a:bodyPr spcFirstLastPara="1" wrap="square" lIns="91425" tIns="91425" rIns="91425" bIns="91425" anchor="t" anchorCtr="0">
            <a:spAutoFit/>
          </a:bodyPr>
          <a:lstStyle/>
          <a:p>
            <a:pPr marL="171450" indent="-171450">
              <a:buFont typeface="Arial" panose="020B0604020202020204" pitchFamily="34" charset="0"/>
              <a:buChar char="•"/>
            </a:pPr>
            <a:r>
              <a:rPr lang="en-US" sz="1600" b="1" dirty="0" err="1">
                <a:latin typeface="Roboto"/>
                <a:ea typeface="Roboto" pitchFamily="2" charset="0"/>
              </a:rPr>
              <a:t>EventHubTrigger</a:t>
            </a:r>
            <a:r>
              <a:rPr lang="en-US" sz="1600" b="1" dirty="0">
                <a:latin typeface="Roboto"/>
                <a:ea typeface="Roboto" pitchFamily="2" charset="0"/>
              </a:rPr>
              <a:t>:</a:t>
            </a:r>
            <a:r>
              <a:rPr lang="en-US" sz="1600" b="1" dirty="0">
                <a:latin typeface="Roboto"/>
                <a:ea typeface="Roboto Light" panose="02000000000000000000" pitchFamily="2" charset="0"/>
              </a:rPr>
              <a:t> </a:t>
            </a:r>
            <a:r>
              <a:rPr lang="en-US" sz="1600" dirty="0">
                <a:latin typeface="Roboto"/>
                <a:ea typeface="Roboto Light" panose="02000000000000000000" pitchFamily="2" charset="0"/>
              </a:rPr>
              <a:t>Respond to events delivered to an Azure Event Hub. Particularly useful in application instrumentation, user experience or workflow processing, and internet-of-things (IoT) scenarios.</a:t>
            </a:r>
          </a:p>
          <a:p>
            <a:pPr marL="171450" lvl="0" indent="-171450">
              <a:buFont typeface="Arial" panose="020B0604020202020204" pitchFamily="34" charset="0"/>
              <a:buChar char="•"/>
            </a:pPr>
            <a:endParaRPr lang="en-US" sz="1600" dirty="0">
              <a:solidFill>
                <a:srgbClr val="151B22"/>
              </a:solidFill>
              <a:latin typeface="Roboto"/>
              <a:ea typeface="Roboto Light" panose="02000000000000000000" pitchFamily="2" charset="0"/>
              <a:cs typeface="Roboto Light"/>
              <a:sym typeface="Roboto Light"/>
            </a:endParaRPr>
          </a:p>
        </p:txBody>
      </p:sp>
      <p:pic>
        <p:nvPicPr>
          <p:cNvPr id="11" name="Google Shape;102;p16">
            <a:extLst>
              <a:ext uri="{FF2B5EF4-FFF2-40B4-BE49-F238E27FC236}">
                <a16:creationId xmlns:a16="http://schemas.microsoft.com/office/drawing/2014/main" id="{0744C84C-031B-4CC8-8F1A-17C3299ECC37}"/>
              </a:ext>
            </a:extLst>
          </p:cNvPr>
          <p:cNvPicPr preferRelativeResize="0"/>
          <p:nvPr/>
        </p:nvPicPr>
        <p:blipFill>
          <a:blip r:embed="rId4">
            <a:alphaModFix/>
          </a:blip>
          <a:stretch>
            <a:fillRect/>
          </a:stretch>
        </p:blipFill>
        <p:spPr>
          <a:xfrm>
            <a:off x="316798" y="162819"/>
            <a:ext cx="202499" cy="440248"/>
          </a:xfrm>
          <a:prstGeom prst="rect">
            <a:avLst/>
          </a:prstGeom>
          <a:noFill/>
          <a:ln>
            <a:noFill/>
          </a:ln>
        </p:spPr>
      </p:pic>
      <p:pic>
        <p:nvPicPr>
          <p:cNvPr id="2" name="Picture 1">
            <a:extLst>
              <a:ext uri="{FF2B5EF4-FFF2-40B4-BE49-F238E27FC236}">
                <a16:creationId xmlns:a16="http://schemas.microsoft.com/office/drawing/2014/main" id="{7221AEBB-3D83-4DB9-ADBD-EB002A15C0CA}"/>
              </a:ext>
            </a:extLst>
          </p:cNvPr>
          <p:cNvPicPr>
            <a:picLocks noChangeAspect="1"/>
          </p:cNvPicPr>
          <p:nvPr/>
        </p:nvPicPr>
        <p:blipFill>
          <a:blip r:embed="rId5"/>
          <a:stretch>
            <a:fillRect/>
          </a:stretch>
        </p:blipFill>
        <p:spPr>
          <a:xfrm>
            <a:off x="1433512" y="2165879"/>
            <a:ext cx="6276975" cy="1628775"/>
          </a:xfrm>
          <a:prstGeom prst="rect">
            <a:avLst/>
          </a:prstGeom>
        </p:spPr>
      </p:pic>
    </p:spTree>
    <p:extLst>
      <p:ext uri="{BB962C8B-B14F-4D97-AF65-F5344CB8AC3E}">
        <p14:creationId xmlns:p14="http://schemas.microsoft.com/office/powerpoint/2010/main" val="2156322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 name="Google Shape;102;p1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 Triggers</a:t>
            </a:r>
            <a:endParaRPr sz="2000" b="1" dirty="0">
              <a:solidFill>
                <a:srgbClr val="8DC63F"/>
              </a:solidFill>
              <a:latin typeface="Roboto"/>
              <a:ea typeface="Roboto"/>
              <a:cs typeface="Roboto"/>
              <a:sym typeface="Roboto"/>
            </a:endParaRPr>
          </a:p>
        </p:txBody>
      </p:sp>
      <p:pic>
        <p:nvPicPr>
          <p:cNvPr id="8" name="Google Shape;102;p16">
            <a:extLst>
              <a:ext uri="{FF2B5EF4-FFF2-40B4-BE49-F238E27FC236}">
                <a16:creationId xmlns:a16="http://schemas.microsoft.com/office/drawing/2014/main" id="{D8B36A6F-5F12-4A8D-8E7B-9171FC72574F}"/>
              </a:ext>
            </a:extLst>
          </p:cNvPr>
          <p:cNvPicPr preferRelativeResize="0"/>
          <p:nvPr/>
        </p:nvPicPr>
        <p:blipFill>
          <a:blip r:embed="rId4">
            <a:alphaModFix/>
          </a:blip>
          <a:stretch>
            <a:fillRect/>
          </a:stretch>
        </p:blipFill>
        <p:spPr>
          <a:xfrm>
            <a:off x="215549" y="167250"/>
            <a:ext cx="202499" cy="440248"/>
          </a:xfrm>
          <a:prstGeom prst="rect">
            <a:avLst/>
          </a:prstGeom>
          <a:noFill/>
          <a:ln>
            <a:noFill/>
          </a:ln>
        </p:spPr>
      </p:pic>
      <p:sp>
        <p:nvSpPr>
          <p:cNvPr id="10" name="Google Shape;532;p37">
            <a:extLst>
              <a:ext uri="{FF2B5EF4-FFF2-40B4-BE49-F238E27FC236}">
                <a16:creationId xmlns:a16="http://schemas.microsoft.com/office/drawing/2014/main" id="{621D2D23-B725-4563-981D-4270E3B86C02}"/>
              </a:ext>
            </a:extLst>
          </p:cNvPr>
          <p:cNvSpPr txBox="1"/>
          <p:nvPr/>
        </p:nvSpPr>
        <p:spPr>
          <a:xfrm>
            <a:off x="393000" y="633675"/>
            <a:ext cx="8358000" cy="2646848"/>
          </a:xfrm>
          <a:prstGeom prst="rect">
            <a:avLst/>
          </a:prstGeom>
          <a:noFill/>
          <a:ln>
            <a:noFill/>
          </a:ln>
        </p:spPr>
        <p:txBody>
          <a:bodyPr spcFirstLastPara="1" wrap="square" lIns="91425" tIns="91425" rIns="91425" bIns="91425" anchor="t" anchorCtr="0">
            <a:spAutoFit/>
          </a:bodyPr>
          <a:lstStyle/>
          <a:p>
            <a:pPr marL="171450" indent="-171450">
              <a:buFont typeface="Arial" panose="020B0604020202020204" pitchFamily="34" charset="0"/>
              <a:buChar char="•"/>
            </a:pPr>
            <a:r>
              <a:rPr lang="en-US" sz="1600" b="1" dirty="0" err="1">
                <a:latin typeface="Roboto"/>
                <a:ea typeface="Roboto" pitchFamily="2" charset="0"/>
              </a:rPr>
              <a:t>EventGridTrigger</a:t>
            </a:r>
            <a:r>
              <a:rPr lang="en-US" sz="1600" b="1" dirty="0">
                <a:latin typeface="Roboto"/>
                <a:ea typeface="Roboto" pitchFamily="2" charset="0"/>
              </a:rPr>
              <a:t>:</a:t>
            </a:r>
            <a:r>
              <a:rPr lang="en-US" sz="1600" b="1" dirty="0">
                <a:latin typeface="Roboto"/>
                <a:ea typeface="Roboto Light" panose="02000000000000000000" pitchFamily="2" charset="0"/>
              </a:rPr>
              <a:t> </a:t>
            </a:r>
            <a:r>
              <a:rPr lang="en-US" sz="1600" dirty="0">
                <a:latin typeface="Roboto"/>
                <a:ea typeface="Roboto Light" panose="02000000000000000000" pitchFamily="2" charset="0"/>
              </a:rPr>
              <a:t>Respond to events delivered to a subscription in Azure Event Grid. Supports a subscription-based model for receiving events, which includes filtering. A good solution for building event-based architectures.</a:t>
            </a:r>
          </a:p>
          <a:p>
            <a:pPr marL="171450" indent="-171450">
              <a:buFont typeface="Arial" panose="020B0604020202020204" pitchFamily="34" charset="0"/>
              <a:buChar char="•"/>
            </a:pPr>
            <a:endParaRPr lang="en-US" sz="1600" dirty="0">
              <a:latin typeface="Roboto"/>
              <a:ea typeface="Roboto Light" panose="02000000000000000000" pitchFamily="2" charset="0"/>
            </a:endParaRPr>
          </a:p>
          <a:p>
            <a:pPr marL="171450" indent="-171450">
              <a:buFont typeface="Arial" panose="020B0604020202020204" pitchFamily="34" charset="0"/>
              <a:buChar char="•"/>
            </a:pPr>
            <a:r>
              <a:rPr lang="en-US" sz="1600" b="1" dirty="0" err="1">
                <a:latin typeface="Roboto"/>
                <a:ea typeface="Roboto" pitchFamily="2" charset="0"/>
              </a:rPr>
              <a:t>ServiceBusQueueTrigger</a:t>
            </a:r>
            <a:r>
              <a:rPr lang="en-US" sz="1600" b="1" dirty="0">
                <a:latin typeface="Roboto"/>
                <a:ea typeface="Roboto" pitchFamily="2" charset="0"/>
              </a:rPr>
              <a:t>:</a:t>
            </a:r>
            <a:r>
              <a:rPr lang="en-US" sz="1600" b="1" dirty="0">
                <a:latin typeface="Roboto"/>
                <a:ea typeface="Roboto Light" panose="02000000000000000000" pitchFamily="2" charset="0"/>
              </a:rPr>
              <a:t> </a:t>
            </a:r>
            <a:r>
              <a:rPr lang="en-US" sz="1600" dirty="0">
                <a:latin typeface="Roboto"/>
                <a:ea typeface="Roboto Light" panose="02000000000000000000" pitchFamily="2" charset="0"/>
              </a:rPr>
              <a:t>Connect your code to other Azure services or on-premises services by listening to message queues.</a:t>
            </a:r>
          </a:p>
          <a:p>
            <a:pPr marL="171450" indent="-171450">
              <a:buFont typeface="Arial" panose="020B0604020202020204" pitchFamily="34" charset="0"/>
              <a:buChar char="•"/>
            </a:pPr>
            <a:endParaRPr lang="en-US" sz="1600" dirty="0">
              <a:latin typeface="Roboto"/>
              <a:ea typeface="Roboto Light" panose="02000000000000000000" pitchFamily="2" charset="0"/>
            </a:endParaRPr>
          </a:p>
          <a:p>
            <a:pPr marL="171450" indent="-171450">
              <a:buFont typeface="Arial" panose="020B0604020202020204" pitchFamily="34" charset="0"/>
              <a:buChar char="•"/>
            </a:pPr>
            <a:r>
              <a:rPr lang="en-US" sz="1600" b="1" dirty="0" err="1">
                <a:latin typeface="Roboto"/>
                <a:ea typeface="Roboto" pitchFamily="2" charset="0"/>
              </a:rPr>
              <a:t>ServiceBusTopicTrigger</a:t>
            </a:r>
            <a:r>
              <a:rPr lang="en-US" sz="1600" b="1" dirty="0">
                <a:latin typeface="Roboto"/>
                <a:ea typeface="Roboto" pitchFamily="2" charset="0"/>
              </a:rPr>
              <a:t>:</a:t>
            </a:r>
            <a:r>
              <a:rPr lang="en-US" sz="1600" b="1" dirty="0">
                <a:latin typeface="Roboto"/>
                <a:ea typeface="Roboto Light" panose="02000000000000000000" pitchFamily="2" charset="0"/>
              </a:rPr>
              <a:t> </a:t>
            </a:r>
            <a:r>
              <a:rPr lang="en-US" sz="1600" dirty="0">
                <a:latin typeface="Roboto"/>
                <a:ea typeface="Roboto Light" panose="02000000000000000000" pitchFamily="2" charset="0"/>
              </a:rPr>
              <a:t>Connect your code to other Azure services or on-premises services by subscribing to topics.</a:t>
            </a:r>
          </a:p>
          <a:p>
            <a:pPr marL="171450" lvl="0" indent="-171450">
              <a:buFont typeface="Arial" panose="020B0604020202020204" pitchFamily="34" charset="0"/>
              <a:buChar char="•"/>
            </a:pPr>
            <a:endParaRPr lang="en-US" sz="1600" dirty="0">
              <a:solidFill>
                <a:srgbClr val="151B22"/>
              </a:solidFill>
              <a:latin typeface="Roboto"/>
              <a:ea typeface="Roboto Light" panose="02000000000000000000" pitchFamily="2" charset="0"/>
              <a:cs typeface="Roboto Light"/>
              <a:sym typeface="Roboto Light"/>
            </a:endParaRPr>
          </a:p>
        </p:txBody>
      </p:sp>
      <p:pic>
        <p:nvPicPr>
          <p:cNvPr id="11" name="Google Shape;102;p16">
            <a:extLst>
              <a:ext uri="{FF2B5EF4-FFF2-40B4-BE49-F238E27FC236}">
                <a16:creationId xmlns:a16="http://schemas.microsoft.com/office/drawing/2014/main" id="{0744C84C-031B-4CC8-8F1A-17C3299ECC37}"/>
              </a:ext>
            </a:extLst>
          </p:cNvPr>
          <p:cNvPicPr preferRelativeResize="0"/>
          <p:nvPr/>
        </p:nvPicPr>
        <p:blipFill>
          <a:blip r:embed="rId4">
            <a:alphaModFix/>
          </a:blip>
          <a:stretch>
            <a:fillRect/>
          </a:stretch>
        </p:blipFill>
        <p:spPr>
          <a:xfrm>
            <a:off x="316798" y="162819"/>
            <a:ext cx="202499" cy="440248"/>
          </a:xfrm>
          <a:prstGeom prst="rect">
            <a:avLst/>
          </a:prstGeom>
          <a:noFill/>
          <a:ln>
            <a:noFill/>
          </a:ln>
        </p:spPr>
      </p:pic>
    </p:spTree>
    <p:extLst>
      <p:ext uri="{BB962C8B-B14F-4D97-AF65-F5344CB8AC3E}">
        <p14:creationId xmlns:p14="http://schemas.microsoft.com/office/powerpoint/2010/main" val="497138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225" y="0"/>
            <a:ext cx="9143700" cy="5143500"/>
          </a:xfrm>
          <a:prstGeom prst="rect">
            <a:avLst/>
          </a:prstGeom>
          <a:noFill/>
          <a:ln>
            <a:noFill/>
          </a:ln>
        </p:spPr>
      </p:pic>
      <p:pic>
        <p:nvPicPr>
          <p:cNvPr id="93" name="Google Shape;93;p15"/>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6135598" cy="1292631"/>
          </a:xfrm>
          <a:prstGeom prst="rect">
            <a:avLst/>
          </a:prstGeom>
          <a:noFill/>
          <a:ln>
            <a:noFill/>
          </a:ln>
        </p:spPr>
        <p:txBody>
          <a:bodyPr spcFirstLastPara="1" wrap="square" lIns="91425" tIns="91425" rIns="91425" bIns="91425" anchor="t" anchorCtr="0">
            <a:spAutoFit/>
          </a:bodyPr>
          <a:lstStyle/>
          <a:p>
            <a:pPr lvl="0"/>
            <a:r>
              <a:rPr lang="en-US" sz="3600" b="1" dirty="0">
                <a:solidFill>
                  <a:srgbClr val="151B22"/>
                </a:solidFill>
                <a:latin typeface="Roboto"/>
                <a:ea typeface="Roboto"/>
                <a:cs typeface="Roboto"/>
                <a:sym typeface="Roboto"/>
              </a:rPr>
              <a:t>Benefits of </a:t>
            </a:r>
            <a:br>
              <a:rPr lang="en-US" sz="3600" b="1" dirty="0">
                <a:solidFill>
                  <a:srgbClr val="151B22"/>
                </a:solidFill>
                <a:latin typeface="Roboto"/>
                <a:ea typeface="Roboto"/>
                <a:cs typeface="Roboto"/>
                <a:sym typeface="Roboto"/>
              </a:rPr>
            </a:br>
            <a:r>
              <a:rPr lang="en-US" sz="3600" b="1" dirty="0">
                <a:solidFill>
                  <a:srgbClr val="151B22"/>
                </a:solidFill>
                <a:latin typeface="Roboto"/>
                <a:ea typeface="Roboto"/>
                <a:cs typeface="Roboto"/>
                <a:sym typeface="Roboto"/>
              </a:rPr>
              <a:t>	</a:t>
            </a:r>
            <a:r>
              <a:rPr lang="en-US" sz="3600" b="1" dirty="0">
                <a:solidFill>
                  <a:srgbClr val="8DC63F"/>
                </a:solidFill>
                <a:latin typeface="Roboto"/>
                <a:ea typeface="Roboto"/>
                <a:cs typeface="Roboto"/>
                <a:sym typeface="Roboto"/>
              </a:rPr>
              <a:t>Using Azure Functions</a:t>
            </a:r>
            <a:endParaRPr sz="3600" b="1" dirty="0">
              <a:solidFill>
                <a:srgbClr val="8DC63F"/>
              </a:solidFill>
              <a:latin typeface="Roboto"/>
              <a:ea typeface="Roboto"/>
              <a:cs typeface="Roboto"/>
              <a:sym typeface="Roboto"/>
            </a:endParaRPr>
          </a:p>
        </p:txBody>
      </p:sp>
    </p:spTree>
    <p:extLst>
      <p:ext uri="{BB962C8B-B14F-4D97-AF65-F5344CB8AC3E}">
        <p14:creationId xmlns:p14="http://schemas.microsoft.com/office/powerpoint/2010/main" val="3749769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Benefits of using Azure Functions</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4124176"/>
          </a:xfrm>
          <a:prstGeom prst="rect">
            <a:avLst/>
          </a:prstGeom>
          <a:noFill/>
          <a:ln>
            <a:noFill/>
          </a:ln>
        </p:spPr>
        <p:txBody>
          <a:bodyPr spcFirstLastPara="1" wrap="square" lIns="91425" tIns="91425" rIns="91425" bIns="91425" anchor="t" anchorCtr="0">
            <a:spAutoFit/>
          </a:bodyPr>
          <a:lstStyle/>
          <a:p>
            <a:pPr marL="171450" lvl="0" indent="-171450" algn="l" rtl="0">
              <a:spcBef>
                <a:spcPts val="0"/>
              </a:spcBef>
              <a:spcAft>
                <a:spcPts val="0"/>
              </a:spcAft>
              <a:buFont typeface="Arial" panose="020B0604020202020204" pitchFamily="34" charset="0"/>
              <a:buChar char="•"/>
            </a:pPr>
            <a:r>
              <a:rPr lang="en-US" sz="1600" dirty="0">
                <a:solidFill>
                  <a:srgbClr val="151B22"/>
                </a:solidFill>
                <a:latin typeface="Roboto"/>
                <a:ea typeface="Roboto Light"/>
                <a:cs typeface="Roboto Light"/>
                <a:sym typeface="Roboto Light"/>
              </a:rPr>
              <a:t>Lightweight and can be serverless</a:t>
            </a:r>
          </a:p>
          <a:p>
            <a:pPr marL="171450" lvl="0" indent="-171450" algn="l" rtl="0">
              <a:spcBef>
                <a:spcPts val="0"/>
              </a:spcBef>
              <a:spcAft>
                <a:spcPts val="0"/>
              </a:spcAft>
              <a:buFont typeface="Arial" panose="020B0604020202020204" pitchFamily="34" charset="0"/>
              <a:buChar char="•"/>
            </a:pPr>
            <a:endParaRPr lang="en-US" sz="1600" dirty="0">
              <a:solidFill>
                <a:srgbClr val="151B22"/>
              </a:solidFill>
              <a:latin typeface="Roboto"/>
              <a:ea typeface="Roboto Light"/>
              <a:cs typeface="Roboto Light"/>
              <a:sym typeface="Roboto Light"/>
            </a:endParaRPr>
          </a:p>
          <a:p>
            <a:pPr marL="171450" lvl="0" indent="-171450" algn="l" rtl="0">
              <a:spcBef>
                <a:spcPts val="0"/>
              </a:spcBef>
              <a:spcAft>
                <a:spcPts val="0"/>
              </a:spcAft>
              <a:buFont typeface="Arial" panose="020B0604020202020204" pitchFamily="34" charset="0"/>
              <a:buChar char="•"/>
            </a:pPr>
            <a:r>
              <a:rPr lang="en-US" sz="1600" dirty="0">
                <a:solidFill>
                  <a:srgbClr val="151B22"/>
                </a:solidFill>
                <a:latin typeface="Roboto"/>
                <a:ea typeface="Roboto Light"/>
                <a:cs typeface="Roboto Light"/>
                <a:sym typeface="Roboto Light"/>
              </a:rPr>
              <a:t>Easier to write and deploy</a:t>
            </a:r>
          </a:p>
          <a:p>
            <a:pPr marL="171450" lvl="0" indent="-171450" algn="l" rtl="0">
              <a:spcBef>
                <a:spcPts val="0"/>
              </a:spcBef>
              <a:spcAft>
                <a:spcPts val="0"/>
              </a:spcAft>
              <a:buFont typeface="Arial" panose="020B0604020202020204" pitchFamily="34" charset="0"/>
              <a:buChar char="•"/>
            </a:pPr>
            <a:endParaRPr lang="en-US" sz="1600" dirty="0">
              <a:solidFill>
                <a:srgbClr val="151B22"/>
              </a:solidFill>
              <a:latin typeface="Roboto"/>
              <a:ea typeface="Roboto Light"/>
              <a:cs typeface="Roboto Light"/>
              <a:sym typeface="Roboto Light"/>
            </a:endParaRPr>
          </a:p>
          <a:p>
            <a:pPr marL="171450" lvl="0" indent="-171450" algn="l" rtl="0">
              <a:spcBef>
                <a:spcPts val="0"/>
              </a:spcBef>
              <a:spcAft>
                <a:spcPts val="0"/>
              </a:spcAft>
              <a:buFont typeface="Arial" panose="020B0604020202020204" pitchFamily="34" charset="0"/>
              <a:buChar char="•"/>
            </a:pPr>
            <a:r>
              <a:rPr lang="en-US" sz="1600" dirty="0">
                <a:solidFill>
                  <a:srgbClr val="151B22"/>
                </a:solidFill>
                <a:latin typeface="Roboto"/>
                <a:ea typeface="Roboto Light"/>
                <a:cs typeface="Roboto Light"/>
                <a:sym typeface="Roboto Light"/>
              </a:rPr>
              <a:t>Support a lot of programming languages</a:t>
            </a:r>
          </a:p>
          <a:p>
            <a:pPr marL="171450" lvl="0" indent="-171450" algn="l" rtl="0">
              <a:spcBef>
                <a:spcPts val="0"/>
              </a:spcBef>
              <a:spcAft>
                <a:spcPts val="0"/>
              </a:spcAft>
              <a:buFont typeface="Arial" panose="020B0604020202020204" pitchFamily="34" charset="0"/>
              <a:buChar char="•"/>
            </a:pPr>
            <a:endParaRPr lang="en-US" sz="1600" dirty="0">
              <a:solidFill>
                <a:srgbClr val="151B22"/>
              </a:solidFill>
              <a:latin typeface="Roboto"/>
              <a:ea typeface="Roboto Light"/>
              <a:cs typeface="Roboto Light"/>
              <a:sym typeface="Roboto Light"/>
            </a:endParaRPr>
          </a:p>
          <a:p>
            <a:pPr marL="171450" lvl="0" indent="-171450" algn="l" rtl="0">
              <a:spcBef>
                <a:spcPts val="0"/>
              </a:spcBef>
              <a:spcAft>
                <a:spcPts val="0"/>
              </a:spcAft>
              <a:buFont typeface="Arial" panose="020B0604020202020204" pitchFamily="34" charset="0"/>
              <a:buChar char="•"/>
            </a:pPr>
            <a:r>
              <a:rPr lang="en-US" sz="1600" dirty="0">
                <a:solidFill>
                  <a:srgbClr val="151B22"/>
                </a:solidFill>
                <a:latin typeface="Roboto"/>
                <a:ea typeface="Roboto Light"/>
                <a:cs typeface="Roboto Light"/>
                <a:sym typeface="Roboto Light"/>
              </a:rPr>
              <a:t>Do not need any infrastructure and have zero maintenance</a:t>
            </a:r>
          </a:p>
          <a:p>
            <a:pPr marL="171450" lvl="0" indent="-171450" algn="l" rtl="0">
              <a:spcBef>
                <a:spcPts val="0"/>
              </a:spcBef>
              <a:spcAft>
                <a:spcPts val="0"/>
              </a:spcAft>
              <a:buFont typeface="Arial" panose="020B0604020202020204" pitchFamily="34" charset="0"/>
              <a:buChar char="•"/>
            </a:pPr>
            <a:endParaRPr lang="en-US" sz="1600" dirty="0">
              <a:solidFill>
                <a:srgbClr val="151B22"/>
              </a:solidFill>
              <a:latin typeface="Roboto"/>
              <a:ea typeface="Roboto Light"/>
              <a:cs typeface="Roboto Light"/>
              <a:sym typeface="Roboto Light"/>
            </a:endParaRPr>
          </a:p>
          <a:p>
            <a:pPr marL="171450" lvl="0" indent="-171450">
              <a:buFont typeface="Arial" panose="020B0604020202020204" pitchFamily="34" charset="0"/>
              <a:buChar char="•"/>
            </a:pPr>
            <a:r>
              <a:rPr lang="en-US" sz="1600" dirty="0">
                <a:solidFill>
                  <a:srgbClr val="151B22"/>
                </a:solidFill>
                <a:latin typeface="Roboto"/>
                <a:ea typeface="Roboto Light"/>
                <a:cs typeface="Roboto Light"/>
                <a:sym typeface="Roboto Light"/>
              </a:rPr>
              <a:t>Integration with other Azure Services</a:t>
            </a:r>
          </a:p>
          <a:p>
            <a:pPr marL="171450" lvl="0" indent="-171450">
              <a:buFont typeface="Arial" panose="020B0604020202020204" pitchFamily="34" charset="0"/>
              <a:buChar char="•"/>
            </a:pPr>
            <a:endParaRPr lang="en-US" sz="1600" dirty="0">
              <a:solidFill>
                <a:srgbClr val="151B22"/>
              </a:solidFill>
              <a:latin typeface="Roboto"/>
              <a:ea typeface="Roboto Light"/>
              <a:cs typeface="Roboto Light"/>
              <a:sym typeface="Roboto Light"/>
            </a:endParaRPr>
          </a:p>
          <a:p>
            <a:pPr marL="171450" lvl="0" indent="-171450">
              <a:buFont typeface="Arial" panose="020B0604020202020204" pitchFamily="34" charset="0"/>
              <a:buChar char="•"/>
            </a:pPr>
            <a:r>
              <a:rPr lang="en-US" sz="1600" dirty="0">
                <a:solidFill>
                  <a:srgbClr val="151B22"/>
                </a:solidFill>
                <a:latin typeface="Roboto"/>
                <a:ea typeface="Roboto Light"/>
                <a:cs typeface="Roboto Light"/>
                <a:sym typeface="Roboto Light"/>
              </a:rPr>
              <a:t>Support using third party libraries</a:t>
            </a:r>
          </a:p>
          <a:p>
            <a:pPr marL="171450" lvl="0" indent="-171450">
              <a:buFont typeface="Arial" panose="020B0604020202020204" pitchFamily="34" charset="0"/>
              <a:buChar char="•"/>
            </a:pPr>
            <a:endParaRPr lang="en-US" sz="1600" dirty="0">
              <a:solidFill>
                <a:srgbClr val="151B22"/>
              </a:solidFill>
              <a:latin typeface="Roboto"/>
              <a:ea typeface="Roboto Light"/>
              <a:cs typeface="Roboto Light"/>
              <a:sym typeface="Roboto Light"/>
            </a:endParaRPr>
          </a:p>
          <a:p>
            <a:pPr marL="171450" lvl="0" indent="-171450">
              <a:buFont typeface="Arial" panose="020B0604020202020204" pitchFamily="34" charset="0"/>
              <a:buChar char="•"/>
            </a:pPr>
            <a:r>
              <a:rPr lang="en-US" sz="1600" dirty="0">
                <a:solidFill>
                  <a:srgbClr val="151B22"/>
                </a:solidFill>
                <a:latin typeface="Roboto"/>
                <a:ea typeface="Roboto Light"/>
                <a:cs typeface="Roboto Light"/>
                <a:sym typeface="Roboto Light"/>
              </a:rPr>
              <a:t>Flexibility in development</a:t>
            </a:r>
          </a:p>
          <a:p>
            <a:pPr marL="171450" lvl="0" indent="-171450">
              <a:buFont typeface="Arial" panose="020B0604020202020204" pitchFamily="34" charset="0"/>
              <a:buChar char="•"/>
            </a:pPr>
            <a:endParaRPr lang="en-US" sz="1600" dirty="0">
              <a:solidFill>
                <a:srgbClr val="151B22"/>
              </a:solidFill>
              <a:latin typeface="Roboto"/>
              <a:ea typeface="Roboto Light"/>
              <a:cs typeface="Roboto Light"/>
              <a:sym typeface="Roboto Light"/>
            </a:endParaRPr>
          </a:p>
          <a:p>
            <a:pPr marL="171450" indent="-171450">
              <a:buFont typeface="Arial" panose="020B0604020202020204" pitchFamily="34" charset="0"/>
              <a:buChar char="•"/>
            </a:pPr>
            <a:r>
              <a:rPr lang="en-US" sz="1600" dirty="0">
                <a:solidFill>
                  <a:srgbClr val="151B22"/>
                </a:solidFill>
                <a:latin typeface="Roboto"/>
                <a:ea typeface="Roboto Light"/>
                <a:cs typeface="Roboto Light"/>
                <a:sym typeface="Roboto Light"/>
              </a:rPr>
              <a:t>Cost-Efficient + Scalable</a:t>
            </a:r>
          </a:p>
          <a:p>
            <a:pPr marL="171450" lvl="0" indent="-171450">
              <a:buFont typeface="Arial" panose="020B0604020202020204" pitchFamily="34" charset="0"/>
              <a:buChar char="•"/>
            </a:pPr>
            <a:endParaRPr lang="en-US" sz="1600" dirty="0">
              <a:solidFill>
                <a:srgbClr val="151B22"/>
              </a:solidFill>
              <a:latin typeface="Roboto"/>
              <a:ea typeface="Roboto Light"/>
              <a:cs typeface="Roboto Light"/>
              <a:sym typeface="Roboto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225" y="0"/>
            <a:ext cx="9143700" cy="5143500"/>
          </a:xfrm>
          <a:prstGeom prst="rect">
            <a:avLst/>
          </a:prstGeom>
          <a:noFill/>
          <a:ln>
            <a:noFill/>
          </a:ln>
        </p:spPr>
      </p:pic>
      <p:pic>
        <p:nvPicPr>
          <p:cNvPr id="93" name="Google Shape;93;p15"/>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569617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b="1" dirty="0">
                <a:solidFill>
                  <a:srgbClr val="8DC63F"/>
                </a:solidFill>
                <a:latin typeface="Roboto"/>
                <a:ea typeface="Roboto"/>
                <a:cs typeface="Roboto"/>
                <a:sym typeface="Roboto"/>
              </a:rPr>
              <a:t>Demo</a:t>
            </a:r>
            <a:endParaRPr sz="3600" b="1" dirty="0">
              <a:solidFill>
                <a:srgbClr val="8DC63F"/>
              </a:solidFill>
              <a:latin typeface="Roboto"/>
              <a:ea typeface="Roboto"/>
              <a:cs typeface="Roboto"/>
              <a:sym typeface="Roboto"/>
            </a:endParaRPr>
          </a:p>
        </p:txBody>
      </p:sp>
    </p:spTree>
    <p:extLst>
      <p:ext uri="{BB962C8B-B14F-4D97-AF65-F5344CB8AC3E}">
        <p14:creationId xmlns:p14="http://schemas.microsoft.com/office/powerpoint/2010/main" val="2900656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Demo – Durable Function</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1169521"/>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b="1" dirty="0">
                <a:solidFill>
                  <a:srgbClr val="151B22"/>
                </a:solidFill>
                <a:latin typeface="Roboto"/>
                <a:ea typeface="Roboto" pitchFamily="2" charset="0"/>
                <a:cs typeface="Roboto Light"/>
                <a:sym typeface="Roboto Light"/>
              </a:rPr>
              <a:t>Durable Functions </a:t>
            </a:r>
            <a:r>
              <a:rPr lang="en-US" sz="1600" dirty="0">
                <a:solidFill>
                  <a:srgbClr val="151B22"/>
                </a:solidFill>
                <a:latin typeface="Roboto"/>
                <a:ea typeface="Roboto Light" panose="02000000000000000000" pitchFamily="2" charset="0"/>
                <a:cs typeface="Roboto Light"/>
                <a:sym typeface="Roboto Light"/>
              </a:rPr>
              <a:t>provide built-in APIs that simplify the code we write for interacting with long-running function executions.</a:t>
            </a:r>
          </a:p>
          <a:p>
            <a:pPr marL="171450" lvl="0" indent="-171450">
              <a:buFont typeface="Arial" panose="020B0604020202020204" pitchFamily="34" charset="0"/>
              <a:buChar char="•"/>
            </a:pPr>
            <a:r>
              <a:rPr lang="en-US" sz="1600" b="1" dirty="0">
                <a:solidFill>
                  <a:srgbClr val="151B22"/>
                </a:solidFill>
                <a:latin typeface="Roboto"/>
                <a:ea typeface="Roboto" pitchFamily="2" charset="0"/>
                <a:cs typeface="Roboto Light"/>
                <a:sym typeface="Roboto Light"/>
              </a:rPr>
              <a:t>The Async HTTP API </a:t>
            </a:r>
            <a:r>
              <a:rPr lang="en-US" sz="1600" dirty="0">
                <a:solidFill>
                  <a:srgbClr val="151B22"/>
                </a:solidFill>
                <a:latin typeface="Roboto"/>
                <a:ea typeface="Roboto Light" panose="02000000000000000000" pitchFamily="2" charset="0"/>
                <a:cs typeface="Roboto Light"/>
                <a:sym typeface="Roboto Light"/>
              </a:rPr>
              <a:t>pattern addresses the problem of coordinating the state of long-running operations with external clients.</a:t>
            </a:r>
            <a:endParaRPr sz="1600" dirty="0">
              <a:solidFill>
                <a:srgbClr val="151B22"/>
              </a:solidFill>
              <a:latin typeface="Roboto"/>
              <a:ea typeface="Roboto Light" panose="02000000000000000000" pitchFamily="2" charset="0"/>
              <a:cs typeface="Roboto Light"/>
              <a:sym typeface="Roboto Light"/>
            </a:endParaRPr>
          </a:p>
        </p:txBody>
      </p:sp>
      <p:pic>
        <p:nvPicPr>
          <p:cNvPr id="2" name="Picture 1">
            <a:extLst>
              <a:ext uri="{FF2B5EF4-FFF2-40B4-BE49-F238E27FC236}">
                <a16:creationId xmlns:a16="http://schemas.microsoft.com/office/drawing/2014/main" id="{23D500D0-C062-4390-841F-BA4BCC64DECA}"/>
              </a:ext>
            </a:extLst>
          </p:cNvPr>
          <p:cNvPicPr>
            <a:picLocks noChangeAspect="1"/>
          </p:cNvPicPr>
          <p:nvPr/>
        </p:nvPicPr>
        <p:blipFill>
          <a:blip r:embed="rId5"/>
          <a:stretch>
            <a:fillRect/>
          </a:stretch>
        </p:blipFill>
        <p:spPr>
          <a:xfrm>
            <a:off x="2647686" y="2024986"/>
            <a:ext cx="3848627" cy="2916466"/>
          </a:xfrm>
          <a:prstGeom prst="rect">
            <a:avLst/>
          </a:prstGeom>
        </p:spPr>
      </p:pic>
    </p:spTree>
    <p:extLst>
      <p:ext uri="{BB962C8B-B14F-4D97-AF65-F5344CB8AC3E}">
        <p14:creationId xmlns:p14="http://schemas.microsoft.com/office/powerpoint/2010/main" val="1506986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Demo – Durable Function</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430857"/>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b="1" dirty="0">
                <a:solidFill>
                  <a:srgbClr val="151B22"/>
                </a:solidFill>
                <a:latin typeface="Roboto"/>
                <a:ea typeface="Roboto" pitchFamily="2" charset="0"/>
                <a:cs typeface="Roboto Light"/>
                <a:sym typeface="Roboto Light"/>
              </a:rPr>
              <a:t>Function chaining:</a:t>
            </a:r>
            <a:r>
              <a:rPr lang="en-US" sz="1600" dirty="0">
                <a:solidFill>
                  <a:srgbClr val="151B22"/>
                </a:solidFill>
                <a:latin typeface="Roboto"/>
                <a:ea typeface="Roboto Light"/>
                <a:cs typeface="Roboto Light"/>
                <a:sym typeface="Roboto Light"/>
              </a:rPr>
              <a:t> the pattern of executing a sequence of functions in a specific order.</a:t>
            </a:r>
            <a:endParaRPr sz="1600" dirty="0">
              <a:solidFill>
                <a:srgbClr val="151B22"/>
              </a:solidFill>
              <a:latin typeface="Roboto"/>
              <a:ea typeface="Roboto Light"/>
              <a:cs typeface="Roboto Light"/>
              <a:sym typeface="Roboto Light"/>
            </a:endParaRPr>
          </a:p>
        </p:txBody>
      </p:sp>
      <p:pic>
        <p:nvPicPr>
          <p:cNvPr id="2" name="Picture 1">
            <a:extLst>
              <a:ext uri="{FF2B5EF4-FFF2-40B4-BE49-F238E27FC236}">
                <a16:creationId xmlns:a16="http://schemas.microsoft.com/office/drawing/2014/main" id="{4F2B5329-52E6-41CE-B782-00EBC4979964}"/>
              </a:ext>
            </a:extLst>
          </p:cNvPr>
          <p:cNvPicPr>
            <a:picLocks noChangeAspect="1"/>
          </p:cNvPicPr>
          <p:nvPr/>
        </p:nvPicPr>
        <p:blipFill>
          <a:blip r:embed="rId5"/>
          <a:stretch>
            <a:fillRect/>
          </a:stretch>
        </p:blipFill>
        <p:spPr>
          <a:xfrm>
            <a:off x="46993" y="1742959"/>
            <a:ext cx="9050013" cy="1657581"/>
          </a:xfrm>
          <a:prstGeom prst="rect">
            <a:avLst/>
          </a:prstGeom>
        </p:spPr>
      </p:pic>
    </p:spTree>
    <p:extLst>
      <p:ext uri="{BB962C8B-B14F-4D97-AF65-F5344CB8AC3E}">
        <p14:creationId xmlns:p14="http://schemas.microsoft.com/office/powerpoint/2010/main" val="1889948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DC63F"/>
        </a:solidFill>
        <a:effectLst/>
      </p:bgPr>
    </p:bg>
    <p:spTree>
      <p:nvGrpSpPr>
        <p:cNvPr id="1" name="Shape 62"/>
        <p:cNvGrpSpPr/>
        <p:nvPr/>
      </p:nvGrpSpPr>
      <p:grpSpPr>
        <a:xfrm>
          <a:off x="0" y="0"/>
          <a:ext cx="0" cy="0"/>
          <a:chOff x="0" y="0"/>
          <a:chExt cx="0" cy="0"/>
        </a:xfrm>
      </p:grpSpPr>
      <p:pic>
        <p:nvPicPr>
          <p:cNvPr id="63" name="Google Shape;63;p14"/>
          <p:cNvPicPr preferRelativeResize="0"/>
          <p:nvPr/>
        </p:nvPicPr>
        <p:blipFill rotWithShape="1">
          <a:blip r:embed="rId3">
            <a:alphaModFix/>
          </a:blip>
          <a:srcRect l="-28029" r="28030"/>
          <a:stretch/>
        </p:blipFill>
        <p:spPr>
          <a:xfrm>
            <a:off x="225" y="0"/>
            <a:ext cx="9143700" cy="5143500"/>
          </a:xfrm>
          <a:prstGeom prst="rect">
            <a:avLst/>
          </a:prstGeom>
          <a:noFill/>
          <a:ln>
            <a:noFill/>
          </a:ln>
        </p:spPr>
      </p:pic>
      <p:pic>
        <p:nvPicPr>
          <p:cNvPr id="64" name="Google Shape;64;p14"/>
          <p:cNvPicPr preferRelativeResize="0"/>
          <p:nvPr/>
        </p:nvPicPr>
        <p:blipFill rotWithShape="1">
          <a:blip r:embed="rId4">
            <a:alphaModFix/>
          </a:blip>
          <a:srcRect t="49" b="39"/>
          <a:stretch/>
        </p:blipFill>
        <p:spPr>
          <a:xfrm>
            <a:off x="114300" y="4689483"/>
            <a:ext cx="1518224" cy="383150"/>
          </a:xfrm>
          <a:prstGeom prst="rect">
            <a:avLst/>
          </a:prstGeom>
          <a:noFill/>
          <a:ln>
            <a:noFill/>
          </a:ln>
        </p:spPr>
      </p:pic>
      <p:grpSp>
        <p:nvGrpSpPr>
          <p:cNvPr id="65" name="Google Shape;65;p14"/>
          <p:cNvGrpSpPr/>
          <p:nvPr/>
        </p:nvGrpSpPr>
        <p:grpSpPr>
          <a:xfrm>
            <a:off x="394875" y="1013997"/>
            <a:ext cx="3341100" cy="976107"/>
            <a:chOff x="394875" y="1014000"/>
            <a:chExt cx="3341100" cy="976107"/>
          </a:xfrm>
        </p:grpSpPr>
        <p:sp>
          <p:nvSpPr>
            <p:cNvPr id="66" name="Google Shape;66;p14"/>
            <p:cNvSpPr txBox="1"/>
            <p:nvPr/>
          </p:nvSpPr>
          <p:spPr>
            <a:xfrm>
              <a:off x="394875" y="101400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oboto Black"/>
                  <a:ea typeface="Roboto Black"/>
                  <a:cs typeface="Roboto Black"/>
                  <a:sym typeface="Roboto Black"/>
                </a:rPr>
                <a:t>01.</a:t>
              </a:r>
              <a:endParaRPr sz="3000">
                <a:solidFill>
                  <a:schemeClr val="lt1"/>
                </a:solidFill>
                <a:latin typeface="Roboto Black"/>
                <a:ea typeface="Roboto Black"/>
                <a:cs typeface="Roboto Black"/>
                <a:sym typeface="Roboto Black"/>
              </a:endParaRPr>
            </a:p>
          </p:txBody>
        </p:sp>
        <p:sp>
          <p:nvSpPr>
            <p:cNvPr id="67" name="Google Shape;67;p14"/>
            <p:cNvSpPr txBox="1"/>
            <p:nvPr/>
          </p:nvSpPr>
          <p:spPr>
            <a:xfrm>
              <a:off x="394875" y="1559250"/>
              <a:ext cx="3341100"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151B22"/>
                  </a:solidFill>
                  <a:latin typeface="Roboto"/>
                  <a:ea typeface="Roboto"/>
                  <a:cs typeface="Roboto"/>
                  <a:sym typeface="Roboto"/>
                </a:rPr>
                <a:t>What is Azure?</a:t>
              </a:r>
              <a:endParaRPr sz="1600" b="1" dirty="0">
                <a:solidFill>
                  <a:srgbClr val="151B22"/>
                </a:solidFill>
                <a:latin typeface="Roboto"/>
                <a:ea typeface="Roboto"/>
                <a:cs typeface="Roboto"/>
                <a:sym typeface="Roboto"/>
              </a:endParaRPr>
            </a:p>
          </p:txBody>
        </p:sp>
      </p:grpSp>
      <p:pic>
        <p:nvPicPr>
          <p:cNvPr id="68" name="Google Shape;68;p14"/>
          <p:cNvPicPr preferRelativeResize="0"/>
          <p:nvPr/>
        </p:nvPicPr>
        <p:blipFill>
          <a:blip r:embed="rId5">
            <a:alphaModFix/>
          </a:blip>
          <a:stretch>
            <a:fillRect/>
          </a:stretch>
        </p:blipFill>
        <p:spPr>
          <a:xfrm>
            <a:off x="114300" y="167250"/>
            <a:ext cx="202499" cy="440248"/>
          </a:xfrm>
          <a:prstGeom prst="rect">
            <a:avLst/>
          </a:prstGeom>
          <a:noFill/>
          <a:ln>
            <a:noFill/>
          </a:ln>
        </p:spPr>
      </p:pic>
      <p:grpSp>
        <p:nvGrpSpPr>
          <p:cNvPr id="69" name="Google Shape;69;p14"/>
          <p:cNvGrpSpPr/>
          <p:nvPr/>
        </p:nvGrpSpPr>
        <p:grpSpPr>
          <a:xfrm>
            <a:off x="394875" y="2150155"/>
            <a:ext cx="2763826" cy="976107"/>
            <a:chOff x="394875" y="1014000"/>
            <a:chExt cx="2763826" cy="976107"/>
          </a:xfrm>
        </p:grpSpPr>
        <p:sp>
          <p:nvSpPr>
            <p:cNvPr id="70" name="Google Shape;70;p14"/>
            <p:cNvSpPr txBox="1"/>
            <p:nvPr/>
          </p:nvSpPr>
          <p:spPr>
            <a:xfrm>
              <a:off x="394875" y="101400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oboto Black"/>
                  <a:ea typeface="Roboto Black"/>
                  <a:cs typeface="Roboto Black"/>
                  <a:sym typeface="Roboto Black"/>
                </a:rPr>
                <a:t>02.</a:t>
              </a:r>
              <a:endParaRPr sz="3000">
                <a:solidFill>
                  <a:schemeClr val="lt1"/>
                </a:solidFill>
                <a:latin typeface="Roboto Black"/>
                <a:ea typeface="Roboto Black"/>
                <a:cs typeface="Roboto Black"/>
                <a:sym typeface="Roboto Black"/>
              </a:endParaRPr>
            </a:p>
          </p:txBody>
        </p:sp>
        <p:sp>
          <p:nvSpPr>
            <p:cNvPr id="71" name="Google Shape;71;p14"/>
            <p:cNvSpPr txBox="1"/>
            <p:nvPr/>
          </p:nvSpPr>
          <p:spPr>
            <a:xfrm>
              <a:off x="394875" y="1559250"/>
              <a:ext cx="2763826" cy="430857"/>
            </a:xfrm>
            <a:prstGeom prst="rect">
              <a:avLst/>
            </a:prstGeom>
            <a:noFill/>
            <a:ln>
              <a:noFill/>
            </a:ln>
          </p:spPr>
          <p:txBody>
            <a:bodyPr spcFirstLastPara="1" wrap="square" lIns="91425" tIns="91425" rIns="91425" bIns="91425" anchor="t" anchorCtr="0">
              <a:spAutoFit/>
            </a:bodyPr>
            <a:lstStyle/>
            <a:p>
              <a:pPr lvl="0"/>
              <a:r>
                <a:rPr lang="en-US" sz="1600" b="1" dirty="0">
                  <a:solidFill>
                    <a:srgbClr val="151B22"/>
                  </a:solidFill>
                  <a:latin typeface="Roboto"/>
                  <a:ea typeface="Roboto"/>
                  <a:cs typeface="Roboto"/>
                  <a:sym typeface="Roboto"/>
                </a:rPr>
                <a:t>What is Azure Functions?</a:t>
              </a:r>
            </a:p>
          </p:txBody>
        </p:sp>
      </p:grpSp>
      <p:grpSp>
        <p:nvGrpSpPr>
          <p:cNvPr id="72" name="Google Shape;72;p14"/>
          <p:cNvGrpSpPr/>
          <p:nvPr/>
        </p:nvGrpSpPr>
        <p:grpSpPr>
          <a:xfrm>
            <a:off x="394875" y="3264118"/>
            <a:ext cx="2763826" cy="1222328"/>
            <a:chOff x="394875" y="1014000"/>
            <a:chExt cx="2763826" cy="1222328"/>
          </a:xfrm>
        </p:grpSpPr>
        <p:sp>
          <p:nvSpPr>
            <p:cNvPr id="73" name="Google Shape;73;p14"/>
            <p:cNvSpPr txBox="1"/>
            <p:nvPr/>
          </p:nvSpPr>
          <p:spPr>
            <a:xfrm>
              <a:off x="394875" y="101400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oboto Black"/>
                  <a:ea typeface="Roboto Black"/>
                  <a:cs typeface="Roboto Black"/>
                  <a:sym typeface="Roboto Black"/>
                </a:rPr>
                <a:t>03.</a:t>
              </a:r>
              <a:endParaRPr sz="3000">
                <a:solidFill>
                  <a:schemeClr val="lt1"/>
                </a:solidFill>
                <a:latin typeface="Roboto Black"/>
                <a:ea typeface="Roboto Black"/>
                <a:cs typeface="Roboto Black"/>
                <a:sym typeface="Roboto Black"/>
              </a:endParaRPr>
            </a:p>
          </p:txBody>
        </p:sp>
        <p:sp>
          <p:nvSpPr>
            <p:cNvPr id="74" name="Google Shape;74;p14"/>
            <p:cNvSpPr txBox="1"/>
            <p:nvPr/>
          </p:nvSpPr>
          <p:spPr>
            <a:xfrm>
              <a:off x="394875" y="1559250"/>
              <a:ext cx="2763826" cy="677078"/>
            </a:xfrm>
            <a:prstGeom prst="rect">
              <a:avLst/>
            </a:prstGeom>
            <a:noFill/>
            <a:ln>
              <a:noFill/>
            </a:ln>
          </p:spPr>
          <p:txBody>
            <a:bodyPr spcFirstLastPara="1" wrap="square" lIns="91425" tIns="91425" rIns="91425" bIns="91425" anchor="t" anchorCtr="0">
              <a:spAutoFit/>
            </a:bodyPr>
            <a:lstStyle/>
            <a:p>
              <a:pPr lvl="0"/>
              <a:r>
                <a:rPr lang="en-US" sz="1600" b="1" dirty="0">
                  <a:solidFill>
                    <a:srgbClr val="151B22"/>
                  </a:solidFill>
                  <a:latin typeface="Roboto"/>
                  <a:ea typeface="Roboto"/>
                  <a:cs typeface="Roboto"/>
                  <a:sym typeface="Roboto"/>
                </a:rPr>
                <a:t>Benefits of using Azure Functions</a:t>
              </a:r>
            </a:p>
          </p:txBody>
        </p:sp>
      </p:grpSp>
      <p:grpSp>
        <p:nvGrpSpPr>
          <p:cNvPr id="75" name="Google Shape;75;p14"/>
          <p:cNvGrpSpPr/>
          <p:nvPr/>
        </p:nvGrpSpPr>
        <p:grpSpPr>
          <a:xfrm>
            <a:off x="3200025" y="1013997"/>
            <a:ext cx="3341100" cy="976350"/>
            <a:chOff x="394875" y="1014000"/>
            <a:chExt cx="3341100" cy="976350"/>
          </a:xfrm>
        </p:grpSpPr>
        <p:sp>
          <p:nvSpPr>
            <p:cNvPr id="76" name="Google Shape;76;p14"/>
            <p:cNvSpPr txBox="1"/>
            <p:nvPr/>
          </p:nvSpPr>
          <p:spPr>
            <a:xfrm>
              <a:off x="394875" y="101400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oboto Black"/>
                  <a:ea typeface="Roboto Black"/>
                  <a:cs typeface="Roboto Black"/>
                  <a:sym typeface="Roboto Black"/>
                </a:rPr>
                <a:t>04.</a:t>
              </a:r>
              <a:endParaRPr sz="3000">
                <a:solidFill>
                  <a:schemeClr val="lt1"/>
                </a:solidFill>
                <a:latin typeface="Roboto Black"/>
                <a:ea typeface="Roboto Black"/>
                <a:cs typeface="Roboto Black"/>
                <a:sym typeface="Roboto Black"/>
              </a:endParaRPr>
            </a:p>
          </p:txBody>
        </p:sp>
        <p:sp>
          <p:nvSpPr>
            <p:cNvPr id="77" name="Google Shape;77;p14"/>
            <p:cNvSpPr txBox="1"/>
            <p:nvPr/>
          </p:nvSpPr>
          <p:spPr>
            <a:xfrm>
              <a:off x="394875" y="1559250"/>
              <a:ext cx="3341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151B22"/>
                  </a:solidFill>
                  <a:latin typeface="Roboto"/>
                  <a:ea typeface="Roboto"/>
                  <a:cs typeface="Roboto"/>
                  <a:sym typeface="Roboto"/>
                </a:rPr>
                <a:t>Demo</a:t>
              </a:r>
              <a:endParaRPr sz="1600" b="1" dirty="0">
                <a:solidFill>
                  <a:srgbClr val="151B22"/>
                </a:solidFill>
                <a:latin typeface="Roboto"/>
                <a:ea typeface="Roboto"/>
                <a:cs typeface="Roboto"/>
                <a:sym typeface="Roboto"/>
              </a:endParaRPr>
            </a:p>
          </p:txBody>
        </p:sp>
      </p:grpSp>
      <p:grpSp>
        <p:nvGrpSpPr>
          <p:cNvPr id="78" name="Google Shape;78;p14"/>
          <p:cNvGrpSpPr/>
          <p:nvPr/>
        </p:nvGrpSpPr>
        <p:grpSpPr>
          <a:xfrm>
            <a:off x="3200025" y="2150155"/>
            <a:ext cx="3341100" cy="1468549"/>
            <a:chOff x="394875" y="1014000"/>
            <a:chExt cx="3341100" cy="1468549"/>
          </a:xfrm>
        </p:grpSpPr>
        <p:sp>
          <p:nvSpPr>
            <p:cNvPr id="79" name="Google Shape;79;p14"/>
            <p:cNvSpPr txBox="1"/>
            <p:nvPr/>
          </p:nvSpPr>
          <p:spPr>
            <a:xfrm>
              <a:off x="394875" y="101400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oboto Black"/>
                  <a:ea typeface="Roboto Black"/>
                  <a:cs typeface="Roboto Black"/>
                  <a:sym typeface="Roboto Black"/>
                </a:rPr>
                <a:t>05.</a:t>
              </a:r>
              <a:endParaRPr sz="3000">
                <a:solidFill>
                  <a:schemeClr val="lt1"/>
                </a:solidFill>
                <a:latin typeface="Roboto Black"/>
                <a:ea typeface="Roboto Black"/>
                <a:cs typeface="Roboto Black"/>
                <a:sym typeface="Roboto Black"/>
              </a:endParaRPr>
            </a:p>
          </p:txBody>
        </p:sp>
        <p:sp>
          <p:nvSpPr>
            <p:cNvPr id="80" name="Google Shape;80;p14"/>
            <p:cNvSpPr txBox="1"/>
            <p:nvPr/>
          </p:nvSpPr>
          <p:spPr>
            <a:xfrm>
              <a:off x="394875" y="1559250"/>
              <a:ext cx="3341100" cy="923299"/>
            </a:xfrm>
            <a:prstGeom prst="rect">
              <a:avLst/>
            </a:prstGeom>
            <a:noFill/>
            <a:ln>
              <a:noFill/>
            </a:ln>
          </p:spPr>
          <p:txBody>
            <a:bodyPr spcFirstLastPara="1" wrap="square" lIns="91425" tIns="91425" rIns="91425" bIns="91425" anchor="t" anchorCtr="0">
              <a:spAutoFit/>
            </a:bodyPr>
            <a:lstStyle/>
            <a:p>
              <a:r>
                <a:rPr lang="en-US" sz="1600" b="1" dirty="0">
                  <a:solidFill>
                    <a:srgbClr val="151B22"/>
                  </a:solidFill>
                  <a:latin typeface="Roboto"/>
                  <a:ea typeface="Roboto"/>
                  <a:cs typeface="Roboto"/>
                  <a:sym typeface="Roboto"/>
                </a:rPr>
                <a:t>Best practices &amp; Common Scenarios</a:t>
              </a:r>
            </a:p>
            <a:p>
              <a:pPr marL="0" lvl="0" indent="0" algn="l" rtl="0">
                <a:spcBef>
                  <a:spcPts val="0"/>
                </a:spcBef>
                <a:spcAft>
                  <a:spcPts val="0"/>
                </a:spcAft>
                <a:buNone/>
              </a:pPr>
              <a:endParaRPr sz="1600" b="1" dirty="0">
                <a:solidFill>
                  <a:srgbClr val="151B22"/>
                </a:solidFill>
                <a:latin typeface="Roboto"/>
                <a:ea typeface="Roboto"/>
                <a:cs typeface="Roboto"/>
                <a:sym typeface="Roboto"/>
              </a:endParaRPr>
            </a:p>
          </p:txBody>
        </p:sp>
      </p:grpSp>
      <p:grpSp>
        <p:nvGrpSpPr>
          <p:cNvPr id="81" name="Google Shape;81;p14"/>
          <p:cNvGrpSpPr/>
          <p:nvPr/>
        </p:nvGrpSpPr>
        <p:grpSpPr>
          <a:xfrm>
            <a:off x="5985300" y="1013997"/>
            <a:ext cx="2654100" cy="976350"/>
            <a:chOff x="3200025" y="3153150"/>
            <a:chExt cx="2654100" cy="976350"/>
          </a:xfrm>
        </p:grpSpPr>
        <p:sp>
          <p:nvSpPr>
            <p:cNvPr id="82" name="Google Shape;82;p14"/>
            <p:cNvSpPr txBox="1"/>
            <p:nvPr/>
          </p:nvSpPr>
          <p:spPr>
            <a:xfrm>
              <a:off x="3200025" y="315315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oboto Black"/>
                  <a:ea typeface="Roboto Black"/>
                  <a:cs typeface="Roboto Black"/>
                  <a:sym typeface="Roboto Black"/>
                </a:rPr>
                <a:t>06.</a:t>
              </a:r>
              <a:endParaRPr sz="3000">
                <a:solidFill>
                  <a:schemeClr val="lt1"/>
                </a:solidFill>
                <a:latin typeface="Roboto Black"/>
                <a:ea typeface="Roboto Black"/>
                <a:cs typeface="Roboto Black"/>
                <a:sym typeface="Roboto Black"/>
              </a:endParaRPr>
            </a:p>
          </p:txBody>
        </p:sp>
        <p:sp>
          <p:nvSpPr>
            <p:cNvPr id="83" name="Google Shape;83;p14"/>
            <p:cNvSpPr txBox="1"/>
            <p:nvPr/>
          </p:nvSpPr>
          <p:spPr>
            <a:xfrm>
              <a:off x="3200025" y="3698400"/>
              <a:ext cx="2654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151B22"/>
                  </a:solidFill>
                  <a:latin typeface="Roboto"/>
                  <a:ea typeface="Roboto"/>
                  <a:cs typeface="Roboto"/>
                  <a:sym typeface="Roboto"/>
                </a:rPr>
                <a:t>Pricing</a:t>
              </a:r>
              <a:endParaRPr sz="1600" b="1" dirty="0">
                <a:solidFill>
                  <a:srgbClr val="151B22"/>
                </a:solidFill>
                <a:latin typeface="Roboto"/>
                <a:ea typeface="Roboto"/>
                <a:cs typeface="Roboto"/>
                <a:sym typeface="Roboto"/>
              </a:endParaRPr>
            </a:p>
          </p:txBody>
        </p:sp>
      </p:grpSp>
      <p:sp>
        <p:nvSpPr>
          <p:cNvPr id="84" name="Google Shape;84;p14"/>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lt1"/>
                </a:solidFill>
                <a:latin typeface="Roboto"/>
                <a:ea typeface="Roboto"/>
                <a:cs typeface="Roboto"/>
                <a:sym typeface="Roboto"/>
              </a:rPr>
              <a:t>TABLE OF CONTENTS</a:t>
            </a:r>
            <a:endParaRPr sz="2000" b="1">
              <a:solidFill>
                <a:srgbClr val="8DC63F"/>
              </a:solidFill>
              <a:latin typeface="Roboto"/>
              <a:ea typeface="Roboto"/>
              <a:cs typeface="Roboto"/>
              <a:sym typeface="Roboto"/>
            </a:endParaRPr>
          </a:p>
        </p:txBody>
      </p:sp>
      <p:grpSp>
        <p:nvGrpSpPr>
          <p:cNvPr id="85" name="Google Shape;85;p14"/>
          <p:cNvGrpSpPr/>
          <p:nvPr/>
        </p:nvGrpSpPr>
        <p:grpSpPr>
          <a:xfrm>
            <a:off x="5985300" y="2150155"/>
            <a:ext cx="2654100" cy="976350"/>
            <a:chOff x="3200025" y="3153150"/>
            <a:chExt cx="2654100" cy="976350"/>
          </a:xfrm>
        </p:grpSpPr>
        <p:sp>
          <p:nvSpPr>
            <p:cNvPr id="86" name="Google Shape;86;p14"/>
            <p:cNvSpPr txBox="1"/>
            <p:nvPr/>
          </p:nvSpPr>
          <p:spPr>
            <a:xfrm>
              <a:off x="3200025" y="315315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oboto Black"/>
                  <a:ea typeface="Roboto Black"/>
                  <a:cs typeface="Roboto Black"/>
                  <a:sym typeface="Roboto Black"/>
                </a:rPr>
                <a:t>07.</a:t>
              </a:r>
              <a:endParaRPr sz="3000">
                <a:solidFill>
                  <a:schemeClr val="lt1"/>
                </a:solidFill>
                <a:latin typeface="Roboto Black"/>
                <a:ea typeface="Roboto Black"/>
                <a:cs typeface="Roboto Black"/>
                <a:sym typeface="Roboto Black"/>
              </a:endParaRPr>
            </a:p>
          </p:txBody>
        </p:sp>
        <p:sp>
          <p:nvSpPr>
            <p:cNvPr id="87" name="Google Shape;87;p14"/>
            <p:cNvSpPr txBox="1"/>
            <p:nvPr/>
          </p:nvSpPr>
          <p:spPr>
            <a:xfrm>
              <a:off x="3200025" y="3698400"/>
              <a:ext cx="2654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151B22"/>
                  </a:solidFill>
                  <a:latin typeface="Roboto"/>
                  <a:ea typeface="Roboto"/>
                  <a:cs typeface="Roboto"/>
                  <a:sym typeface="Roboto"/>
                </a:rPr>
                <a:t>Q &amp; A</a:t>
              </a:r>
              <a:endParaRPr sz="1600" b="1" dirty="0">
                <a:solidFill>
                  <a:srgbClr val="151B22"/>
                </a:solidFill>
                <a:latin typeface="Roboto"/>
                <a:ea typeface="Roboto"/>
                <a:cs typeface="Roboto"/>
                <a:sym typeface="Roboto"/>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Demo – Durable Function</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677078"/>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b="1" dirty="0">
                <a:solidFill>
                  <a:srgbClr val="151B22"/>
                </a:solidFill>
                <a:latin typeface="Roboto"/>
                <a:ea typeface="Roboto" pitchFamily="2" charset="0"/>
                <a:cs typeface="Roboto Light"/>
                <a:sym typeface="Roboto Light"/>
              </a:rPr>
              <a:t>Fan-out/fan-in:</a:t>
            </a:r>
            <a:r>
              <a:rPr lang="en-US" sz="1600" dirty="0">
                <a:solidFill>
                  <a:srgbClr val="151B22"/>
                </a:solidFill>
                <a:latin typeface="Roboto"/>
                <a:ea typeface="Roboto" pitchFamily="2" charset="0"/>
                <a:cs typeface="Roboto Light"/>
                <a:sym typeface="Roboto Light"/>
              </a:rPr>
              <a:t> </a:t>
            </a:r>
            <a:r>
              <a:rPr lang="en-US" sz="1600" dirty="0">
                <a:solidFill>
                  <a:srgbClr val="151B22"/>
                </a:solidFill>
                <a:latin typeface="Roboto"/>
                <a:ea typeface="Roboto Light" panose="02000000000000000000" pitchFamily="2" charset="0"/>
                <a:cs typeface="Roboto Light"/>
                <a:sym typeface="Roboto Light"/>
              </a:rPr>
              <a:t>the pattern of executing multiple functions in parallel and then waiting for them all to finish.</a:t>
            </a:r>
            <a:endParaRPr sz="1600" dirty="0">
              <a:solidFill>
                <a:srgbClr val="151B22"/>
              </a:solidFill>
              <a:latin typeface="Roboto"/>
              <a:ea typeface="Roboto Light" panose="02000000000000000000" pitchFamily="2" charset="0"/>
              <a:cs typeface="Roboto Light"/>
              <a:sym typeface="Roboto Light"/>
            </a:endParaRPr>
          </a:p>
        </p:txBody>
      </p:sp>
      <p:pic>
        <p:nvPicPr>
          <p:cNvPr id="4" name="Picture 3">
            <a:extLst>
              <a:ext uri="{FF2B5EF4-FFF2-40B4-BE49-F238E27FC236}">
                <a16:creationId xmlns:a16="http://schemas.microsoft.com/office/drawing/2014/main" id="{7EAE0A60-8138-4F66-BE49-ED159A3DBCA2}"/>
              </a:ext>
            </a:extLst>
          </p:cNvPr>
          <p:cNvPicPr>
            <a:picLocks noChangeAspect="1"/>
          </p:cNvPicPr>
          <p:nvPr/>
        </p:nvPicPr>
        <p:blipFill>
          <a:blip r:embed="rId5"/>
          <a:stretch>
            <a:fillRect/>
          </a:stretch>
        </p:blipFill>
        <p:spPr>
          <a:xfrm>
            <a:off x="1556916" y="1433864"/>
            <a:ext cx="6030167" cy="2829320"/>
          </a:xfrm>
          <a:prstGeom prst="rect">
            <a:avLst/>
          </a:prstGeom>
        </p:spPr>
      </p:pic>
    </p:spTree>
    <p:extLst>
      <p:ext uri="{BB962C8B-B14F-4D97-AF65-F5344CB8AC3E}">
        <p14:creationId xmlns:p14="http://schemas.microsoft.com/office/powerpoint/2010/main" val="1735793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Demo – Durable Function</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677078"/>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b="1" dirty="0">
                <a:solidFill>
                  <a:srgbClr val="151B22"/>
                </a:solidFill>
                <a:latin typeface="Roboto"/>
                <a:ea typeface="Roboto" pitchFamily="2" charset="0"/>
                <a:cs typeface="Roboto Light"/>
                <a:sym typeface="Roboto Light"/>
              </a:rPr>
              <a:t>The Monitor pattern </a:t>
            </a:r>
            <a:r>
              <a:rPr lang="en-US" sz="1600" dirty="0">
                <a:solidFill>
                  <a:srgbClr val="151B22"/>
                </a:solidFill>
                <a:latin typeface="Roboto"/>
                <a:ea typeface="Roboto Light" panose="02000000000000000000" pitchFamily="2" charset="0"/>
                <a:cs typeface="Roboto Light"/>
                <a:sym typeface="Roboto Light"/>
              </a:rPr>
              <a:t>refers to a flexible recurring process in a workflow such as polling until certain conditions are met.</a:t>
            </a:r>
            <a:endParaRPr sz="1600" dirty="0">
              <a:solidFill>
                <a:srgbClr val="151B22"/>
              </a:solidFill>
              <a:latin typeface="Roboto"/>
              <a:ea typeface="Roboto Light" panose="02000000000000000000" pitchFamily="2" charset="0"/>
              <a:cs typeface="Roboto Light"/>
              <a:sym typeface="Roboto Light"/>
            </a:endParaRPr>
          </a:p>
        </p:txBody>
      </p:sp>
      <p:pic>
        <p:nvPicPr>
          <p:cNvPr id="3" name="Picture 2">
            <a:extLst>
              <a:ext uri="{FF2B5EF4-FFF2-40B4-BE49-F238E27FC236}">
                <a16:creationId xmlns:a16="http://schemas.microsoft.com/office/drawing/2014/main" id="{2C5DF4AD-B053-43AC-8384-CEC80F7A2E5C}"/>
              </a:ext>
            </a:extLst>
          </p:cNvPr>
          <p:cNvPicPr>
            <a:picLocks noChangeAspect="1"/>
          </p:cNvPicPr>
          <p:nvPr/>
        </p:nvPicPr>
        <p:blipFill>
          <a:blip r:embed="rId5"/>
          <a:stretch>
            <a:fillRect/>
          </a:stretch>
        </p:blipFill>
        <p:spPr>
          <a:xfrm>
            <a:off x="2480970" y="1661303"/>
            <a:ext cx="4182059" cy="2800741"/>
          </a:xfrm>
          <a:prstGeom prst="rect">
            <a:avLst/>
          </a:prstGeom>
        </p:spPr>
      </p:pic>
    </p:spTree>
    <p:extLst>
      <p:ext uri="{BB962C8B-B14F-4D97-AF65-F5344CB8AC3E}">
        <p14:creationId xmlns:p14="http://schemas.microsoft.com/office/powerpoint/2010/main" val="773365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Demo – Durable Function</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430857"/>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b="1" dirty="0">
                <a:solidFill>
                  <a:srgbClr val="151B22"/>
                </a:solidFill>
                <a:latin typeface="Roboto" pitchFamily="2" charset="0"/>
                <a:ea typeface="Roboto" pitchFamily="2" charset="0"/>
                <a:cs typeface="Roboto Light"/>
                <a:sym typeface="Roboto Light"/>
              </a:rPr>
              <a:t>Human Interaction</a:t>
            </a:r>
            <a:endParaRPr sz="1600" dirty="0">
              <a:solidFill>
                <a:srgbClr val="151B22"/>
              </a:solidFill>
              <a:latin typeface="Roboto Light" panose="02000000000000000000" pitchFamily="2" charset="0"/>
              <a:ea typeface="Roboto Light" panose="02000000000000000000" pitchFamily="2" charset="0"/>
              <a:cs typeface="Roboto Light"/>
              <a:sym typeface="Roboto Light"/>
            </a:endParaRPr>
          </a:p>
        </p:txBody>
      </p:sp>
      <p:pic>
        <p:nvPicPr>
          <p:cNvPr id="4" name="Picture 3">
            <a:extLst>
              <a:ext uri="{FF2B5EF4-FFF2-40B4-BE49-F238E27FC236}">
                <a16:creationId xmlns:a16="http://schemas.microsoft.com/office/drawing/2014/main" id="{474C11E3-4122-4541-9105-3995884860A6}"/>
              </a:ext>
            </a:extLst>
          </p:cNvPr>
          <p:cNvPicPr>
            <a:picLocks noChangeAspect="1"/>
          </p:cNvPicPr>
          <p:nvPr/>
        </p:nvPicPr>
        <p:blipFill>
          <a:blip r:embed="rId5"/>
          <a:stretch>
            <a:fillRect/>
          </a:stretch>
        </p:blipFill>
        <p:spPr>
          <a:xfrm>
            <a:off x="1842706" y="1428590"/>
            <a:ext cx="5458587" cy="2286319"/>
          </a:xfrm>
          <a:prstGeom prst="rect">
            <a:avLst/>
          </a:prstGeom>
        </p:spPr>
      </p:pic>
    </p:spTree>
    <p:extLst>
      <p:ext uri="{BB962C8B-B14F-4D97-AF65-F5344CB8AC3E}">
        <p14:creationId xmlns:p14="http://schemas.microsoft.com/office/powerpoint/2010/main" val="2293879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Demo – Durable Function</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430857"/>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b="1" dirty="0">
                <a:solidFill>
                  <a:srgbClr val="151B22"/>
                </a:solidFill>
                <a:latin typeface="Roboto" pitchFamily="2" charset="0"/>
                <a:ea typeface="Roboto" pitchFamily="2" charset="0"/>
                <a:cs typeface="Roboto Light"/>
                <a:sym typeface="Roboto Light"/>
              </a:rPr>
              <a:t>The Aggregator (stateful entities)</a:t>
            </a:r>
            <a:endParaRPr sz="1600" dirty="0">
              <a:solidFill>
                <a:srgbClr val="151B22"/>
              </a:solidFill>
              <a:latin typeface="Roboto Light" panose="02000000000000000000" pitchFamily="2" charset="0"/>
              <a:ea typeface="Roboto Light" panose="02000000000000000000" pitchFamily="2" charset="0"/>
              <a:cs typeface="Roboto Light"/>
              <a:sym typeface="Roboto Light"/>
            </a:endParaRPr>
          </a:p>
        </p:txBody>
      </p:sp>
      <p:pic>
        <p:nvPicPr>
          <p:cNvPr id="2" name="Picture 1">
            <a:extLst>
              <a:ext uri="{FF2B5EF4-FFF2-40B4-BE49-F238E27FC236}">
                <a16:creationId xmlns:a16="http://schemas.microsoft.com/office/drawing/2014/main" id="{6E986438-6451-4C6B-B673-AF0D1D750549}"/>
              </a:ext>
            </a:extLst>
          </p:cNvPr>
          <p:cNvPicPr>
            <a:picLocks noChangeAspect="1"/>
          </p:cNvPicPr>
          <p:nvPr/>
        </p:nvPicPr>
        <p:blipFill>
          <a:blip r:embed="rId5"/>
          <a:stretch>
            <a:fillRect/>
          </a:stretch>
        </p:blipFill>
        <p:spPr>
          <a:xfrm>
            <a:off x="2461918" y="1595301"/>
            <a:ext cx="4220164" cy="1952898"/>
          </a:xfrm>
          <a:prstGeom prst="rect">
            <a:avLst/>
          </a:prstGeom>
        </p:spPr>
      </p:pic>
    </p:spTree>
    <p:extLst>
      <p:ext uri="{BB962C8B-B14F-4D97-AF65-F5344CB8AC3E}">
        <p14:creationId xmlns:p14="http://schemas.microsoft.com/office/powerpoint/2010/main" val="3700915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225" y="0"/>
            <a:ext cx="9143700" cy="5143500"/>
          </a:xfrm>
          <a:prstGeom prst="rect">
            <a:avLst/>
          </a:prstGeom>
          <a:noFill/>
          <a:ln>
            <a:noFill/>
          </a:ln>
        </p:spPr>
      </p:pic>
      <p:pic>
        <p:nvPicPr>
          <p:cNvPr id="93" name="Google Shape;93;p15"/>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5696170" cy="1292631"/>
          </a:xfrm>
          <a:prstGeom prst="rect">
            <a:avLst/>
          </a:prstGeom>
          <a:noFill/>
          <a:ln>
            <a:noFill/>
          </a:ln>
        </p:spPr>
        <p:txBody>
          <a:bodyPr spcFirstLastPara="1" wrap="square" lIns="91425" tIns="91425" rIns="91425" bIns="91425" anchor="t" anchorCtr="0">
            <a:spAutoFit/>
          </a:bodyPr>
          <a:lstStyle/>
          <a:p>
            <a:pPr lvl="0"/>
            <a:r>
              <a:rPr lang="en-US" sz="3600" b="1" dirty="0">
                <a:solidFill>
                  <a:srgbClr val="151B22"/>
                </a:solidFill>
                <a:latin typeface="Roboto"/>
                <a:ea typeface="Roboto"/>
                <a:cs typeface="Roboto"/>
                <a:sym typeface="Roboto"/>
              </a:rPr>
              <a:t>Best practices &amp;</a:t>
            </a:r>
            <a:br>
              <a:rPr lang="en-US" sz="3600" b="1" dirty="0">
                <a:solidFill>
                  <a:srgbClr val="151B22"/>
                </a:solidFill>
                <a:latin typeface="Roboto"/>
                <a:ea typeface="Roboto"/>
                <a:cs typeface="Roboto"/>
                <a:sym typeface="Roboto"/>
              </a:rPr>
            </a:br>
            <a:r>
              <a:rPr lang="en-US" sz="3600" b="1" dirty="0">
                <a:solidFill>
                  <a:srgbClr val="151B22"/>
                </a:solidFill>
                <a:latin typeface="Roboto"/>
                <a:ea typeface="Roboto"/>
                <a:cs typeface="Roboto"/>
                <a:sym typeface="Roboto"/>
              </a:rPr>
              <a:t>	</a:t>
            </a:r>
            <a:r>
              <a:rPr lang="en-US" sz="3600" b="1" dirty="0">
                <a:solidFill>
                  <a:srgbClr val="8DC63F"/>
                </a:solidFill>
                <a:latin typeface="Roboto"/>
                <a:ea typeface="Roboto"/>
                <a:cs typeface="Roboto"/>
                <a:sym typeface="Roboto"/>
              </a:rPr>
              <a:t>Common Scenarios</a:t>
            </a:r>
            <a:endParaRPr sz="3600" b="1" dirty="0">
              <a:solidFill>
                <a:srgbClr val="8DC63F"/>
              </a:solidFill>
              <a:latin typeface="Roboto"/>
              <a:ea typeface="Roboto"/>
              <a:cs typeface="Roboto"/>
              <a:sym typeface="Roboto"/>
            </a:endParaRPr>
          </a:p>
        </p:txBody>
      </p:sp>
    </p:spTree>
    <p:extLst>
      <p:ext uri="{BB962C8B-B14F-4D97-AF65-F5344CB8AC3E}">
        <p14:creationId xmlns:p14="http://schemas.microsoft.com/office/powerpoint/2010/main" val="2270511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Common Scenarios</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677078"/>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dirty="0">
                <a:solidFill>
                  <a:srgbClr val="151B22"/>
                </a:solidFill>
                <a:latin typeface="Roboto"/>
                <a:ea typeface="Roboto Light" panose="02000000000000000000" pitchFamily="2" charset="0"/>
                <a:cs typeface="Roboto Light"/>
                <a:sym typeface="Roboto Light"/>
              </a:rPr>
              <a:t>Azure functions are best suited for smaller apps have events that can work independently of other websites.</a:t>
            </a:r>
            <a:endParaRPr sz="1600" dirty="0">
              <a:solidFill>
                <a:srgbClr val="151B22"/>
              </a:solidFill>
              <a:latin typeface="Roboto"/>
              <a:ea typeface="Roboto Light" panose="02000000000000000000" pitchFamily="2" charset="0"/>
              <a:cs typeface="Roboto Light"/>
              <a:sym typeface="Roboto Light"/>
            </a:endParaRPr>
          </a:p>
        </p:txBody>
      </p:sp>
      <p:graphicFrame>
        <p:nvGraphicFramePr>
          <p:cNvPr id="3" name="Table 2">
            <a:extLst>
              <a:ext uri="{FF2B5EF4-FFF2-40B4-BE49-F238E27FC236}">
                <a16:creationId xmlns:a16="http://schemas.microsoft.com/office/drawing/2014/main" id="{DFE17F0B-B406-4A45-9AA5-941D022C144F}"/>
              </a:ext>
            </a:extLst>
          </p:cNvPr>
          <p:cNvGraphicFramePr>
            <a:graphicFrameLocks noGrp="1"/>
          </p:cNvGraphicFramePr>
          <p:nvPr>
            <p:extLst>
              <p:ext uri="{D42A27DB-BD31-4B8C-83A1-F6EECF244321}">
                <p14:modId xmlns:p14="http://schemas.microsoft.com/office/powerpoint/2010/main" val="2260426106"/>
              </p:ext>
            </p:extLst>
          </p:nvPr>
        </p:nvGraphicFramePr>
        <p:xfrm>
          <a:off x="393000" y="1720401"/>
          <a:ext cx="8358000" cy="2382385"/>
        </p:xfrm>
        <a:graphic>
          <a:graphicData uri="http://schemas.openxmlformats.org/drawingml/2006/table">
            <a:tbl>
              <a:tblPr firstRow="1" bandRow="1">
                <a:tableStyleId>{5C22544A-7EE6-4342-B048-85BDC9FD1C3A}</a:tableStyleId>
              </a:tblPr>
              <a:tblGrid>
                <a:gridCol w="4179000">
                  <a:extLst>
                    <a:ext uri="{9D8B030D-6E8A-4147-A177-3AD203B41FA5}">
                      <a16:colId xmlns:a16="http://schemas.microsoft.com/office/drawing/2014/main" val="4144432037"/>
                    </a:ext>
                  </a:extLst>
                </a:gridCol>
                <a:gridCol w="4179000">
                  <a:extLst>
                    <a:ext uri="{9D8B030D-6E8A-4147-A177-3AD203B41FA5}">
                      <a16:colId xmlns:a16="http://schemas.microsoft.com/office/drawing/2014/main" val="160043700"/>
                    </a:ext>
                  </a:extLst>
                </a:gridCol>
              </a:tblGrid>
              <a:tr h="2382385">
                <a:tc>
                  <a:txBody>
                    <a:bodyPr/>
                    <a:lstStyle/>
                    <a:p>
                      <a:pPr algn="ctr"/>
                      <a:r>
                        <a:rPr lang="en-US" sz="1600" dirty="0">
                          <a:solidFill>
                            <a:schemeClr val="tx1"/>
                          </a:solidFill>
                          <a:latin typeface="Roboto"/>
                          <a:ea typeface="Roboto" pitchFamily="2" charset="0"/>
                        </a:rPr>
                        <a:t>Business Use-Cases</a:t>
                      </a:r>
                    </a:p>
                    <a:p>
                      <a:pPr marL="285750" indent="-285750" algn="l">
                        <a:buFont typeface="Arial" panose="020B0604020202020204" pitchFamily="34" charset="0"/>
                        <a:buChar char="•"/>
                      </a:pPr>
                      <a:r>
                        <a:rPr lang="en-US" sz="1600" b="0" dirty="0">
                          <a:solidFill>
                            <a:schemeClr val="tx1"/>
                          </a:solidFill>
                          <a:latin typeface="Roboto"/>
                          <a:ea typeface="Roboto Light" panose="02000000000000000000" pitchFamily="2" charset="0"/>
                        </a:rPr>
                        <a:t>Scheduled Tasks</a:t>
                      </a:r>
                    </a:p>
                    <a:p>
                      <a:pPr marL="285750" indent="-285750" algn="l">
                        <a:buFont typeface="Arial" panose="020B0604020202020204" pitchFamily="34" charset="0"/>
                        <a:buChar char="•"/>
                      </a:pPr>
                      <a:r>
                        <a:rPr lang="en-US" sz="1600" b="0" dirty="0">
                          <a:solidFill>
                            <a:schemeClr val="tx1"/>
                          </a:solidFill>
                          <a:latin typeface="Roboto"/>
                          <a:ea typeface="Roboto Light" panose="02000000000000000000" pitchFamily="2" charset="0"/>
                        </a:rPr>
                        <a:t>Reminders and Notifications</a:t>
                      </a:r>
                    </a:p>
                    <a:p>
                      <a:pPr marL="285750" indent="-285750" algn="l">
                        <a:buFont typeface="Arial" panose="020B0604020202020204" pitchFamily="34" charset="0"/>
                        <a:buChar char="•"/>
                      </a:pPr>
                      <a:r>
                        <a:rPr lang="en-US" sz="1600" b="0" dirty="0">
                          <a:solidFill>
                            <a:schemeClr val="tx1"/>
                          </a:solidFill>
                          <a:latin typeface="Roboto"/>
                          <a:ea typeface="Roboto Light" panose="02000000000000000000" pitchFamily="2" charset="0"/>
                        </a:rPr>
                        <a:t>Lightweight Web API</a:t>
                      </a:r>
                    </a:p>
                    <a:p>
                      <a:pPr marL="285750" indent="-285750" algn="l">
                        <a:buFont typeface="Arial" panose="020B0604020202020204" pitchFamily="34" charset="0"/>
                        <a:buChar char="•"/>
                      </a:pPr>
                      <a:r>
                        <a:rPr lang="en-US" sz="1600" b="0" dirty="0">
                          <a:solidFill>
                            <a:schemeClr val="tx1"/>
                          </a:solidFill>
                          <a:latin typeface="Roboto"/>
                          <a:ea typeface="Roboto Light" panose="02000000000000000000" pitchFamily="2" charset="0"/>
                        </a:rPr>
                        <a:t>Sending background emails</a:t>
                      </a:r>
                    </a:p>
                    <a:p>
                      <a:pPr marL="285750" indent="-285750" algn="l">
                        <a:buFont typeface="Arial" panose="020B0604020202020204" pitchFamily="34" charset="0"/>
                        <a:buChar char="•"/>
                      </a:pPr>
                      <a:r>
                        <a:rPr lang="en-US" sz="1600" b="0" dirty="0">
                          <a:solidFill>
                            <a:schemeClr val="tx1"/>
                          </a:solidFill>
                          <a:latin typeface="Roboto"/>
                          <a:ea typeface="Roboto Light" panose="02000000000000000000" pitchFamily="2" charset="0"/>
                        </a:rPr>
                        <a:t>Running background backup tasks</a:t>
                      </a:r>
                    </a:p>
                    <a:p>
                      <a:pPr marL="285750" indent="-285750" algn="l">
                        <a:buFont typeface="Arial" panose="020B0604020202020204" pitchFamily="34" charset="0"/>
                        <a:buChar char="•"/>
                      </a:pPr>
                      <a:r>
                        <a:rPr lang="en-US" sz="1600" b="0" dirty="0">
                          <a:solidFill>
                            <a:schemeClr val="tx1"/>
                          </a:solidFill>
                          <a:latin typeface="Roboto"/>
                          <a:ea typeface="Roboto Light" panose="02000000000000000000" pitchFamily="2" charset="0"/>
                        </a:rPr>
                        <a:t>Doing backend calculations</a:t>
                      </a:r>
                    </a:p>
                  </a:txBody>
                  <a:tcPr>
                    <a:lnR w="12700" cap="flat" cmpd="sng" algn="ctr">
                      <a:solidFill>
                        <a:schemeClr val="tx1"/>
                      </a:solidFill>
                      <a:prstDash val="solid"/>
                      <a:round/>
                      <a:headEnd type="none" w="med" len="med"/>
                      <a:tailEnd type="none" w="med" len="med"/>
                    </a:lnR>
                    <a:noFill/>
                  </a:tcPr>
                </a:tc>
                <a:tc>
                  <a:txBody>
                    <a:bodyPr/>
                    <a:lstStyle/>
                    <a:p>
                      <a:pPr lvl="1" algn="ctr"/>
                      <a:r>
                        <a:rPr lang="en-US" sz="1600" dirty="0">
                          <a:solidFill>
                            <a:schemeClr val="tx1"/>
                          </a:solidFill>
                          <a:latin typeface="Roboto"/>
                          <a:ea typeface="Roboto" pitchFamily="2" charset="0"/>
                        </a:rPr>
                        <a:t>Technical Use-Cases</a:t>
                      </a:r>
                    </a:p>
                    <a:p>
                      <a:pPr marL="285750" lvl="1" indent="-285750">
                        <a:buFont typeface="Arial" panose="020B0604020202020204" pitchFamily="34" charset="0"/>
                        <a:buChar char="•"/>
                      </a:pPr>
                      <a:r>
                        <a:rPr lang="en-US" sz="1600" b="0" dirty="0">
                          <a:solidFill>
                            <a:schemeClr val="tx1"/>
                          </a:solidFill>
                          <a:latin typeface="Roboto"/>
                          <a:ea typeface="Roboto Light" panose="02000000000000000000" pitchFamily="2" charset="0"/>
                        </a:rPr>
                        <a:t>Sending emails</a:t>
                      </a:r>
                    </a:p>
                    <a:p>
                      <a:pPr marL="285750" lvl="1" indent="-285750">
                        <a:buFont typeface="Arial" panose="020B0604020202020204" pitchFamily="34" charset="0"/>
                        <a:buChar char="•"/>
                      </a:pPr>
                      <a:r>
                        <a:rPr lang="en-US" sz="1600" b="0" dirty="0">
                          <a:solidFill>
                            <a:schemeClr val="tx1"/>
                          </a:solidFill>
                          <a:latin typeface="Roboto"/>
                          <a:ea typeface="Roboto Light" panose="02000000000000000000" pitchFamily="2" charset="0"/>
                        </a:rPr>
                        <a:t>Starting backup</a:t>
                      </a:r>
                    </a:p>
                    <a:p>
                      <a:pPr marL="285750" lvl="1" indent="-285750">
                        <a:buFont typeface="Arial" panose="020B0604020202020204" pitchFamily="34" charset="0"/>
                        <a:buChar char="•"/>
                      </a:pPr>
                      <a:r>
                        <a:rPr lang="en-US" sz="1600" b="0" dirty="0">
                          <a:solidFill>
                            <a:schemeClr val="tx1"/>
                          </a:solidFill>
                          <a:latin typeface="Roboto"/>
                          <a:ea typeface="Roboto Light" panose="02000000000000000000" pitchFamily="2" charset="0"/>
                        </a:rPr>
                        <a:t>Order processing</a:t>
                      </a:r>
                    </a:p>
                    <a:p>
                      <a:pPr marL="285750" lvl="1" indent="-285750">
                        <a:buFont typeface="Arial" panose="020B0604020202020204" pitchFamily="34" charset="0"/>
                        <a:buChar char="•"/>
                      </a:pPr>
                      <a:r>
                        <a:rPr lang="en-US" sz="1600" b="0" dirty="0">
                          <a:solidFill>
                            <a:schemeClr val="tx1"/>
                          </a:solidFill>
                          <a:latin typeface="Roboto"/>
                          <a:ea typeface="Roboto Light" panose="02000000000000000000" pitchFamily="2" charset="0"/>
                        </a:rPr>
                        <a:t>Task scheduling</a:t>
                      </a:r>
                      <a:br>
                        <a:rPr lang="en-US" sz="1600" b="0" dirty="0">
                          <a:solidFill>
                            <a:schemeClr val="tx1"/>
                          </a:solidFill>
                          <a:latin typeface="Roboto"/>
                          <a:ea typeface="Roboto Light" panose="02000000000000000000" pitchFamily="2" charset="0"/>
                        </a:rPr>
                      </a:br>
                      <a:r>
                        <a:rPr lang="en-US" sz="1600" b="0" dirty="0">
                          <a:solidFill>
                            <a:schemeClr val="tx1"/>
                          </a:solidFill>
                          <a:latin typeface="Roboto"/>
                          <a:ea typeface="Roboto Light" panose="02000000000000000000" pitchFamily="2" charset="0"/>
                        </a:rPr>
                        <a:t> + Database cleanup</a:t>
                      </a:r>
                      <a:br>
                        <a:rPr lang="en-US" sz="1600" b="0" dirty="0">
                          <a:solidFill>
                            <a:schemeClr val="tx1"/>
                          </a:solidFill>
                          <a:latin typeface="Roboto"/>
                          <a:ea typeface="Roboto Light" panose="02000000000000000000" pitchFamily="2" charset="0"/>
                        </a:rPr>
                      </a:br>
                      <a:r>
                        <a:rPr lang="en-US" sz="1600" b="0" dirty="0">
                          <a:solidFill>
                            <a:schemeClr val="tx1"/>
                          </a:solidFill>
                          <a:latin typeface="Roboto"/>
                          <a:ea typeface="Roboto Light" panose="02000000000000000000" pitchFamily="2" charset="0"/>
                        </a:rPr>
                        <a:t> + Sending notifications</a:t>
                      </a:r>
                      <a:br>
                        <a:rPr lang="en-US" sz="1600" b="0" dirty="0">
                          <a:solidFill>
                            <a:schemeClr val="tx1"/>
                          </a:solidFill>
                          <a:latin typeface="Roboto"/>
                          <a:ea typeface="Roboto Light" panose="02000000000000000000" pitchFamily="2" charset="0"/>
                        </a:rPr>
                      </a:br>
                      <a:r>
                        <a:rPr lang="en-US" sz="1600" b="0" dirty="0">
                          <a:solidFill>
                            <a:schemeClr val="tx1"/>
                          </a:solidFill>
                          <a:latin typeface="Roboto"/>
                          <a:ea typeface="Roboto Light" panose="02000000000000000000" pitchFamily="2" charset="0"/>
                        </a:rPr>
                        <a:t> + Messages</a:t>
                      </a:r>
                      <a:br>
                        <a:rPr lang="en-US" sz="1600" b="0" dirty="0">
                          <a:solidFill>
                            <a:schemeClr val="tx1"/>
                          </a:solidFill>
                          <a:latin typeface="Roboto"/>
                          <a:ea typeface="Roboto Light" panose="02000000000000000000" pitchFamily="2" charset="0"/>
                        </a:rPr>
                      </a:br>
                      <a:r>
                        <a:rPr lang="en-US" sz="1600" b="0" dirty="0">
                          <a:solidFill>
                            <a:schemeClr val="tx1"/>
                          </a:solidFill>
                          <a:latin typeface="Roboto"/>
                          <a:ea typeface="Roboto Light" panose="02000000000000000000" pitchFamily="2" charset="0"/>
                        </a:rPr>
                        <a:t> + IoT data processing</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35473942"/>
                  </a:ext>
                </a:extLst>
              </a:tr>
            </a:tbl>
          </a:graphicData>
        </a:graphic>
      </p:graphicFrame>
    </p:spTree>
    <p:extLst>
      <p:ext uri="{BB962C8B-B14F-4D97-AF65-F5344CB8AC3E}">
        <p14:creationId xmlns:p14="http://schemas.microsoft.com/office/powerpoint/2010/main" val="102366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Best practices</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2893069"/>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dirty="0">
                <a:solidFill>
                  <a:srgbClr val="151B22"/>
                </a:solidFill>
                <a:latin typeface="Roboto"/>
                <a:ea typeface="Roboto Light" panose="02000000000000000000" pitchFamily="2" charset="0"/>
                <a:cs typeface="Roboto Light"/>
                <a:sym typeface="Roboto Light"/>
              </a:rPr>
              <a:t>Functions should "do one thing“.</a:t>
            </a:r>
          </a:p>
          <a:p>
            <a:pPr marL="171450" lvl="0" indent="-171450">
              <a:buFont typeface="Arial" panose="020B0604020202020204" pitchFamily="34" charset="0"/>
              <a:buChar char="•"/>
            </a:pPr>
            <a:endParaRPr lang="en-US" sz="1600" dirty="0">
              <a:solidFill>
                <a:srgbClr val="151B22"/>
              </a:solidFill>
              <a:latin typeface="Roboto"/>
              <a:ea typeface="Roboto Light" panose="02000000000000000000" pitchFamily="2" charset="0"/>
              <a:cs typeface="Roboto Light"/>
              <a:sym typeface="Roboto Light"/>
            </a:endParaRPr>
          </a:p>
          <a:p>
            <a:pPr marL="171450" lvl="0" indent="-171450">
              <a:buFont typeface="Arial" panose="020B0604020202020204" pitchFamily="34" charset="0"/>
              <a:buChar char="•"/>
            </a:pPr>
            <a:r>
              <a:rPr lang="en-US" sz="1600" dirty="0">
                <a:solidFill>
                  <a:srgbClr val="151B22"/>
                </a:solidFill>
                <a:latin typeface="Roboto"/>
                <a:ea typeface="Roboto Light" panose="02000000000000000000" pitchFamily="2" charset="0"/>
                <a:cs typeface="Roboto Light"/>
                <a:sym typeface="Roboto Light"/>
              </a:rPr>
              <a:t>Functions should be idempotent.</a:t>
            </a:r>
          </a:p>
          <a:p>
            <a:pPr marL="171450" lvl="0" indent="-171450">
              <a:buFont typeface="Arial" panose="020B0604020202020204" pitchFamily="34" charset="0"/>
              <a:buChar char="•"/>
            </a:pPr>
            <a:endParaRPr lang="en-US" sz="1600" dirty="0">
              <a:solidFill>
                <a:srgbClr val="151B22"/>
              </a:solidFill>
              <a:latin typeface="Roboto"/>
              <a:ea typeface="Roboto Light" panose="02000000000000000000" pitchFamily="2" charset="0"/>
              <a:cs typeface="Roboto Light"/>
              <a:sym typeface="Roboto Light"/>
            </a:endParaRPr>
          </a:p>
          <a:p>
            <a:pPr marL="171450" lvl="0" indent="-171450">
              <a:buFont typeface="Arial" panose="020B0604020202020204" pitchFamily="34" charset="0"/>
              <a:buChar char="•"/>
            </a:pPr>
            <a:r>
              <a:rPr lang="en-US" sz="1600" dirty="0">
                <a:solidFill>
                  <a:srgbClr val="151B22"/>
                </a:solidFill>
                <a:latin typeface="Roboto"/>
                <a:ea typeface="Roboto Light" panose="02000000000000000000" pitchFamily="2" charset="0"/>
                <a:cs typeface="Roboto Light"/>
                <a:sym typeface="Roboto Light"/>
              </a:rPr>
              <a:t>Functions should finish as quickly as possible.</a:t>
            </a:r>
          </a:p>
          <a:p>
            <a:pPr marL="171450" lvl="0" indent="-171450">
              <a:buFont typeface="Arial" panose="020B0604020202020204" pitchFamily="34" charset="0"/>
              <a:buChar char="•"/>
            </a:pPr>
            <a:endParaRPr lang="en-US" sz="1600" dirty="0">
              <a:solidFill>
                <a:srgbClr val="151B22"/>
              </a:solidFill>
              <a:latin typeface="Roboto"/>
              <a:ea typeface="Roboto Light" panose="02000000000000000000" pitchFamily="2" charset="0"/>
              <a:cs typeface="Roboto Light"/>
              <a:sym typeface="Roboto Light"/>
            </a:endParaRPr>
          </a:p>
          <a:p>
            <a:pPr marL="171450" lvl="0" indent="-171450">
              <a:buFont typeface="Arial" panose="020B0604020202020204" pitchFamily="34" charset="0"/>
              <a:buChar char="•"/>
            </a:pPr>
            <a:r>
              <a:rPr lang="en-US" sz="1600" dirty="0">
                <a:solidFill>
                  <a:srgbClr val="151B22"/>
                </a:solidFill>
                <a:latin typeface="Roboto"/>
                <a:ea typeface="Roboto Light" panose="02000000000000000000" pitchFamily="2" charset="0"/>
                <a:cs typeface="Roboto Light"/>
                <a:sym typeface="Roboto Light"/>
              </a:rPr>
              <a:t>If you want to use Azure function for your old project, Implement it as a new layer on top of old layers &amp; replace one by one API or background processing item.</a:t>
            </a:r>
          </a:p>
          <a:p>
            <a:pPr marL="171450" lvl="0" indent="-171450">
              <a:buFont typeface="Arial" panose="020B0604020202020204" pitchFamily="34" charset="0"/>
              <a:buChar char="•"/>
            </a:pPr>
            <a:endParaRPr lang="en-US" sz="1600" dirty="0">
              <a:solidFill>
                <a:srgbClr val="151B22"/>
              </a:solidFill>
              <a:latin typeface="Roboto"/>
              <a:ea typeface="Roboto Light" panose="02000000000000000000" pitchFamily="2" charset="0"/>
              <a:cs typeface="Roboto Light"/>
              <a:sym typeface="Roboto Light"/>
            </a:endParaRPr>
          </a:p>
          <a:p>
            <a:pPr marL="171450" lvl="0" indent="-171450">
              <a:buFont typeface="Arial" panose="020B0604020202020204" pitchFamily="34" charset="0"/>
              <a:buChar char="•"/>
            </a:pPr>
            <a:r>
              <a:rPr lang="en-US" sz="1600" dirty="0">
                <a:solidFill>
                  <a:srgbClr val="151B22"/>
                </a:solidFill>
                <a:latin typeface="Roboto"/>
                <a:ea typeface="Roboto Light" panose="02000000000000000000" pitchFamily="2" charset="0"/>
                <a:cs typeface="Roboto Light"/>
                <a:sym typeface="Roboto Light"/>
              </a:rPr>
              <a:t>Should choose Windows host when create Function. Because generally Microsoft Azure better supports compute running Windows.</a:t>
            </a:r>
            <a:endParaRPr sz="1600" dirty="0">
              <a:solidFill>
                <a:srgbClr val="151B22"/>
              </a:solidFill>
              <a:latin typeface="Roboto"/>
              <a:ea typeface="Roboto Light" panose="02000000000000000000" pitchFamily="2" charset="0"/>
              <a:cs typeface="Roboto Light"/>
              <a:sym typeface="Roboto Light"/>
            </a:endParaRPr>
          </a:p>
        </p:txBody>
      </p:sp>
    </p:spTree>
    <p:extLst>
      <p:ext uri="{BB962C8B-B14F-4D97-AF65-F5344CB8AC3E}">
        <p14:creationId xmlns:p14="http://schemas.microsoft.com/office/powerpoint/2010/main" val="974318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225" y="0"/>
            <a:ext cx="9143700" cy="5143500"/>
          </a:xfrm>
          <a:prstGeom prst="rect">
            <a:avLst/>
          </a:prstGeom>
          <a:noFill/>
          <a:ln>
            <a:noFill/>
          </a:ln>
        </p:spPr>
      </p:pic>
      <p:pic>
        <p:nvPicPr>
          <p:cNvPr id="93" name="Google Shape;93;p15"/>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5696170" cy="738633"/>
          </a:xfrm>
          <a:prstGeom prst="rect">
            <a:avLst/>
          </a:prstGeom>
          <a:noFill/>
          <a:ln>
            <a:noFill/>
          </a:ln>
        </p:spPr>
        <p:txBody>
          <a:bodyPr spcFirstLastPara="1" wrap="square" lIns="91425" tIns="91425" rIns="91425" bIns="91425" anchor="t" anchorCtr="0">
            <a:spAutoFit/>
          </a:bodyPr>
          <a:lstStyle/>
          <a:p>
            <a:pPr lvl="0"/>
            <a:r>
              <a:rPr lang="en-US" sz="3600" b="1" dirty="0">
                <a:solidFill>
                  <a:srgbClr val="151B22"/>
                </a:solidFill>
                <a:latin typeface="Roboto"/>
                <a:ea typeface="Roboto"/>
                <a:cs typeface="Roboto"/>
                <a:sym typeface="Roboto"/>
              </a:rPr>
              <a:t>Pricing</a:t>
            </a:r>
            <a:endParaRPr sz="3600" b="1" dirty="0">
              <a:solidFill>
                <a:srgbClr val="8DC63F"/>
              </a:solidFill>
              <a:latin typeface="Roboto"/>
              <a:ea typeface="Roboto"/>
              <a:cs typeface="Roboto"/>
              <a:sym typeface="Roboto"/>
            </a:endParaRPr>
          </a:p>
        </p:txBody>
      </p:sp>
    </p:spTree>
    <p:extLst>
      <p:ext uri="{BB962C8B-B14F-4D97-AF65-F5344CB8AC3E}">
        <p14:creationId xmlns:p14="http://schemas.microsoft.com/office/powerpoint/2010/main" val="405833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Pricing</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1661963"/>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dirty="0">
                <a:solidFill>
                  <a:srgbClr val="151B22"/>
                </a:solidFill>
                <a:latin typeface="Roboto"/>
                <a:ea typeface="Roboto Light" panose="02000000000000000000" pitchFamily="2" charset="0"/>
                <a:cs typeface="Roboto Light"/>
                <a:sym typeface="Roboto Light"/>
              </a:rPr>
              <a:t>Only pay for the time our code is running. You'll be charge based on the number of resources your Azure Functions needs, and only for as long as it takes your code to execute.</a:t>
            </a:r>
          </a:p>
          <a:p>
            <a:pPr marL="171450" lvl="0" indent="-171450">
              <a:buFont typeface="Arial" panose="020B0604020202020204" pitchFamily="34" charset="0"/>
              <a:buChar char="•"/>
            </a:pPr>
            <a:endParaRPr lang="en-US" sz="1600" dirty="0">
              <a:solidFill>
                <a:srgbClr val="151B22"/>
              </a:solidFill>
              <a:latin typeface="Roboto"/>
              <a:ea typeface="Roboto Light" panose="02000000000000000000" pitchFamily="2" charset="0"/>
              <a:cs typeface="Roboto Light"/>
              <a:sym typeface="Roboto Light"/>
            </a:endParaRPr>
          </a:p>
          <a:p>
            <a:pPr marL="171450" indent="-171450">
              <a:buFont typeface="Arial" panose="020B0604020202020204" pitchFamily="34" charset="0"/>
              <a:buChar char="•"/>
            </a:pPr>
            <a:r>
              <a:rPr lang="en-US" sz="1600" b="1" dirty="0">
                <a:solidFill>
                  <a:srgbClr val="151B22"/>
                </a:solidFill>
                <a:latin typeface="Roboto"/>
                <a:ea typeface="Roboto" pitchFamily="2" charset="0"/>
                <a:cs typeface="Roboto Light"/>
                <a:sym typeface="Roboto Light"/>
              </a:rPr>
              <a:t>Azure Functions </a:t>
            </a:r>
            <a:r>
              <a:rPr lang="en-US" sz="1600" dirty="0">
                <a:solidFill>
                  <a:srgbClr val="151B22"/>
                </a:solidFill>
                <a:latin typeface="Roboto"/>
                <a:ea typeface="Roboto Light" panose="02000000000000000000" pitchFamily="2" charset="0"/>
                <a:cs typeface="Roboto Light"/>
                <a:sym typeface="Roboto Light"/>
              </a:rPr>
              <a:t>has 3 available of plans</a:t>
            </a:r>
          </a:p>
          <a:p>
            <a:pPr marL="171450" lvl="0" indent="-171450">
              <a:buFont typeface="Arial" panose="020B0604020202020204" pitchFamily="34" charset="0"/>
              <a:buChar char="•"/>
            </a:pPr>
            <a:endParaRPr sz="1600" dirty="0">
              <a:solidFill>
                <a:srgbClr val="151B22"/>
              </a:solidFill>
              <a:latin typeface="Roboto"/>
              <a:ea typeface="Roboto Light" panose="02000000000000000000" pitchFamily="2" charset="0"/>
              <a:cs typeface="Roboto Light"/>
              <a:sym typeface="Roboto Light"/>
            </a:endParaRPr>
          </a:p>
        </p:txBody>
      </p:sp>
      <p:pic>
        <p:nvPicPr>
          <p:cNvPr id="10" name="Picture 9">
            <a:extLst>
              <a:ext uri="{FF2B5EF4-FFF2-40B4-BE49-F238E27FC236}">
                <a16:creationId xmlns:a16="http://schemas.microsoft.com/office/drawing/2014/main" id="{EC619B4C-06B9-4938-BD90-A12DB261402A}"/>
              </a:ext>
            </a:extLst>
          </p:cNvPr>
          <p:cNvPicPr>
            <a:picLocks noChangeAspect="1"/>
          </p:cNvPicPr>
          <p:nvPr/>
        </p:nvPicPr>
        <p:blipFill>
          <a:blip r:embed="rId5"/>
          <a:stretch>
            <a:fillRect/>
          </a:stretch>
        </p:blipFill>
        <p:spPr>
          <a:xfrm>
            <a:off x="2357128" y="2093213"/>
            <a:ext cx="4429743" cy="1838582"/>
          </a:xfrm>
          <a:prstGeom prst="rect">
            <a:avLst/>
          </a:prstGeom>
        </p:spPr>
      </p:pic>
    </p:spTree>
    <p:extLst>
      <p:ext uri="{BB962C8B-B14F-4D97-AF65-F5344CB8AC3E}">
        <p14:creationId xmlns:p14="http://schemas.microsoft.com/office/powerpoint/2010/main" val="3453245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Pricing</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2031295"/>
          </a:xfrm>
          <a:prstGeom prst="rect">
            <a:avLst/>
          </a:prstGeom>
          <a:noFill/>
          <a:ln>
            <a:noFill/>
          </a:ln>
        </p:spPr>
        <p:txBody>
          <a:bodyPr spcFirstLastPara="1" wrap="square" lIns="91425" tIns="91425" rIns="91425" bIns="91425" anchor="t" anchorCtr="0">
            <a:spAutoFit/>
          </a:bodyPr>
          <a:lstStyle/>
          <a:p>
            <a:pPr lvl="0"/>
            <a:r>
              <a:rPr lang="en-US" sz="1500" b="1" dirty="0">
                <a:solidFill>
                  <a:srgbClr val="151B22"/>
                </a:solidFill>
                <a:latin typeface="Roboto"/>
                <a:ea typeface="Roboto" pitchFamily="2" charset="0"/>
                <a:cs typeface="Roboto Light"/>
                <a:sym typeface="Roboto Light"/>
              </a:rPr>
              <a:t>Consumption Plan (Serverless) </a:t>
            </a:r>
            <a:r>
              <a:rPr lang="en-US" sz="1500" i="1" dirty="0">
                <a:solidFill>
                  <a:srgbClr val="151B22"/>
                </a:solidFill>
                <a:latin typeface="Roboto"/>
                <a:ea typeface="Roboto" pitchFamily="2" charset="0"/>
                <a:cs typeface="Roboto Light"/>
                <a:sym typeface="Roboto Light"/>
              </a:rPr>
              <a:t>Cold-Starts</a:t>
            </a:r>
          </a:p>
          <a:p>
            <a:pPr marL="342900" lvl="0" indent="-342900">
              <a:buFont typeface="Arial" panose="020B0604020202020204" pitchFamily="34" charset="0"/>
              <a:buChar char="•"/>
            </a:pPr>
            <a:r>
              <a:rPr lang="en-US" sz="1500" dirty="0">
                <a:solidFill>
                  <a:srgbClr val="151B22"/>
                </a:solidFill>
                <a:latin typeface="Roboto"/>
                <a:ea typeface="Roboto Light" panose="02000000000000000000" pitchFamily="2" charset="0"/>
                <a:cs typeface="Roboto Light"/>
                <a:sym typeface="Roboto Light"/>
              </a:rPr>
              <a:t>You only pay for the time your code or application is running.</a:t>
            </a:r>
          </a:p>
          <a:p>
            <a:pPr marL="342900" lvl="0" indent="-342900">
              <a:buFont typeface="Arial" panose="020B0604020202020204" pitchFamily="34" charset="0"/>
              <a:buChar char="•"/>
            </a:pPr>
            <a:endParaRPr lang="en-US" sz="1500" dirty="0">
              <a:solidFill>
                <a:srgbClr val="151B22"/>
              </a:solidFill>
              <a:latin typeface="Roboto"/>
              <a:ea typeface="Roboto Light" panose="02000000000000000000" pitchFamily="2" charset="0"/>
              <a:cs typeface="Roboto Light"/>
              <a:sym typeface="Roboto Light"/>
            </a:endParaRPr>
          </a:p>
          <a:p>
            <a:pPr marL="342900" lvl="0" indent="-342900">
              <a:buFont typeface="Arial" panose="020B0604020202020204" pitchFamily="34" charset="0"/>
              <a:buChar char="•"/>
            </a:pPr>
            <a:r>
              <a:rPr lang="en-US" sz="1500" dirty="0">
                <a:solidFill>
                  <a:srgbClr val="151B22"/>
                </a:solidFill>
                <a:latin typeface="Roboto"/>
                <a:ea typeface="Roboto Light" panose="02000000000000000000" pitchFamily="2" charset="0"/>
                <a:cs typeface="Roboto Light"/>
                <a:sym typeface="Roboto Light"/>
              </a:rPr>
              <a:t>Billing is based on the number of executions, the duration of each execution, and the amount of memory used.</a:t>
            </a:r>
          </a:p>
          <a:p>
            <a:pPr marL="342900" lvl="0" indent="-342900">
              <a:buFont typeface="Arial" panose="020B0604020202020204" pitchFamily="34" charset="0"/>
              <a:buChar char="•"/>
            </a:pPr>
            <a:endParaRPr lang="en-US" sz="1500" dirty="0">
              <a:solidFill>
                <a:srgbClr val="151B22"/>
              </a:solidFill>
              <a:latin typeface="Roboto"/>
              <a:ea typeface="Roboto Light" panose="02000000000000000000" pitchFamily="2" charset="0"/>
              <a:cs typeface="Roboto Light"/>
              <a:sym typeface="Roboto Light"/>
            </a:endParaRPr>
          </a:p>
          <a:p>
            <a:pPr marL="342900" lvl="0" indent="-342900">
              <a:buFont typeface="Arial" panose="020B0604020202020204" pitchFamily="34" charset="0"/>
              <a:buChar char="•"/>
            </a:pPr>
            <a:r>
              <a:rPr lang="en-US" sz="1500" dirty="0">
                <a:solidFill>
                  <a:srgbClr val="151B22"/>
                </a:solidFill>
                <a:latin typeface="Roboto"/>
                <a:ea typeface="Roboto Light" panose="02000000000000000000" pitchFamily="2" charset="0"/>
                <a:cs typeface="Roboto Light"/>
                <a:sym typeface="Roboto Light"/>
              </a:rPr>
              <a:t>Just pay while you have functions running and scale-out automatically, even through long loading times.</a:t>
            </a:r>
            <a:endParaRPr sz="1500" dirty="0">
              <a:solidFill>
                <a:srgbClr val="151B22"/>
              </a:solidFill>
              <a:latin typeface="Roboto"/>
              <a:ea typeface="Roboto Light" panose="02000000000000000000" pitchFamily="2" charset="0"/>
              <a:cs typeface="Roboto Light"/>
              <a:sym typeface="Roboto Light"/>
            </a:endParaRPr>
          </a:p>
        </p:txBody>
      </p:sp>
    </p:spTree>
    <p:extLst>
      <p:ext uri="{BB962C8B-B14F-4D97-AF65-F5344CB8AC3E}">
        <p14:creationId xmlns:p14="http://schemas.microsoft.com/office/powerpoint/2010/main" val="2804925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225" y="0"/>
            <a:ext cx="9143700" cy="5143500"/>
          </a:xfrm>
          <a:prstGeom prst="rect">
            <a:avLst/>
          </a:prstGeom>
          <a:noFill/>
          <a:ln>
            <a:noFill/>
          </a:ln>
        </p:spPr>
      </p:pic>
      <p:pic>
        <p:nvPicPr>
          <p:cNvPr id="93" name="Google Shape;93;p15"/>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569617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b="1" dirty="0">
                <a:solidFill>
                  <a:srgbClr val="151B22"/>
                </a:solidFill>
                <a:latin typeface="Roboto"/>
                <a:ea typeface="Roboto"/>
                <a:cs typeface="Roboto"/>
                <a:sym typeface="Roboto"/>
              </a:rPr>
              <a:t>What is </a:t>
            </a:r>
            <a:br>
              <a:rPr lang="en-US" sz="3600" b="1" dirty="0">
                <a:solidFill>
                  <a:srgbClr val="151B22"/>
                </a:solidFill>
                <a:latin typeface="Roboto"/>
                <a:ea typeface="Roboto"/>
                <a:cs typeface="Roboto"/>
                <a:sym typeface="Roboto"/>
              </a:rPr>
            </a:br>
            <a:r>
              <a:rPr lang="en-US" sz="3600" b="1" dirty="0">
                <a:solidFill>
                  <a:srgbClr val="151B22"/>
                </a:solidFill>
                <a:latin typeface="Roboto"/>
                <a:ea typeface="Roboto"/>
                <a:cs typeface="Roboto"/>
                <a:sym typeface="Roboto"/>
              </a:rPr>
              <a:t>	</a:t>
            </a:r>
            <a:r>
              <a:rPr lang="en-US" sz="3600" b="1" dirty="0">
                <a:solidFill>
                  <a:srgbClr val="8DC63F"/>
                </a:solidFill>
                <a:latin typeface="Roboto"/>
                <a:ea typeface="Roboto"/>
                <a:cs typeface="Roboto"/>
                <a:sym typeface="Roboto"/>
              </a:rPr>
              <a:t>Azure?</a:t>
            </a:r>
            <a:endParaRPr sz="3600" b="1" dirty="0">
              <a:solidFill>
                <a:srgbClr val="8DC63F"/>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Pricing</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3139291"/>
          </a:xfrm>
          <a:prstGeom prst="rect">
            <a:avLst/>
          </a:prstGeom>
          <a:noFill/>
          <a:ln>
            <a:noFill/>
          </a:ln>
        </p:spPr>
        <p:txBody>
          <a:bodyPr spcFirstLastPara="1" wrap="square" lIns="91425" tIns="91425" rIns="91425" bIns="91425" anchor="t" anchorCtr="0">
            <a:spAutoFit/>
          </a:bodyPr>
          <a:lstStyle/>
          <a:p>
            <a:pPr lvl="0"/>
            <a:r>
              <a:rPr lang="en-US" sz="1600" b="1" dirty="0">
                <a:solidFill>
                  <a:srgbClr val="151B22"/>
                </a:solidFill>
                <a:latin typeface="Roboto"/>
                <a:ea typeface="Roboto" pitchFamily="2" charset="0"/>
                <a:cs typeface="Roboto Light"/>
                <a:sym typeface="Roboto Light"/>
              </a:rPr>
              <a:t>Premium Plan (Functions Premium) </a:t>
            </a:r>
            <a:r>
              <a:rPr lang="en-US" sz="1600" i="1" dirty="0">
                <a:solidFill>
                  <a:srgbClr val="151B22"/>
                </a:solidFill>
                <a:latin typeface="Roboto"/>
                <a:ea typeface="Roboto" pitchFamily="2" charset="0"/>
                <a:cs typeface="Roboto Light"/>
                <a:sym typeface="Roboto Light"/>
              </a:rPr>
              <a:t>Pre-Warmed</a:t>
            </a:r>
          </a:p>
          <a:p>
            <a:pPr marL="342900" lvl="0" indent="-342900">
              <a:buFont typeface="Arial" panose="020B0604020202020204" pitchFamily="34" charset="0"/>
              <a:buChar char="•"/>
            </a:pPr>
            <a:r>
              <a:rPr lang="en-US" sz="1600" dirty="0">
                <a:solidFill>
                  <a:srgbClr val="151B22"/>
                </a:solidFill>
                <a:latin typeface="Roboto"/>
                <a:ea typeface="Roboto Light" panose="02000000000000000000" pitchFamily="2" charset="0"/>
                <a:cs typeface="Roboto Light"/>
                <a:sym typeface="Roboto Light"/>
              </a:rPr>
              <a:t>The user has designated a set of pre-warmed cases, which are already online and ready to react instantly.</a:t>
            </a:r>
          </a:p>
          <a:p>
            <a:pPr marL="342900" lvl="0" indent="-342900">
              <a:buFont typeface="Arial" panose="020B0604020202020204" pitchFamily="34" charset="0"/>
              <a:buChar char="•"/>
            </a:pPr>
            <a:endParaRPr lang="en-US" sz="1600" dirty="0">
              <a:solidFill>
                <a:srgbClr val="151B22"/>
              </a:solidFill>
              <a:latin typeface="Roboto"/>
              <a:ea typeface="Roboto Light" panose="02000000000000000000" pitchFamily="2" charset="0"/>
              <a:cs typeface="Roboto Light"/>
              <a:sym typeface="Roboto Light"/>
            </a:endParaRPr>
          </a:p>
          <a:p>
            <a:pPr marL="342900" lvl="0" indent="-342900">
              <a:buFont typeface="Arial" panose="020B0604020202020204" pitchFamily="34" charset="0"/>
              <a:buChar char="•"/>
            </a:pPr>
            <a:r>
              <a:rPr lang="en-US" sz="1600" dirty="0">
                <a:solidFill>
                  <a:srgbClr val="151B22"/>
                </a:solidFill>
                <a:latin typeface="Roboto"/>
                <a:ea typeface="Roboto Light" panose="02000000000000000000" pitchFamily="2" charset="0"/>
                <a:cs typeface="Roboto Light"/>
                <a:sym typeface="Roboto Light"/>
              </a:rPr>
              <a:t>Azure provides any additional computing services that are required when your function is running.</a:t>
            </a:r>
          </a:p>
          <a:p>
            <a:pPr marL="342900" lvl="0" indent="-342900">
              <a:buFont typeface="Arial" panose="020B0604020202020204" pitchFamily="34" charset="0"/>
              <a:buChar char="•"/>
            </a:pPr>
            <a:endParaRPr lang="en-US" sz="1600" dirty="0">
              <a:solidFill>
                <a:srgbClr val="151B22"/>
              </a:solidFill>
              <a:latin typeface="Roboto"/>
              <a:ea typeface="Roboto Light" panose="02000000000000000000" pitchFamily="2" charset="0"/>
              <a:cs typeface="Roboto Light"/>
              <a:sym typeface="Roboto Light"/>
            </a:endParaRPr>
          </a:p>
          <a:p>
            <a:pPr marL="342900" lvl="0" indent="-342900">
              <a:buFont typeface="Arial" panose="020B0604020202020204" pitchFamily="34" charset="0"/>
              <a:buChar char="•"/>
            </a:pPr>
            <a:r>
              <a:rPr lang="en-US" sz="1600" dirty="0">
                <a:solidFill>
                  <a:srgbClr val="151B22"/>
                </a:solidFill>
                <a:latin typeface="Roboto"/>
                <a:ea typeface="Roboto Light" panose="02000000000000000000" pitchFamily="2" charset="0"/>
                <a:cs typeface="Roboto Light"/>
                <a:sym typeface="Roboto Light"/>
              </a:rPr>
              <a:t>You pay for the constantly pre-warmed instances including any additional instances needed to scale the Azure app in/out.</a:t>
            </a:r>
          </a:p>
          <a:p>
            <a:pPr marL="342900" lvl="0" indent="-342900">
              <a:buFont typeface="Arial" panose="020B0604020202020204" pitchFamily="34" charset="0"/>
              <a:buChar char="•"/>
            </a:pPr>
            <a:endParaRPr lang="en-US" sz="1600" dirty="0">
              <a:solidFill>
                <a:srgbClr val="151B22"/>
              </a:solidFill>
              <a:latin typeface="Roboto"/>
              <a:ea typeface="Roboto Light" panose="02000000000000000000" pitchFamily="2" charset="0"/>
              <a:cs typeface="Roboto Light"/>
              <a:sym typeface="Roboto Light"/>
            </a:endParaRPr>
          </a:p>
          <a:p>
            <a:pPr marL="342900" lvl="0" indent="-342900">
              <a:buFont typeface="Arial" panose="020B0604020202020204" pitchFamily="34" charset="0"/>
              <a:buChar char="•"/>
            </a:pPr>
            <a:r>
              <a:rPr lang="en-US" sz="1600" dirty="0">
                <a:solidFill>
                  <a:srgbClr val="151B22"/>
                </a:solidFill>
                <a:latin typeface="Roboto"/>
                <a:ea typeface="Roboto Light" panose="02000000000000000000" pitchFamily="2" charset="0"/>
                <a:cs typeface="Roboto Light"/>
                <a:sym typeface="Roboto Light"/>
              </a:rPr>
              <a:t>Azure Functions host instances are added and removed based on the number of incoming events.</a:t>
            </a:r>
          </a:p>
        </p:txBody>
      </p:sp>
    </p:spTree>
    <p:extLst>
      <p:ext uri="{BB962C8B-B14F-4D97-AF65-F5344CB8AC3E}">
        <p14:creationId xmlns:p14="http://schemas.microsoft.com/office/powerpoint/2010/main" val="21184740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18"/>
          <p:cNvGrpSpPr/>
          <p:nvPr/>
        </p:nvGrpSpPr>
        <p:grpSpPr>
          <a:xfrm>
            <a:off x="114300" y="4689483"/>
            <a:ext cx="8915325" cy="383150"/>
            <a:chOff x="114300" y="4689483"/>
            <a:chExt cx="8915325" cy="383150"/>
          </a:xfrm>
        </p:grpSpPr>
        <p:pic>
          <p:nvPicPr>
            <p:cNvPr id="125" name="Google Shape;125;p18"/>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26" name="Google Shape;126;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8"/>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28" name="Google Shape;128;p18"/>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Pricing</a:t>
            </a:r>
          </a:p>
        </p:txBody>
      </p:sp>
      <p:sp>
        <p:nvSpPr>
          <p:cNvPr id="9" name="Google Shape;532;p37">
            <a:extLst>
              <a:ext uri="{FF2B5EF4-FFF2-40B4-BE49-F238E27FC236}">
                <a16:creationId xmlns:a16="http://schemas.microsoft.com/office/drawing/2014/main" id="{B50D2D98-6CDF-4FBE-9C83-BE281046530B}"/>
              </a:ext>
            </a:extLst>
          </p:cNvPr>
          <p:cNvSpPr txBox="1"/>
          <p:nvPr/>
        </p:nvSpPr>
        <p:spPr>
          <a:xfrm>
            <a:off x="393000" y="633675"/>
            <a:ext cx="8358000" cy="2646848"/>
          </a:xfrm>
          <a:prstGeom prst="rect">
            <a:avLst/>
          </a:prstGeom>
          <a:noFill/>
          <a:ln>
            <a:noFill/>
          </a:ln>
        </p:spPr>
        <p:txBody>
          <a:bodyPr spcFirstLastPara="1" wrap="square" lIns="91425" tIns="91425" rIns="91425" bIns="91425" anchor="t" anchorCtr="0">
            <a:spAutoFit/>
          </a:bodyPr>
          <a:lstStyle/>
          <a:p>
            <a:pPr lvl="0"/>
            <a:r>
              <a:rPr lang="en-US" sz="1600" b="1" dirty="0">
                <a:solidFill>
                  <a:srgbClr val="151B22"/>
                </a:solidFill>
                <a:latin typeface="Roboto"/>
                <a:ea typeface="Roboto" pitchFamily="2" charset="0"/>
                <a:cs typeface="Roboto Light"/>
                <a:sym typeface="Roboto Light"/>
              </a:rPr>
              <a:t>Dedicated Plan (App service plan) </a:t>
            </a:r>
            <a:r>
              <a:rPr lang="en-US" sz="1600" i="1" dirty="0">
                <a:solidFill>
                  <a:srgbClr val="151B22"/>
                </a:solidFill>
                <a:latin typeface="Roboto"/>
                <a:ea typeface="Roboto" pitchFamily="2" charset="0"/>
                <a:cs typeface="Roboto Light"/>
                <a:sym typeface="Roboto Light"/>
              </a:rPr>
              <a:t>VM sharing</a:t>
            </a:r>
          </a:p>
          <a:p>
            <a:pPr marL="342900" lvl="0" indent="-342900">
              <a:buFont typeface="Arial" panose="020B0604020202020204" pitchFamily="34" charset="0"/>
              <a:buChar char="•"/>
            </a:pPr>
            <a:r>
              <a:rPr lang="en-US" sz="1600" dirty="0">
                <a:solidFill>
                  <a:srgbClr val="151B22"/>
                </a:solidFill>
                <a:latin typeface="Roboto"/>
                <a:ea typeface="Roboto Light" panose="02000000000000000000" pitchFamily="2" charset="0"/>
                <a:cs typeface="Roboto Light"/>
                <a:sym typeface="Roboto Light"/>
              </a:rPr>
              <a:t>When you use App Service for other apps, your functions will run on the same plan (VMs) at no extra cost.</a:t>
            </a:r>
          </a:p>
          <a:p>
            <a:pPr marL="342900" lvl="0" indent="-342900">
              <a:buFont typeface="Arial" panose="020B0604020202020204" pitchFamily="34" charset="0"/>
              <a:buChar char="•"/>
            </a:pPr>
            <a:endParaRPr lang="en-US" sz="1600" dirty="0">
              <a:solidFill>
                <a:srgbClr val="151B22"/>
              </a:solidFill>
              <a:latin typeface="Roboto"/>
              <a:ea typeface="Roboto Light" panose="02000000000000000000" pitchFamily="2" charset="0"/>
              <a:cs typeface="Roboto Light"/>
              <a:sym typeface="Roboto Light"/>
            </a:endParaRPr>
          </a:p>
          <a:p>
            <a:pPr marL="342900" lvl="0" indent="-342900">
              <a:buFont typeface="Arial" panose="020B0604020202020204" pitchFamily="34" charset="0"/>
              <a:buChar char="•"/>
            </a:pPr>
            <a:r>
              <a:rPr lang="en-US" sz="1600" dirty="0">
                <a:solidFill>
                  <a:srgbClr val="151B22"/>
                </a:solidFill>
                <a:latin typeface="Roboto"/>
                <a:ea typeface="Roboto Light" panose="02000000000000000000" pitchFamily="2" charset="0"/>
                <a:cs typeface="Roboto Light"/>
                <a:sym typeface="Roboto Light"/>
              </a:rPr>
              <a:t>You may scale it out manually by adding more VM instances for an App Service plan.</a:t>
            </a:r>
          </a:p>
          <a:p>
            <a:pPr marL="342900" lvl="0" indent="-342900">
              <a:buFont typeface="Arial" panose="020B0604020202020204" pitchFamily="34" charset="0"/>
              <a:buChar char="•"/>
            </a:pPr>
            <a:endParaRPr lang="en-US" sz="1600" dirty="0">
              <a:solidFill>
                <a:srgbClr val="151B22"/>
              </a:solidFill>
              <a:latin typeface="Roboto"/>
              <a:ea typeface="Roboto Light" panose="02000000000000000000" pitchFamily="2" charset="0"/>
              <a:cs typeface="Roboto Light"/>
              <a:sym typeface="Roboto Light"/>
            </a:endParaRPr>
          </a:p>
          <a:p>
            <a:pPr marL="342900" lvl="0" indent="-342900">
              <a:buFont typeface="Arial" panose="020B0604020202020204" pitchFamily="34" charset="0"/>
              <a:buChar char="•"/>
            </a:pPr>
            <a:r>
              <a:rPr lang="en-US" sz="1600" dirty="0">
                <a:solidFill>
                  <a:srgbClr val="151B22"/>
                </a:solidFill>
                <a:latin typeface="Roboto"/>
                <a:ea typeface="Roboto Light" panose="02000000000000000000" pitchFamily="2" charset="0"/>
                <a:cs typeface="Roboto Light"/>
                <a:sym typeface="Roboto Light"/>
              </a:rPr>
              <a:t>You may also have </a:t>
            </a:r>
            <a:r>
              <a:rPr lang="en-US" sz="1600" dirty="0" err="1">
                <a:solidFill>
                  <a:srgbClr val="151B22"/>
                </a:solidFill>
                <a:latin typeface="Roboto"/>
                <a:ea typeface="Roboto Light" panose="02000000000000000000" pitchFamily="2" charset="0"/>
                <a:cs typeface="Roboto Light"/>
                <a:sym typeface="Roboto Light"/>
              </a:rPr>
              <a:t>autoscale</a:t>
            </a:r>
            <a:r>
              <a:rPr lang="en-US" sz="1600" dirty="0">
                <a:solidFill>
                  <a:srgbClr val="151B22"/>
                </a:solidFill>
                <a:latin typeface="Roboto"/>
                <a:ea typeface="Roboto Light" panose="02000000000000000000" pitchFamily="2" charset="0"/>
                <a:cs typeface="Roboto Light"/>
                <a:sym typeface="Roboto Light"/>
              </a:rPr>
              <a:t> enabled.</a:t>
            </a:r>
          </a:p>
          <a:p>
            <a:pPr marL="342900" lvl="0" indent="-342900">
              <a:buFont typeface="Arial" panose="020B0604020202020204" pitchFamily="34" charset="0"/>
              <a:buChar char="•"/>
            </a:pPr>
            <a:endParaRPr lang="en-US" sz="1600" dirty="0">
              <a:solidFill>
                <a:srgbClr val="151B22"/>
              </a:solidFill>
              <a:latin typeface="Roboto"/>
              <a:ea typeface="Roboto Light" panose="02000000000000000000" pitchFamily="2" charset="0"/>
              <a:cs typeface="Roboto Light"/>
              <a:sym typeface="Roboto Light"/>
            </a:endParaRPr>
          </a:p>
          <a:p>
            <a:pPr marL="342900" lvl="0" indent="-342900">
              <a:buFont typeface="Arial" panose="020B0604020202020204" pitchFamily="34" charset="0"/>
              <a:buChar char="•"/>
            </a:pPr>
            <a:r>
              <a:rPr lang="en-US" sz="1600" dirty="0">
                <a:solidFill>
                  <a:srgbClr val="151B22"/>
                </a:solidFill>
                <a:latin typeface="Roboto"/>
                <a:ea typeface="Roboto Light" panose="02000000000000000000" pitchFamily="2" charset="0"/>
                <a:cs typeface="Roboto Light"/>
                <a:sym typeface="Roboto Light"/>
              </a:rPr>
              <a:t>Optimal when you have existing, underutilized VMs, which also operate other instances of the App Service.</a:t>
            </a:r>
          </a:p>
        </p:txBody>
      </p:sp>
    </p:spTree>
    <p:extLst>
      <p:ext uri="{BB962C8B-B14F-4D97-AF65-F5344CB8AC3E}">
        <p14:creationId xmlns:p14="http://schemas.microsoft.com/office/powerpoint/2010/main" val="2020197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225" y="0"/>
            <a:ext cx="9143700" cy="5143500"/>
          </a:xfrm>
          <a:prstGeom prst="rect">
            <a:avLst/>
          </a:prstGeom>
          <a:noFill/>
          <a:ln>
            <a:noFill/>
          </a:ln>
        </p:spPr>
      </p:pic>
      <p:pic>
        <p:nvPicPr>
          <p:cNvPr id="93" name="Google Shape;93;p15"/>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5696170" cy="738633"/>
          </a:xfrm>
          <a:prstGeom prst="rect">
            <a:avLst/>
          </a:prstGeom>
          <a:noFill/>
          <a:ln>
            <a:noFill/>
          </a:ln>
        </p:spPr>
        <p:txBody>
          <a:bodyPr spcFirstLastPara="1" wrap="square" lIns="91425" tIns="91425" rIns="91425" bIns="91425" anchor="t" anchorCtr="0">
            <a:spAutoFit/>
          </a:bodyPr>
          <a:lstStyle/>
          <a:p>
            <a:pPr lvl="0"/>
            <a:r>
              <a:rPr lang="en-US" sz="3600" b="1" dirty="0">
                <a:solidFill>
                  <a:srgbClr val="151B22"/>
                </a:solidFill>
                <a:latin typeface="Roboto"/>
                <a:ea typeface="Roboto"/>
                <a:cs typeface="Roboto"/>
                <a:sym typeface="Roboto"/>
              </a:rPr>
              <a:t>Q &amp; A</a:t>
            </a:r>
            <a:endParaRPr sz="3600" b="1" dirty="0">
              <a:solidFill>
                <a:srgbClr val="8DC63F"/>
              </a:solidFill>
              <a:latin typeface="Roboto"/>
              <a:ea typeface="Roboto"/>
              <a:cs typeface="Roboto"/>
              <a:sym typeface="Roboto"/>
            </a:endParaRPr>
          </a:p>
        </p:txBody>
      </p:sp>
    </p:spTree>
    <p:extLst>
      <p:ext uri="{BB962C8B-B14F-4D97-AF65-F5344CB8AC3E}">
        <p14:creationId xmlns:p14="http://schemas.microsoft.com/office/powerpoint/2010/main" val="21264728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51B22"/>
        </a:solidFill>
        <a:effectLst/>
      </p:bgPr>
    </p:bg>
    <p:spTree>
      <p:nvGrpSpPr>
        <p:cNvPr id="1" name="Shape 518"/>
        <p:cNvGrpSpPr/>
        <p:nvPr/>
      </p:nvGrpSpPr>
      <p:grpSpPr>
        <a:xfrm>
          <a:off x="0" y="0"/>
          <a:ext cx="0" cy="0"/>
          <a:chOff x="0" y="0"/>
          <a:chExt cx="0" cy="0"/>
        </a:xfrm>
      </p:grpSpPr>
      <p:pic>
        <p:nvPicPr>
          <p:cNvPr id="519" name="Google Shape;519;p36"/>
          <p:cNvPicPr preferRelativeResize="0"/>
          <p:nvPr/>
        </p:nvPicPr>
        <p:blipFill>
          <a:blip r:embed="rId3">
            <a:alphaModFix/>
          </a:blip>
          <a:stretch>
            <a:fillRect/>
          </a:stretch>
        </p:blipFill>
        <p:spPr>
          <a:xfrm>
            <a:off x="0" y="0"/>
            <a:ext cx="9144000" cy="5143500"/>
          </a:xfrm>
          <a:prstGeom prst="rect">
            <a:avLst/>
          </a:prstGeom>
          <a:noFill/>
          <a:ln>
            <a:noFill/>
          </a:ln>
        </p:spPr>
      </p:pic>
      <p:sp>
        <p:nvSpPr>
          <p:cNvPr id="520" name="Google Shape;520;p36"/>
          <p:cNvSpPr txBox="1"/>
          <p:nvPr/>
        </p:nvSpPr>
        <p:spPr>
          <a:xfrm>
            <a:off x="1895400" y="2202308"/>
            <a:ext cx="53532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a:solidFill>
                  <a:schemeClr val="lt1"/>
                </a:solidFill>
                <a:latin typeface="Roboto"/>
                <a:ea typeface="Roboto"/>
                <a:cs typeface="Roboto"/>
                <a:sym typeface="Roboto"/>
              </a:rPr>
              <a:t>THANK YOU!</a:t>
            </a:r>
            <a:endParaRPr sz="3600" b="1">
              <a:solidFill>
                <a:schemeClr val="lt1"/>
              </a:solidFill>
              <a:latin typeface="Roboto"/>
              <a:ea typeface="Roboto"/>
              <a:cs typeface="Roboto"/>
              <a:sym typeface="Roboto"/>
            </a:endParaRPr>
          </a:p>
        </p:txBody>
      </p:sp>
      <p:sp>
        <p:nvSpPr>
          <p:cNvPr id="521" name="Google Shape;521;p36"/>
          <p:cNvSpPr/>
          <p:nvPr/>
        </p:nvSpPr>
        <p:spPr>
          <a:xfrm>
            <a:off x="0" y="4557200"/>
            <a:ext cx="9153000" cy="58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22" name="Google Shape;522;p36"/>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523" name="Google Shape;523;p3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 name="Google Shape;102;p1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solidFill>
                  <a:srgbClr val="8DC63F"/>
                </a:solidFill>
                <a:latin typeface="Roboto"/>
                <a:ea typeface="Roboto"/>
                <a:cs typeface="Roboto"/>
                <a:sym typeface="Roboto"/>
              </a:rPr>
              <a:t>What is Azure?</a:t>
            </a:r>
            <a:endParaRPr sz="2000" b="1" dirty="0">
              <a:solidFill>
                <a:srgbClr val="8DC63F"/>
              </a:solidFill>
              <a:latin typeface="Roboto"/>
              <a:ea typeface="Roboto"/>
              <a:cs typeface="Roboto"/>
              <a:sym typeface="Roboto"/>
            </a:endParaRPr>
          </a:p>
        </p:txBody>
      </p:sp>
      <p:pic>
        <p:nvPicPr>
          <p:cNvPr id="2" name="Picture 1">
            <a:extLst>
              <a:ext uri="{FF2B5EF4-FFF2-40B4-BE49-F238E27FC236}">
                <a16:creationId xmlns:a16="http://schemas.microsoft.com/office/drawing/2014/main" id="{3501E299-8323-4E72-A965-829A1239F61B}"/>
              </a:ext>
            </a:extLst>
          </p:cNvPr>
          <p:cNvPicPr>
            <a:picLocks noChangeAspect="1"/>
          </p:cNvPicPr>
          <p:nvPr/>
        </p:nvPicPr>
        <p:blipFill>
          <a:blip r:embed="rId5"/>
          <a:stretch>
            <a:fillRect/>
          </a:stretch>
        </p:blipFill>
        <p:spPr>
          <a:xfrm>
            <a:off x="262235" y="1866897"/>
            <a:ext cx="8631621" cy="2610574"/>
          </a:xfrm>
          <a:prstGeom prst="rect">
            <a:avLst/>
          </a:prstGeom>
        </p:spPr>
      </p:pic>
      <p:sp>
        <p:nvSpPr>
          <p:cNvPr id="8" name="Google Shape;532;p37">
            <a:extLst>
              <a:ext uri="{FF2B5EF4-FFF2-40B4-BE49-F238E27FC236}">
                <a16:creationId xmlns:a16="http://schemas.microsoft.com/office/drawing/2014/main" id="{4F43511B-88A0-4D0B-9208-A3C5C0A3DEE6}"/>
              </a:ext>
            </a:extLst>
          </p:cNvPr>
          <p:cNvSpPr txBox="1"/>
          <p:nvPr/>
        </p:nvSpPr>
        <p:spPr>
          <a:xfrm>
            <a:off x="393000" y="633675"/>
            <a:ext cx="8358000" cy="677078"/>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dirty="0">
                <a:solidFill>
                  <a:srgbClr val="151B22"/>
                </a:solidFill>
                <a:latin typeface="Roboto"/>
                <a:ea typeface="Roboto Light"/>
                <a:cs typeface="Roboto Light"/>
                <a:sym typeface="Roboto Light"/>
              </a:rPr>
              <a:t>Microsoft Azure is a cloud computing service operated by Microsoft. It provides a range of cloud services, including compute, analytics, storage and networking</a:t>
            </a:r>
            <a:endParaRPr sz="1600" dirty="0">
              <a:solidFill>
                <a:srgbClr val="151B22"/>
              </a:solidFill>
              <a:latin typeface="Roboto"/>
              <a:ea typeface="Roboto Light"/>
              <a:cs typeface="Roboto Light"/>
              <a:sym typeface="Robo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a:stretch/>
        </p:blipFill>
        <p:spPr>
          <a:xfrm>
            <a:off x="225" y="0"/>
            <a:ext cx="9143700" cy="5143500"/>
          </a:xfrm>
          <a:prstGeom prst="rect">
            <a:avLst/>
          </a:prstGeom>
          <a:noFill/>
          <a:ln>
            <a:noFill/>
          </a:ln>
        </p:spPr>
      </p:pic>
      <p:pic>
        <p:nvPicPr>
          <p:cNvPr id="93" name="Google Shape;93;p15"/>
          <p:cNvPicPr preferRelativeResize="0"/>
          <p:nvPr/>
        </p:nvPicPr>
        <p:blipFill>
          <a:blip r:embed="rId4">
            <a:alphaModFix/>
          </a:blip>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569617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b="1" dirty="0">
                <a:solidFill>
                  <a:srgbClr val="151B22"/>
                </a:solidFill>
                <a:latin typeface="Roboto"/>
                <a:ea typeface="Roboto"/>
                <a:cs typeface="Roboto"/>
                <a:sym typeface="Roboto"/>
              </a:rPr>
              <a:t>What is </a:t>
            </a:r>
            <a:br>
              <a:rPr lang="en-US" sz="3600" b="1" dirty="0">
                <a:solidFill>
                  <a:srgbClr val="151B22"/>
                </a:solidFill>
                <a:latin typeface="Roboto"/>
                <a:ea typeface="Roboto"/>
                <a:cs typeface="Roboto"/>
                <a:sym typeface="Roboto"/>
              </a:rPr>
            </a:br>
            <a:r>
              <a:rPr lang="en-US" sz="3600" b="1" dirty="0">
                <a:solidFill>
                  <a:srgbClr val="151B22"/>
                </a:solidFill>
                <a:latin typeface="Roboto"/>
                <a:ea typeface="Roboto"/>
                <a:cs typeface="Roboto"/>
                <a:sym typeface="Roboto"/>
              </a:rPr>
              <a:t>	</a:t>
            </a:r>
            <a:r>
              <a:rPr lang="en-US" sz="3600" b="1" dirty="0">
                <a:solidFill>
                  <a:srgbClr val="8DC63F"/>
                </a:solidFill>
                <a:latin typeface="Roboto"/>
                <a:ea typeface="Roboto"/>
                <a:cs typeface="Roboto"/>
                <a:sym typeface="Roboto"/>
              </a:rPr>
              <a:t>Azure Functions?</a:t>
            </a:r>
            <a:endParaRPr sz="3600" b="1" dirty="0">
              <a:solidFill>
                <a:srgbClr val="8DC63F"/>
              </a:solidFill>
              <a:latin typeface="Roboto"/>
              <a:ea typeface="Roboto"/>
              <a:cs typeface="Roboto"/>
              <a:sym typeface="Roboto"/>
            </a:endParaRPr>
          </a:p>
        </p:txBody>
      </p:sp>
    </p:spTree>
    <p:extLst>
      <p:ext uri="{BB962C8B-B14F-4D97-AF65-F5344CB8AC3E}">
        <p14:creationId xmlns:p14="http://schemas.microsoft.com/office/powerpoint/2010/main" val="2126969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 name="Google Shape;102;p1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solidFill>
                  <a:srgbClr val="8DC63F"/>
                </a:solidFill>
                <a:latin typeface="Roboto"/>
                <a:ea typeface="Roboto"/>
                <a:cs typeface="Roboto"/>
                <a:sym typeface="Roboto"/>
              </a:rPr>
              <a:t>What is Azure Functions?</a:t>
            </a:r>
            <a:endParaRPr sz="2000" b="1" dirty="0">
              <a:solidFill>
                <a:srgbClr val="8DC63F"/>
              </a:solidFill>
              <a:latin typeface="Roboto"/>
              <a:ea typeface="Roboto"/>
              <a:cs typeface="Roboto"/>
              <a:sym typeface="Roboto"/>
            </a:endParaRPr>
          </a:p>
        </p:txBody>
      </p:sp>
      <p:pic>
        <p:nvPicPr>
          <p:cNvPr id="2" name="Picture 1">
            <a:extLst>
              <a:ext uri="{FF2B5EF4-FFF2-40B4-BE49-F238E27FC236}">
                <a16:creationId xmlns:a16="http://schemas.microsoft.com/office/drawing/2014/main" id="{5F679E0C-340D-4993-9785-06A141726336}"/>
              </a:ext>
            </a:extLst>
          </p:cNvPr>
          <p:cNvPicPr>
            <a:picLocks noChangeAspect="1"/>
          </p:cNvPicPr>
          <p:nvPr/>
        </p:nvPicPr>
        <p:blipFill>
          <a:blip r:embed="rId5"/>
          <a:stretch>
            <a:fillRect/>
          </a:stretch>
        </p:blipFill>
        <p:spPr>
          <a:xfrm>
            <a:off x="1623601" y="1133274"/>
            <a:ext cx="5896798" cy="2876951"/>
          </a:xfrm>
          <a:prstGeom prst="rect">
            <a:avLst/>
          </a:prstGeom>
        </p:spPr>
      </p:pic>
    </p:spTree>
    <p:extLst>
      <p:ext uri="{BB962C8B-B14F-4D97-AF65-F5344CB8AC3E}">
        <p14:creationId xmlns:p14="http://schemas.microsoft.com/office/powerpoint/2010/main" val="4123136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 name="Google Shape;102;p1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solidFill>
                  <a:srgbClr val="8DC63F"/>
                </a:solidFill>
                <a:latin typeface="Roboto"/>
                <a:ea typeface="Roboto"/>
                <a:cs typeface="Roboto"/>
                <a:sym typeface="Roboto"/>
              </a:rPr>
              <a:t>What is Azure Functions?</a:t>
            </a:r>
            <a:endParaRPr sz="2000" b="1" dirty="0">
              <a:solidFill>
                <a:srgbClr val="8DC63F"/>
              </a:solidFill>
              <a:latin typeface="Roboto"/>
              <a:ea typeface="Roboto"/>
              <a:cs typeface="Roboto"/>
              <a:sym typeface="Roboto"/>
            </a:endParaRPr>
          </a:p>
        </p:txBody>
      </p:sp>
      <p:sp>
        <p:nvSpPr>
          <p:cNvPr id="8" name="Google Shape;532;p37">
            <a:extLst>
              <a:ext uri="{FF2B5EF4-FFF2-40B4-BE49-F238E27FC236}">
                <a16:creationId xmlns:a16="http://schemas.microsoft.com/office/drawing/2014/main" id="{D98C6BA7-8550-49E2-8CFC-3932FE5E6B70}"/>
              </a:ext>
            </a:extLst>
          </p:cNvPr>
          <p:cNvSpPr txBox="1"/>
          <p:nvPr/>
        </p:nvSpPr>
        <p:spPr>
          <a:xfrm>
            <a:off x="393000" y="633675"/>
            <a:ext cx="8358000" cy="2154406"/>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dirty="0">
                <a:solidFill>
                  <a:srgbClr val="151B22"/>
                </a:solidFill>
                <a:latin typeface="Roboto"/>
                <a:ea typeface="Roboto Light"/>
                <a:cs typeface="Roboto Light"/>
                <a:sym typeface="Roboto Light"/>
              </a:rPr>
              <a:t>Function as a Service (</a:t>
            </a:r>
            <a:r>
              <a:rPr lang="en-US" sz="1600" dirty="0" err="1">
                <a:solidFill>
                  <a:srgbClr val="151B22"/>
                </a:solidFill>
                <a:latin typeface="Roboto"/>
                <a:ea typeface="Roboto Light"/>
                <a:cs typeface="Roboto Light"/>
                <a:sym typeface="Roboto Light"/>
              </a:rPr>
              <a:t>FaaS</a:t>
            </a:r>
            <a:r>
              <a:rPr lang="en-US" sz="1600" dirty="0">
                <a:solidFill>
                  <a:srgbClr val="151B22"/>
                </a:solidFill>
                <a:latin typeface="Roboto"/>
                <a:ea typeface="Roboto Light"/>
                <a:cs typeface="Roboto Light"/>
                <a:sym typeface="Roboto Light"/>
              </a:rPr>
              <a:t>) offering that allows developers to focus on writing code and not worry about maintaining the underlying computing infrastructure.</a:t>
            </a:r>
          </a:p>
          <a:p>
            <a:pPr lvl="0"/>
            <a:endParaRPr lang="en-US" sz="1600" dirty="0">
              <a:solidFill>
                <a:srgbClr val="151B22"/>
              </a:solidFill>
              <a:latin typeface="Roboto"/>
              <a:ea typeface="Roboto Light"/>
              <a:cs typeface="Roboto Light"/>
              <a:sym typeface="Roboto Light"/>
            </a:endParaRPr>
          </a:p>
          <a:p>
            <a:pPr marL="171450" lvl="0" indent="-171450">
              <a:buFont typeface="Arial" panose="020B0604020202020204" pitchFamily="34" charset="0"/>
              <a:buChar char="•"/>
            </a:pPr>
            <a:r>
              <a:rPr lang="en-US" sz="1600" dirty="0">
                <a:solidFill>
                  <a:srgbClr val="151B22"/>
                </a:solidFill>
                <a:latin typeface="Roboto"/>
                <a:ea typeface="Roboto Light"/>
                <a:cs typeface="Roboto Light"/>
                <a:sym typeface="Roboto Light"/>
              </a:rPr>
              <a:t>Azure Functions are "</a:t>
            </a:r>
            <a:r>
              <a:rPr lang="en-US" sz="1600" dirty="0" err="1">
                <a:solidFill>
                  <a:srgbClr val="151B22"/>
                </a:solidFill>
                <a:latin typeface="Roboto"/>
                <a:ea typeface="Roboto Light"/>
                <a:cs typeface="Roboto Light"/>
                <a:sym typeface="Roboto Light"/>
              </a:rPr>
              <a:t>nanoservices</a:t>
            </a:r>
            <a:r>
              <a:rPr lang="en-US" sz="1600" dirty="0">
                <a:solidFill>
                  <a:srgbClr val="151B22"/>
                </a:solidFill>
                <a:latin typeface="Roboto"/>
                <a:ea typeface="Roboto Light"/>
                <a:cs typeface="Roboto Light"/>
                <a:sym typeface="Roboto Light"/>
              </a:rPr>
              <a:t>" that can scale based on demand (only paying for the resources you use)</a:t>
            </a:r>
          </a:p>
          <a:p>
            <a:pPr marL="171450" lvl="0" indent="-171450">
              <a:buFont typeface="Arial" panose="020B0604020202020204" pitchFamily="34" charset="0"/>
              <a:buChar char="•"/>
            </a:pPr>
            <a:endParaRPr lang="en-US" sz="1600" dirty="0">
              <a:solidFill>
                <a:srgbClr val="151B22"/>
              </a:solidFill>
              <a:latin typeface="Roboto"/>
              <a:ea typeface="Roboto Light"/>
              <a:cs typeface="Roboto Light"/>
              <a:sym typeface="Roboto Light"/>
            </a:endParaRPr>
          </a:p>
          <a:p>
            <a:pPr marL="171450" lvl="0" indent="-171450">
              <a:buFont typeface="Arial" panose="020B0604020202020204" pitchFamily="34" charset="0"/>
              <a:buChar char="•"/>
            </a:pPr>
            <a:endParaRPr lang="en-US" sz="1600" dirty="0">
              <a:solidFill>
                <a:srgbClr val="151B22"/>
              </a:solidFill>
              <a:latin typeface="Roboto"/>
              <a:ea typeface="Roboto Light"/>
              <a:cs typeface="Roboto Light"/>
              <a:sym typeface="Roboto Light"/>
            </a:endParaRPr>
          </a:p>
          <a:p>
            <a:pPr marL="171450" lvl="0" indent="-171450">
              <a:buFont typeface="Arial" panose="020B0604020202020204" pitchFamily="34" charset="0"/>
              <a:buChar char="•"/>
            </a:pPr>
            <a:endParaRPr sz="1600" dirty="0">
              <a:solidFill>
                <a:srgbClr val="151B22"/>
              </a:solidFill>
              <a:latin typeface="Roboto"/>
              <a:ea typeface="Roboto Light"/>
              <a:cs typeface="Roboto Light"/>
              <a:sym typeface="Roboto Light"/>
            </a:endParaRPr>
          </a:p>
        </p:txBody>
      </p:sp>
    </p:spTree>
    <p:extLst>
      <p:ext uri="{BB962C8B-B14F-4D97-AF65-F5344CB8AC3E}">
        <p14:creationId xmlns:p14="http://schemas.microsoft.com/office/powerpoint/2010/main" val="2056641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 name="Google Shape;102;p1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Supported languages and tools</a:t>
            </a:r>
            <a:endParaRPr sz="2000" b="1" dirty="0">
              <a:solidFill>
                <a:srgbClr val="8DC63F"/>
              </a:solidFill>
              <a:latin typeface="Roboto"/>
              <a:ea typeface="Roboto"/>
              <a:cs typeface="Roboto"/>
              <a:sym typeface="Roboto"/>
            </a:endParaRPr>
          </a:p>
        </p:txBody>
      </p:sp>
      <p:pic>
        <p:nvPicPr>
          <p:cNvPr id="8" name="Google Shape;102;p16">
            <a:extLst>
              <a:ext uri="{FF2B5EF4-FFF2-40B4-BE49-F238E27FC236}">
                <a16:creationId xmlns:a16="http://schemas.microsoft.com/office/drawing/2014/main" id="{D8B36A6F-5F12-4A8D-8E7B-9171FC72574F}"/>
              </a:ext>
            </a:extLst>
          </p:cNvPr>
          <p:cNvPicPr preferRelativeResize="0"/>
          <p:nvPr/>
        </p:nvPicPr>
        <p:blipFill>
          <a:blip r:embed="rId4">
            <a:alphaModFix/>
          </a:blip>
          <a:stretch>
            <a:fillRect/>
          </a:stretch>
        </p:blipFill>
        <p:spPr>
          <a:xfrm>
            <a:off x="215549" y="167250"/>
            <a:ext cx="202499" cy="440248"/>
          </a:xfrm>
          <a:prstGeom prst="rect">
            <a:avLst/>
          </a:prstGeom>
          <a:noFill/>
          <a:ln>
            <a:noFill/>
          </a:ln>
        </p:spPr>
      </p:pic>
      <p:sp>
        <p:nvSpPr>
          <p:cNvPr id="9" name="Google Shape;532;p37">
            <a:extLst>
              <a:ext uri="{FF2B5EF4-FFF2-40B4-BE49-F238E27FC236}">
                <a16:creationId xmlns:a16="http://schemas.microsoft.com/office/drawing/2014/main" id="{D7D75348-9F20-499D-9F7E-5369E2BE3758}"/>
              </a:ext>
            </a:extLst>
          </p:cNvPr>
          <p:cNvSpPr txBox="1"/>
          <p:nvPr/>
        </p:nvSpPr>
        <p:spPr>
          <a:xfrm>
            <a:off x="393000" y="633675"/>
            <a:ext cx="8358000" cy="1661963"/>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dirty="0">
                <a:solidFill>
                  <a:srgbClr val="151B22"/>
                </a:solidFill>
                <a:latin typeface="Roboto"/>
                <a:ea typeface="Roboto Light"/>
                <a:cs typeface="Roboto Light"/>
                <a:sym typeface="Roboto Light"/>
              </a:rPr>
              <a:t>Azure Functions can be created in C#, Node/JavaScript, Python, F#, PHP and scripting languages like PowerShell, Batch and Bash.</a:t>
            </a:r>
          </a:p>
          <a:p>
            <a:pPr lvl="0"/>
            <a:endParaRPr lang="en-US" sz="1600" dirty="0">
              <a:solidFill>
                <a:srgbClr val="151B22"/>
              </a:solidFill>
              <a:latin typeface="Roboto"/>
              <a:ea typeface="Roboto Light"/>
              <a:cs typeface="Roboto Light"/>
              <a:sym typeface="Roboto Light"/>
            </a:endParaRPr>
          </a:p>
          <a:p>
            <a:pPr marL="171450" lvl="0" indent="-171450">
              <a:buFont typeface="Arial" panose="020B0604020202020204" pitchFamily="34" charset="0"/>
              <a:buChar char="•"/>
            </a:pPr>
            <a:r>
              <a:rPr lang="en-US" sz="1600" dirty="0">
                <a:solidFill>
                  <a:srgbClr val="151B22"/>
                </a:solidFill>
                <a:latin typeface="Roboto"/>
                <a:ea typeface="Roboto Light"/>
                <a:cs typeface="Roboto Light"/>
                <a:sym typeface="Roboto Light"/>
              </a:rPr>
              <a:t>Tools: Azure portal, Azurite, Microsoft Azure Storage Explorer</a:t>
            </a:r>
          </a:p>
          <a:p>
            <a:pPr marL="171450" lvl="0" indent="-171450">
              <a:buFont typeface="Arial" panose="020B0604020202020204" pitchFamily="34" charset="0"/>
              <a:buChar char="•"/>
            </a:pPr>
            <a:endParaRPr lang="en-US" sz="1600" dirty="0">
              <a:solidFill>
                <a:srgbClr val="151B22"/>
              </a:solidFill>
              <a:latin typeface="Roboto"/>
              <a:ea typeface="Roboto Light"/>
              <a:cs typeface="Roboto Light"/>
              <a:sym typeface="Roboto Light"/>
            </a:endParaRPr>
          </a:p>
          <a:p>
            <a:pPr marL="171450" lvl="0" indent="-171450">
              <a:buFont typeface="Arial" panose="020B0604020202020204" pitchFamily="34" charset="0"/>
              <a:buChar char="•"/>
            </a:pPr>
            <a:endParaRPr sz="1600" dirty="0">
              <a:solidFill>
                <a:srgbClr val="151B22"/>
              </a:solidFill>
              <a:latin typeface="Roboto"/>
              <a:ea typeface="Roboto Light"/>
              <a:cs typeface="Roboto Light"/>
              <a:sym typeface="Roboto Light"/>
            </a:endParaRPr>
          </a:p>
        </p:txBody>
      </p:sp>
    </p:spTree>
    <p:extLst>
      <p:ext uri="{BB962C8B-B14F-4D97-AF65-F5344CB8AC3E}">
        <p14:creationId xmlns:p14="http://schemas.microsoft.com/office/powerpoint/2010/main" val="3072303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3">
              <a:alphaModFix/>
            </a:blip>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 name="Google Shape;102;p16"/>
          <p:cNvPicPr preferRelativeResize="0"/>
          <p:nvPr/>
        </p:nvPicPr>
        <p:blipFill>
          <a:blip r:embed="rId4">
            <a:alphaModFix/>
          </a:blip>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lvl="0"/>
            <a:r>
              <a:rPr lang="en-US" sz="2000" b="1" dirty="0">
                <a:solidFill>
                  <a:srgbClr val="8DC63F"/>
                </a:solidFill>
                <a:latin typeface="Roboto"/>
                <a:ea typeface="Roboto"/>
                <a:cs typeface="Roboto"/>
                <a:sym typeface="Roboto"/>
              </a:rPr>
              <a:t>Main concept</a:t>
            </a:r>
            <a:endParaRPr sz="2000" b="1" dirty="0">
              <a:solidFill>
                <a:srgbClr val="8DC63F"/>
              </a:solidFill>
              <a:latin typeface="Roboto"/>
              <a:ea typeface="Roboto"/>
              <a:cs typeface="Roboto"/>
              <a:sym typeface="Roboto"/>
            </a:endParaRPr>
          </a:p>
        </p:txBody>
      </p:sp>
      <p:pic>
        <p:nvPicPr>
          <p:cNvPr id="8" name="Google Shape;102;p16">
            <a:extLst>
              <a:ext uri="{FF2B5EF4-FFF2-40B4-BE49-F238E27FC236}">
                <a16:creationId xmlns:a16="http://schemas.microsoft.com/office/drawing/2014/main" id="{D8B36A6F-5F12-4A8D-8E7B-9171FC72574F}"/>
              </a:ext>
            </a:extLst>
          </p:cNvPr>
          <p:cNvPicPr preferRelativeResize="0"/>
          <p:nvPr/>
        </p:nvPicPr>
        <p:blipFill>
          <a:blip r:embed="rId4">
            <a:alphaModFix/>
          </a:blip>
          <a:stretch>
            <a:fillRect/>
          </a:stretch>
        </p:blipFill>
        <p:spPr>
          <a:xfrm>
            <a:off x="215549" y="167250"/>
            <a:ext cx="202499" cy="440248"/>
          </a:xfrm>
          <a:prstGeom prst="rect">
            <a:avLst/>
          </a:prstGeom>
          <a:noFill/>
          <a:ln>
            <a:noFill/>
          </a:ln>
        </p:spPr>
      </p:pic>
      <p:sp>
        <p:nvSpPr>
          <p:cNvPr id="9" name="Google Shape;532;p37">
            <a:extLst>
              <a:ext uri="{FF2B5EF4-FFF2-40B4-BE49-F238E27FC236}">
                <a16:creationId xmlns:a16="http://schemas.microsoft.com/office/drawing/2014/main" id="{D7D75348-9F20-499D-9F7E-5369E2BE3758}"/>
              </a:ext>
            </a:extLst>
          </p:cNvPr>
          <p:cNvSpPr txBox="1"/>
          <p:nvPr/>
        </p:nvSpPr>
        <p:spPr>
          <a:xfrm>
            <a:off x="393000" y="633675"/>
            <a:ext cx="8358000" cy="677078"/>
          </a:xfrm>
          <a:prstGeom prst="rect">
            <a:avLst/>
          </a:prstGeom>
          <a:noFill/>
          <a:ln>
            <a:noFill/>
          </a:ln>
        </p:spPr>
        <p:txBody>
          <a:bodyPr spcFirstLastPara="1" wrap="square" lIns="91425" tIns="91425" rIns="91425" bIns="91425" anchor="t" anchorCtr="0">
            <a:spAutoFit/>
          </a:bodyPr>
          <a:lstStyle/>
          <a:p>
            <a:pPr marL="171450" lvl="0" indent="-171450">
              <a:buFont typeface="Arial" panose="020B0604020202020204" pitchFamily="34" charset="0"/>
              <a:buChar char="•"/>
            </a:pPr>
            <a:r>
              <a:rPr lang="en-US" sz="1600" b="1" dirty="0">
                <a:solidFill>
                  <a:srgbClr val="151B22"/>
                </a:solidFill>
                <a:latin typeface="Roboto"/>
                <a:ea typeface="Roboto" pitchFamily="2" charset="0"/>
                <a:cs typeface="Roboto Light"/>
                <a:sym typeface="Roboto Light"/>
              </a:rPr>
              <a:t>Triggers and bindings </a:t>
            </a:r>
            <a:r>
              <a:rPr lang="en-US" sz="1600" dirty="0">
                <a:solidFill>
                  <a:srgbClr val="151B22"/>
                </a:solidFill>
                <a:latin typeface="Roboto"/>
                <a:ea typeface="Roboto Light"/>
                <a:cs typeface="Roboto Light"/>
                <a:sym typeface="Roboto Light"/>
              </a:rPr>
              <a:t>lets you avoid hardcoding access to other services and abstracting away boilerplate code keeping your functions lean.</a:t>
            </a:r>
          </a:p>
        </p:txBody>
      </p:sp>
      <p:pic>
        <p:nvPicPr>
          <p:cNvPr id="3" name="Picture 2">
            <a:extLst>
              <a:ext uri="{FF2B5EF4-FFF2-40B4-BE49-F238E27FC236}">
                <a16:creationId xmlns:a16="http://schemas.microsoft.com/office/drawing/2014/main" id="{A38E621F-48A3-4741-BCA6-EBE631D75D7A}"/>
              </a:ext>
            </a:extLst>
          </p:cNvPr>
          <p:cNvPicPr>
            <a:picLocks noChangeAspect="1"/>
          </p:cNvPicPr>
          <p:nvPr/>
        </p:nvPicPr>
        <p:blipFill>
          <a:blip r:embed="rId5"/>
          <a:stretch>
            <a:fillRect/>
          </a:stretch>
        </p:blipFill>
        <p:spPr>
          <a:xfrm>
            <a:off x="1076325" y="1737248"/>
            <a:ext cx="6305550" cy="2095500"/>
          </a:xfrm>
          <a:prstGeom prst="rect">
            <a:avLst/>
          </a:prstGeom>
        </p:spPr>
      </p:pic>
    </p:spTree>
    <p:extLst>
      <p:ext uri="{BB962C8B-B14F-4D97-AF65-F5344CB8AC3E}">
        <p14:creationId xmlns:p14="http://schemas.microsoft.com/office/powerpoint/2010/main" val="7243325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WR_METADATA_KEY" val="bfeff145-2e06-4056-a54d-3357e567cf81"/>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3404</TotalTime>
  <Words>1101</Words>
  <Application>Microsoft Office PowerPoint</Application>
  <PresentationFormat>On-screen Show (16:9)</PresentationFormat>
  <Paragraphs>142</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Roboto Medium</vt:lpstr>
      <vt:lpstr>Roboto Black</vt:lpstr>
      <vt:lpstr>Roboto</vt:lpstr>
      <vt:lpstr>Roboto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Phat.Tran</cp:lastModifiedBy>
  <cp:revision>62</cp:revision>
  <dcterms:modified xsi:type="dcterms:W3CDTF">2022-10-26T08:39:40Z</dcterms:modified>
</cp:coreProperties>
</file>