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81" r:id="rId6"/>
    <p:sldId id="282" r:id="rId7"/>
    <p:sldId id="283" r:id="rId8"/>
    <p:sldId id="284" r:id="rId9"/>
    <p:sldId id="286" r:id="rId10"/>
    <p:sldId id="287" r:id="rId11"/>
    <p:sldId id="308" r:id="rId12"/>
    <p:sldId id="309" r:id="rId13"/>
    <p:sldId id="288" r:id="rId14"/>
    <p:sldId id="310" r:id="rId15"/>
    <p:sldId id="289" r:id="rId16"/>
    <p:sldId id="261" r:id="rId17"/>
    <p:sldId id="290" r:id="rId18"/>
    <p:sldId id="294" r:id="rId19"/>
    <p:sldId id="291" r:id="rId20"/>
    <p:sldId id="293"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279" r:id="rId34"/>
  </p:sldIdLst>
  <p:sldSz cx="9144000" cy="5143500" type="screen16x9"/>
  <p:notesSz cx="6858000" cy="9144000"/>
  <p:embeddedFontLst>
    <p:embeddedFont>
      <p:font typeface="Roboto" pitchFamily="2" charset="0"/>
      <p:regular r:id="rId36"/>
      <p:bold r:id="rId37"/>
      <p:italic r:id="rId38"/>
      <p:boldItalic r:id="rId39"/>
    </p:embeddedFont>
    <p:embeddedFont>
      <p:font typeface="Roboto Black" panose="02000000000000000000" pitchFamily="2" charset="0"/>
      <p:bold r:id="rId40"/>
      <p:boldItalic r:id="rId41"/>
    </p:embeddedFont>
    <p:embeddedFont>
      <p:font typeface="Roboto Light" panose="02000000000000000000" pitchFamily="2" charset="0"/>
      <p:regular r:id="rId42"/>
      <p:bold r:id="rId43"/>
      <p:italic r:id="rId44"/>
      <p:boldItalic r:id="rId45"/>
    </p:embeddedFont>
    <p:embeddedFont>
      <p:font typeface="Roboto Medium" panose="02000000000000000000" pitchFamily="2" charset="0"/>
      <p:regular r:id="rId46"/>
      <p:bold r:id="rId47"/>
      <p:italic r:id="rId48"/>
      <p:boldItalic r:id="rId49"/>
    </p:embeddedFont>
  </p:embeddedFontLst>
  <p:custDataLst>
    <p:tags r:id="rId5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72">
          <p15:clr>
            <a:srgbClr val="9AA0A6"/>
          </p15:clr>
        </p15:guide>
        <p15:guide id="4" orient="horz" pos="3195">
          <p15:clr>
            <a:srgbClr val="9AA0A6"/>
          </p15:clr>
        </p15:guide>
        <p15:guide id="5" pos="5688">
          <p15:clr>
            <a:srgbClr val="9AA0A6"/>
          </p15:clr>
        </p15:guide>
        <p15:guide id="6" orient="horz" pos="72">
          <p15:clr>
            <a:srgbClr val="9AA0A6"/>
          </p15:clr>
        </p15:guide>
        <p15:guide id="7"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39" autoAdjust="0"/>
  </p:normalViewPr>
  <p:slideViewPr>
    <p:cSldViewPr snapToGrid="0">
      <p:cViewPr varScale="1">
        <p:scale>
          <a:sx n="79" d="100"/>
          <a:sy n="79" d="100"/>
        </p:scale>
        <p:origin x="269" y="67"/>
      </p:cViewPr>
      <p:guideLst>
        <p:guide orient="horz" pos="1620"/>
        <p:guide pos="2880"/>
        <p:guide pos="72"/>
        <p:guide orient="horz" pos="3195"/>
        <p:guide pos="5688"/>
        <p:guide orient="horz" pos="72"/>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Triggers: </a:t>
            </a:r>
            <a:r>
              <a:rPr lang="en-US" dirty="0" err="1"/>
              <a:t>Là</a:t>
            </a:r>
            <a:r>
              <a:rPr lang="en-US" dirty="0"/>
              <a:t> </a:t>
            </a:r>
            <a:r>
              <a:rPr lang="en-US" dirty="0" err="1"/>
              <a:t>cách</a:t>
            </a:r>
            <a:r>
              <a:rPr lang="en-US" dirty="0"/>
              <a:t> </a:t>
            </a:r>
            <a:r>
              <a:rPr lang="en-US" dirty="0" err="1"/>
              <a:t>mà</a:t>
            </a:r>
            <a:r>
              <a:rPr lang="en-US" dirty="0"/>
              <a:t> </a:t>
            </a:r>
            <a:r>
              <a:rPr lang="en-US" dirty="0" err="1"/>
              <a:t>các</a:t>
            </a:r>
            <a:r>
              <a:rPr lang="en-US" dirty="0"/>
              <a:t> function </a:t>
            </a:r>
            <a:r>
              <a:rPr lang="en-US" dirty="0" err="1"/>
              <a:t>sẽ</a:t>
            </a:r>
            <a:r>
              <a:rPr lang="en-US" dirty="0"/>
              <a:t> đ</a:t>
            </a:r>
            <a:r>
              <a:rPr lang="vi-VN" dirty="0"/>
              <a:t>ư</a:t>
            </a:r>
            <a:r>
              <a:rPr lang="en-US" dirty="0" err="1"/>
              <a:t>ợc</a:t>
            </a:r>
            <a:r>
              <a:rPr lang="en-US" dirty="0"/>
              <a:t> </a:t>
            </a:r>
            <a:r>
              <a:rPr lang="en-US" dirty="0" err="1"/>
              <a:t>excuted</a:t>
            </a:r>
            <a:r>
              <a:rPr lang="en-US" dirty="0"/>
              <a:t> =&gt; </a:t>
            </a:r>
            <a:r>
              <a:rPr lang="en-US" dirty="0" err="1"/>
              <a:t>Ví</a:t>
            </a:r>
            <a:r>
              <a:rPr lang="en-US" dirty="0"/>
              <a:t> </a:t>
            </a:r>
            <a:r>
              <a:rPr lang="en-US" dirty="0" err="1"/>
              <a:t>dụ</a:t>
            </a:r>
            <a:r>
              <a:rPr lang="en-US" dirty="0"/>
              <a:t> </a:t>
            </a:r>
            <a:r>
              <a:rPr lang="en-US" dirty="0" err="1"/>
              <a:t>nh</a:t>
            </a:r>
            <a:r>
              <a:rPr lang="vi-VN" dirty="0"/>
              <a:t>ư</a:t>
            </a:r>
            <a:r>
              <a:rPr lang="en-US" dirty="0"/>
              <a:t> </a:t>
            </a:r>
            <a:r>
              <a:rPr lang="en-US" dirty="0" err="1"/>
              <a:t>khi</a:t>
            </a:r>
            <a:r>
              <a:rPr lang="en-US" dirty="0"/>
              <a:t> 1 http đ</a:t>
            </a:r>
            <a:r>
              <a:rPr lang="vi-VN" dirty="0"/>
              <a:t>ư</a:t>
            </a:r>
            <a:r>
              <a:rPr lang="en-US" dirty="0" err="1"/>
              <a:t>ợc</a:t>
            </a:r>
            <a:r>
              <a:rPr lang="en-US" dirty="0"/>
              <a:t> call, 1 message đ</a:t>
            </a:r>
            <a:r>
              <a:rPr lang="vi-VN" dirty="0"/>
              <a:t>ư</a:t>
            </a:r>
            <a:r>
              <a:rPr lang="en-US" dirty="0" err="1"/>
              <a:t>ợc</a:t>
            </a:r>
            <a:r>
              <a:rPr lang="en-US" dirty="0"/>
              <a:t> </a:t>
            </a:r>
            <a:r>
              <a:rPr lang="en-US" dirty="0" err="1"/>
              <a:t>gửi</a:t>
            </a:r>
            <a:r>
              <a:rPr lang="en-US" dirty="0"/>
              <a:t> </a:t>
            </a:r>
            <a:r>
              <a:rPr lang="en-US" dirty="0" err="1"/>
              <a:t>vào</a:t>
            </a:r>
            <a:r>
              <a:rPr lang="en-US" dirty="0"/>
              <a:t> queue…</a:t>
            </a:r>
          </a:p>
          <a:p>
            <a:pPr marL="0" lvl="0" indent="0" algn="l" rtl="0">
              <a:spcBef>
                <a:spcPts val="0"/>
              </a:spcBef>
              <a:spcAft>
                <a:spcPts val="0"/>
              </a:spcAft>
              <a:buFontTx/>
              <a:buNone/>
            </a:pPr>
            <a:r>
              <a:rPr lang="en-US" dirty="0"/>
              <a:t>Bindings: </a:t>
            </a:r>
            <a:r>
              <a:rPr lang="en-US" dirty="0" err="1"/>
              <a:t>Là</a:t>
            </a:r>
            <a:r>
              <a:rPr lang="en-US" dirty="0"/>
              <a:t> </a:t>
            </a:r>
            <a:r>
              <a:rPr lang="en-US" dirty="0" err="1"/>
              <a:t>kết</a:t>
            </a:r>
            <a:r>
              <a:rPr lang="en-US" dirty="0"/>
              <a:t> </a:t>
            </a:r>
            <a:r>
              <a:rPr lang="en-US" dirty="0" err="1"/>
              <a:t>nối</a:t>
            </a:r>
            <a:r>
              <a:rPr lang="en-US" dirty="0"/>
              <a:t> </a:t>
            </a:r>
            <a:r>
              <a:rPr lang="en-US" dirty="0" err="1"/>
              <a:t>đến</a:t>
            </a:r>
            <a:r>
              <a:rPr lang="en-US" dirty="0"/>
              <a:t> data </a:t>
            </a:r>
            <a:r>
              <a:rPr lang="en-US" dirty="0" err="1"/>
              <a:t>trong</a:t>
            </a:r>
            <a:r>
              <a:rPr lang="en-US" dirty="0"/>
              <a:t> </a:t>
            </a:r>
            <a:r>
              <a:rPr lang="en-US" dirty="0" err="1"/>
              <a:t>các</a:t>
            </a:r>
            <a:r>
              <a:rPr lang="en-US" dirty="0"/>
              <a:t> functions. </a:t>
            </a:r>
            <a:r>
              <a:rPr lang="en-US" dirty="0" err="1"/>
              <a:t>Nó</a:t>
            </a:r>
            <a:r>
              <a:rPr lang="en-US" dirty="0"/>
              <a:t> </a:t>
            </a:r>
            <a:r>
              <a:rPr lang="en-US" dirty="0" err="1"/>
              <a:t>là</a:t>
            </a:r>
            <a:r>
              <a:rPr lang="en-US" dirty="0"/>
              <a:t> </a:t>
            </a:r>
            <a:r>
              <a:rPr lang="en-US" dirty="0" err="1"/>
              <a:t>một</a:t>
            </a:r>
            <a:r>
              <a:rPr lang="en-US" dirty="0"/>
              <a:t> option </a:t>
            </a:r>
            <a:r>
              <a:rPr lang="en-US" dirty="0" err="1"/>
              <a:t>trong</a:t>
            </a:r>
            <a:r>
              <a:rPr lang="en-US" dirty="0"/>
              <a:t> </a:t>
            </a:r>
            <a:r>
              <a:rPr lang="en-US" dirty="0" err="1"/>
              <a:t>định</a:t>
            </a:r>
            <a:r>
              <a:rPr lang="en-US" dirty="0"/>
              <a:t> </a:t>
            </a:r>
            <a:r>
              <a:rPr lang="en-US" dirty="0" err="1"/>
              <a:t>dạng</a:t>
            </a:r>
            <a:r>
              <a:rPr lang="en-US" dirty="0"/>
              <a:t> </a:t>
            </a:r>
            <a:r>
              <a:rPr lang="en-US" dirty="0" err="1"/>
              <a:t>của</a:t>
            </a:r>
            <a:r>
              <a:rPr lang="en-US" dirty="0"/>
              <a:t> input </a:t>
            </a:r>
            <a:r>
              <a:rPr lang="en-US" dirty="0" err="1"/>
              <a:t>và</a:t>
            </a:r>
            <a:r>
              <a:rPr lang="en-US" dirty="0"/>
              <a:t> output </a:t>
            </a:r>
            <a:r>
              <a:rPr lang="en-US" dirty="0" err="1"/>
              <a:t>của</a:t>
            </a:r>
            <a:r>
              <a:rPr lang="en-US" dirty="0"/>
              <a:t> function. (</a:t>
            </a:r>
            <a:r>
              <a:rPr lang="en-US" dirty="0" err="1"/>
              <a:t>Ví</a:t>
            </a:r>
            <a:r>
              <a:rPr lang="en-US" dirty="0"/>
              <a:t> </a:t>
            </a:r>
            <a:r>
              <a:rPr lang="en-US" dirty="0" err="1"/>
              <a:t>dụ</a:t>
            </a:r>
            <a:r>
              <a:rPr lang="en-US" dirty="0"/>
              <a:t>: Data input </a:t>
            </a:r>
            <a:r>
              <a:rPr lang="en-US" dirty="0" err="1"/>
              <a:t>là</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từ</a:t>
            </a:r>
            <a:r>
              <a:rPr lang="en-US" dirty="0"/>
              <a:t> </a:t>
            </a:r>
            <a:r>
              <a:rPr lang="en-US" dirty="0" err="1"/>
              <a:t>nội</a:t>
            </a:r>
            <a:r>
              <a:rPr lang="en-US" dirty="0"/>
              <a:t> dung message </a:t>
            </a:r>
            <a:r>
              <a:rPr lang="en-US" dirty="0" err="1"/>
              <a:t>trong</a:t>
            </a:r>
            <a:r>
              <a:rPr lang="en-US" dirty="0"/>
              <a:t> queue, output </a:t>
            </a:r>
            <a:r>
              <a:rPr lang="en-US" dirty="0" err="1"/>
              <a:t>là</a:t>
            </a:r>
            <a:r>
              <a:rPr lang="en-US" dirty="0"/>
              <a:t> record </a:t>
            </a:r>
            <a:r>
              <a:rPr lang="en-US" dirty="0" err="1"/>
              <a:t>trong</a:t>
            </a:r>
            <a:r>
              <a:rPr lang="en-US" dirty="0"/>
              <a:t> cosmos)</a:t>
            </a:r>
            <a:br>
              <a:rPr lang="en-US" dirty="0"/>
            </a:br>
            <a:r>
              <a:rPr lang="en-US" dirty="0"/>
              <a:t>*</a:t>
            </a:r>
            <a:r>
              <a:rPr lang="en-US" sz="1100" b="0" i="1" u="none" strike="noStrike" cap="none" dirty="0">
                <a:solidFill>
                  <a:srgbClr val="000000"/>
                </a:solidFill>
                <a:effectLst/>
                <a:latin typeface="Arial"/>
                <a:ea typeface="Arial"/>
                <a:cs typeface="Arial"/>
                <a:sym typeface="Arial"/>
              </a:rPr>
              <a:t>Unlike a trigger, a function can have multiple input and output bindings. </a:t>
            </a:r>
          </a:p>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a:p>
            <a:pPr marL="0" lvl="0" indent="0" algn="l" rtl="0">
              <a:spcBef>
                <a:spcPts val="0"/>
              </a:spcBef>
              <a:spcAft>
                <a:spcPts val="0"/>
              </a:spcAft>
              <a:buFontTx/>
              <a:buNone/>
            </a:pPr>
            <a:r>
              <a:rPr lang="en-US" sz="1100" b="0" i="1" u="none" strike="noStrike" cap="none" dirty="0">
                <a:solidFill>
                  <a:srgbClr val="000000"/>
                </a:solidFill>
                <a:effectLst/>
                <a:latin typeface="Arial"/>
                <a:ea typeface="Arial"/>
                <a:cs typeface="Arial"/>
                <a:sym typeface="Arial"/>
              </a:rPr>
              <a:t>=&gt;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bindings </a:t>
            </a:r>
            <a:r>
              <a:rPr lang="en-US" sz="1100" b="0" i="1" u="none" strike="noStrike" cap="none" dirty="0" err="1">
                <a:solidFill>
                  <a:srgbClr val="000000"/>
                </a:solidFill>
                <a:effectLst/>
                <a:latin typeface="Arial"/>
                <a:ea typeface="Arial"/>
                <a:cs typeface="Arial"/>
                <a:sym typeface="Arial"/>
              </a:rPr>
              <a:t>chỉ</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là</a:t>
            </a:r>
            <a:r>
              <a:rPr lang="en-US" sz="1100" b="0" i="1" u="none" strike="noStrike" cap="none" dirty="0">
                <a:solidFill>
                  <a:srgbClr val="000000"/>
                </a:solidFill>
                <a:effectLst/>
                <a:latin typeface="Arial"/>
                <a:ea typeface="Arial"/>
                <a:cs typeface="Arial"/>
                <a:sym typeface="Arial"/>
              </a:rPr>
              <a:t> optional </a:t>
            </a:r>
            <a:r>
              <a:rPr lang="en-US" sz="1100" b="0" i="1" u="none" strike="noStrike" cap="none" dirty="0" err="1">
                <a:solidFill>
                  <a:srgbClr val="000000"/>
                </a:solidFill>
                <a:effectLst/>
                <a:latin typeface="Arial"/>
                <a:ea typeface="Arial"/>
                <a:cs typeface="Arial"/>
                <a:sym typeface="Arial"/>
              </a:rPr>
              <a:t>vì</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thế</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chúng</a:t>
            </a:r>
            <a:r>
              <a:rPr lang="en-US" sz="1100" b="0" i="1" u="none" strike="noStrike" cap="none" dirty="0">
                <a:solidFill>
                  <a:srgbClr val="000000"/>
                </a:solidFill>
                <a:effectLst/>
                <a:latin typeface="Arial"/>
                <a:ea typeface="Arial"/>
                <a:cs typeface="Arial"/>
                <a:sym typeface="Arial"/>
              </a:rPr>
              <a:t> ta </a:t>
            </a:r>
            <a:r>
              <a:rPr lang="en-US" sz="1100" b="0" i="1" u="none" strike="noStrike" cap="none" dirty="0" err="1">
                <a:solidFill>
                  <a:srgbClr val="000000"/>
                </a:solidFill>
                <a:effectLst/>
                <a:latin typeface="Arial"/>
                <a:ea typeface="Arial"/>
                <a:cs typeface="Arial"/>
                <a:sym typeface="Arial"/>
              </a:rPr>
              <a:t>sẽ</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tiếp</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tục</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đi</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tìm</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hiểu</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sâu</a:t>
            </a:r>
            <a:r>
              <a:rPr lang="en-US" sz="1100" b="0" i="1" u="none" strike="noStrike" cap="none" dirty="0">
                <a:solidFill>
                  <a:srgbClr val="000000"/>
                </a:solidFill>
                <a:effectLst/>
                <a:latin typeface="Arial"/>
                <a:ea typeface="Arial"/>
                <a:cs typeface="Arial"/>
                <a:sym typeface="Arial"/>
              </a:rPr>
              <a:t> h</a:t>
            </a:r>
            <a:r>
              <a:rPr lang="vi-VN" sz="1100" b="0" i="1" u="none" strike="noStrike" cap="none" dirty="0">
                <a:solidFill>
                  <a:srgbClr val="000000"/>
                </a:solidFill>
                <a:effectLst/>
                <a:latin typeface="Arial"/>
                <a:ea typeface="Arial"/>
                <a:cs typeface="Arial"/>
                <a:sym typeface="Arial"/>
              </a:rPr>
              <a:t>ơ</a:t>
            </a:r>
            <a:r>
              <a:rPr lang="en-US" sz="1100" b="0" i="1" u="none" strike="noStrike" cap="none" dirty="0">
                <a:solidFill>
                  <a:srgbClr val="000000"/>
                </a:solidFill>
                <a:effectLst/>
                <a:latin typeface="Arial"/>
                <a:ea typeface="Arial"/>
                <a:cs typeface="Arial"/>
                <a:sym typeface="Arial"/>
              </a:rPr>
              <a:t>n </a:t>
            </a:r>
            <a:r>
              <a:rPr lang="en-US" sz="1100" b="0" i="1" u="none" strike="noStrike" cap="none" dirty="0" err="1">
                <a:solidFill>
                  <a:srgbClr val="000000"/>
                </a:solidFill>
                <a:effectLst/>
                <a:latin typeface="Arial"/>
                <a:ea typeface="Arial"/>
                <a:cs typeface="Arial"/>
                <a:sym typeface="Arial"/>
              </a:rPr>
              <a:t>về</a:t>
            </a:r>
            <a:r>
              <a:rPr lang="en-US" sz="1100" b="0" i="1" u="none" strike="noStrike" cap="none" dirty="0">
                <a:solidFill>
                  <a:srgbClr val="000000"/>
                </a:solidFill>
                <a:effectLst/>
                <a:latin typeface="Arial"/>
                <a:ea typeface="Arial"/>
                <a:cs typeface="Arial"/>
                <a:sym typeface="Arial"/>
              </a:rPr>
              <a:t> Trigger</a:t>
            </a:r>
          </a:p>
        </p:txBody>
      </p:sp>
    </p:spTree>
    <p:extLst>
      <p:ext uri="{BB962C8B-B14F-4D97-AF65-F5344CB8AC3E}">
        <p14:creationId xmlns:p14="http://schemas.microsoft.com/office/powerpoint/2010/main" val="5436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84182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27091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vi-VN" sz="1100" b="0" i="0" u="none" strike="noStrike" cap="none" dirty="0">
                <a:solidFill>
                  <a:srgbClr val="000000"/>
                </a:solidFill>
                <a:effectLst/>
                <a:latin typeface="Arial"/>
                <a:ea typeface="Arial"/>
                <a:cs typeface="Arial"/>
                <a:sym typeface="Arial"/>
              </a:rPr>
              <a:t>EventHubTrigger ứng dụng trong bài toán IoT, ví dụ như xử lý dữ liệu phi cấu trúc nhận được từ các thiết bị IoT thành dữ liệu có cấu trúc và lưu vào cơ sở dữ liệu SQL</a:t>
            </a: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73939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50724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152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common way to implement this pattern is to have an HTTP call trigger the long-</a:t>
            </a:r>
          </a:p>
          <a:p>
            <a:pPr marL="0" lvl="0" indent="0" algn="l" rtl="0">
              <a:spcBef>
                <a:spcPts val="0"/>
              </a:spcBef>
              <a:spcAft>
                <a:spcPts val="0"/>
              </a:spcAft>
              <a:buFontTx/>
              <a:buNone/>
            </a:pPr>
            <a:r>
              <a:rPr lang="en-US" dirty="0"/>
              <a:t>running action, then redirect the client to a status endpoint that they can poll to learn</a:t>
            </a:r>
          </a:p>
          <a:p>
            <a:pPr marL="0" lvl="0" indent="0" algn="l" rtl="0">
              <a:spcBef>
                <a:spcPts val="0"/>
              </a:spcBef>
              <a:spcAft>
                <a:spcPts val="0"/>
              </a:spcAft>
              <a:buFontTx/>
              <a:buNone/>
            </a:pPr>
            <a:r>
              <a:rPr lang="en-US" dirty="0"/>
              <a:t>when the operation is complete.</a:t>
            </a:r>
            <a:endParaRPr dirty="0"/>
          </a:p>
        </p:txBody>
      </p:sp>
    </p:spTree>
    <p:extLst>
      <p:ext uri="{BB962C8B-B14F-4D97-AF65-F5344CB8AC3E}">
        <p14:creationId xmlns:p14="http://schemas.microsoft.com/office/powerpoint/2010/main" val="190390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Often the output of one function needs to be applied to the input of another function.</a:t>
            </a:r>
          </a:p>
          <a:p>
            <a:pPr marL="0" lvl="0" indent="0" algn="l" rtl="0">
              <a:spcBef>
                <a:spcPts val="0"/>
              </a:spcBef>
              <a:spcAft>
                <a:spcPts val="0"/>
              </a:spcAft>
              <a:buFontTx/>
              <a:buNone/>
            </a:pPr>
            <a:r>
              <a:rPr lang="en-US" dirty="0"/>
              <a:t>Durable Functions allows us to implement this pattern concisely in code.</a:t>
            </a:r>
            <a:endParaRPr dirty="0"/>
          </a:p>
        </p:txBody>
      </p:sp>
    </p:spTree>
    <p:extLst>
      <p:ext uri="{BB962C8B-B14F-4D97-AF65-F5344CB8AC3E}">
        <p14:creationId xmlns:p14="http://schemas.microsoft.com/office/powerpoint/2010/main" val="3983927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Fanning out can be completed with normal functions by having the function send</a:t>
            </a:r>
          </a:p>
          <a:p>
            <a:pPr marL="0" lvl="0" indent="0" algn="l" rtl="0">
              <a:spcBef>
                <a:spcPts val="0"/>
              </a:spcBef>
              <a:spcAft>
                <a:spcPts val="0"/>
              </a:spcAft>
              <a:buFontTx/>
              <a:buNone/>
            </a:pPr>
            <a:r>
              <a:rPr lang="en-US" dirty="0"/>
              <a:t>multiple messages to a queue.</a:t>
            </a:r>
          </a:p>
          <a:p>
            <a:pPr marL="0" lvl="0" indent="0" algn="l" rtl="0">
              <a:spcBef>
                <a:spcPts val="0"/>
              </a:spcBef>
              <a:spcAft>
                <a:spcPts val="0"/>
              </a:spcAft>
              <a:buFontTx/>
              <a:buNone/>
            </a:pPr>
            <a:r>
              <a:rPr lang="en-US" dirty="0"/>
              <a:t>- Fanning in is much more difficult because we have to write code to track when</a:t>
            </a:r>
          </a:p>
          <a:p>
            <a:pPr marL="0" lvl="0" indent="0" algn="l" rtl="0">
              <a:spcBef>
                <a:spcPts val="0"/>
              </a:spcBef>
              <a:spcAft>
                <a:spcPts val="0"/>
              </a:spcAft>
              <a:buFontTx/>
              <a:buNone/>
            </a:pPr>
            <a:r>
              <a:rPr lang="en-US" dirty="0"/>
              <a:t>the queue-triggered functions end and store function outputs.</a:t>
            </a:r>
          </a:p>
          <a:p>
            <a:pPr marL="0" lvl="0" indent="0" algn="l" rtl="0">
              <a:spcBef>
                <a:spcPts val="0"/>
              </a:spcBef>
              <a:spcAft>
                <a:spcPts val="0"/>
              </a:spcAft>
              <a:buFontTx/>
              <a:buNone/>
            </a:pPr>
            <a:r>
              <a:rPr lang="en-US" dirty="0"/>
              <a:t>=&gt; But durable Functions extension handles this pattern with relatively simple code</a:t>
            </a:r>
            <a:endParaRPr dirty="0"/>
          </a:p>
        </p:txBody>
      </p:sp>
    </p:spTree>
    <p:extLst>
      <p:ext uri="{BB962C8B-B14F-4D97-AF65-F5344CB8AC3E}">
        <p14:creationId xmlns:p14="http://schemas.microsoft.com/office/powerpoint/2010/main" val="3170179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 simple scenario, such as a periodic cleanup job, can be addressed with a regular</a:t>
            </a:r>
          </a:p>
          <a:p>
            <a:pPr marL="0" lvl="0" indent="0" algn="l" rtl="0">
              <a:spcBef>
                <a:spcPts val="0"/>
              </a:spcBef>
              <a:spcAft>
                <a:spcPts val="0"/>
              </a:spcAft>
              <a:buFontTx/>
              <a:buNone/>
            </a:pPr>
            <a:r>
              <a:rPr lang="en-US" dirty="0"/>
              <a:t>timer-trigger, but its interval is fixed, making managing instance lifetimes difficult.</a:t>
            </a:r>
          </a:p>
          <a:p>
            <a:pPr marL="0" lvl="0" indent="0" algn="l" rtl="0">
              <a:spcBef>
                <a:spcPts val="0"/>
              </a:spcBef>
              <a:spcAft>
                <a:spcPts val="0"/>
              </a:spcAft>
              <a:buFontTx/>
              <a:buNone/>
            </a:pPr>
            <a:r>
              <a:rPr lang="en-US" dirty="0"/>
              <a:t>Durable Functions enables flexible recurrence intervals, task lifetime management,</a:t>
            </a:r>
          </a:p>
          <a:p>
            <a:pPr marL="0" lvl="0" indent="0" algn="l" rtl="0">
              <a:spcBef>
                <a:spcPts val="0"/>
              </a:spcBef>
              <a:spcAft>
                <a:spcPts val="0"/>
              </a:spcAft>
              <a:buFontTx/>
              <a:buNone/>
            </a:pPr>
            <a:r>
              <a:rPr lang="en-US" dirty="0"/>
              <a:t>and the ability to create multiple monitor processes from a single orchestration.</a:t>
            </a:r>
            <a:endParaRPr dirty="0"/>
          </a:p>
        </p:txBody>
      </p:sp>
    </p:spTree>
    <p:extLst>
      <p:ext uri="{BB962C8B-B14F-4D97-AF65-F5344CB8AC3E}">
        <p14:creationId xmlns:p14="http://schemas.microsoft.com/office/powerpoint/2010/main" val="1231407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Many automated processes involve some form of human interaction</a:t>
            </a:r>
          </a:p>
          <a:p>
            <a:pPr marL="0" lvl="0" indent="0" algn="l" rtl="0">
              <a:spcBef>
                <a:spcPts val="0"/>
              </a:spcBef>
              <a:spcAft>
                <a:spcPts val="0"/>
              </a:spcAft>
              <a:buFontTx/>
              <a:buNone/>
            </a:pPr>
            <a:r>
              <a:rPr lang="en-US" dirty="0"/>
              <a:t>Humans are not always as available and responsive as cloud services,</a:t>
            </a:r>
          </a:p>
          <a:p>
            <a:pPr marL="0" lvl="0" indent="0" algn="l" rtl="0">
              <a:spcBef>
                <a:spcPts val="0"/>
              </a:spcBef>
              <a:spcAft>
                <a:spcPts val="0"/>
              </a:spcAft>
              <a:buFontTx/>
              <a:buNone/>
            </a:pPr>
            <a:r>
              <a:rPr lang="en-US" dirty="0"/>
              <a:t>which makes involving humans in an automated process tricky.</a:t>
            </a:r>
          </a:p>
          <a:p>
            <a:pPr marL="0" lvl="0" indent="0" algn="l" rtl="0">
              <a:spcBef>
                <a:spcPts val="0"/>
              </a:spcBef>
              <a:spcAft>
                <a:spcPts val="0"/>
              </a:spcAft>
              <a:buFontTx/>
              <a:buNone/>
            </a:pPr>
            <a:r>
              <a:rPr lang="en-US" dirty="0"/>
              <a:t>Automated processes must allow for this, and they often do so by</a:t>
            </a:r>
          </a:p>
          <a:p>
            <a:pPr marL="0" lvl="0" indent="0" algn="l" rtl="0">
              <a:spcBef>
                <a:spcPts val="0"/>
              </a:spcBef>
              <a:spcAft>
                <a:spcPts val="0"/>
              </a:spcAft>
              <a:buFontTx/>
              <a:buNone/>
            </a:pPr>
            <a:r>
              <a:rPr lang="en-US" dirty="0"/>
              <a:t>using timeouts and compensation logic.</a:t>
            </a:r>
            <a:endParaRPr dirty="0"/>
          </a:p>
        </p:txBody>
      </p:sp>
    </p:spTree>
    <p:extLst>
      <p:ext uri="{BB962C8B-B14F-4D97-AF65-F5344CB8AC3E}">
        <p14:creationId xmlns:p14="http://schemas.microsoft.com/office/powerpoint/2010/main" val="420385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The Aggregator (stateful entities) pattern is about aggregating</a:t>
            </a:r>
          </a:p>
          <a:p>
            <a:pPr marL="0" lvl="0" indent="0" algn="l" rtl="0">
              <a:spcBef>
                <a:spcPts val="0"/>
              </a:spcBef>
              <a:spcAft>
                <a:spcPts val="0"/>
              </a:spcAft>
              <a:buFontTx/>
              <a:buNone/>
            </a:pPr>
            <a:r>
              <a:rPr lang="en-US" dirty="0"/>
              <a:t>event data over a period of time into a single, addressable entity.</a:t>
            </a:r>
          </a:p>
          <a:p>
            <a:pPr marL="0" lvl="0" indent="0" algn="l" rtl="0">
              <a:spcBef>
                <a:spcPts val="0"/>
              </a:spcBef>
              <a:spcAft>
                <a:spcPts val="0"/>
              </a:spcAft>
              <a:buFontTx/>
              <a:buNone/>
            </a:pPr>
            <a:r>
              <a:rPr lang="en-US" dirty="0"/>
              <a:t>The data being aggregated may come from multiple sources, be</a:t>
            </a:r>
          </a:p>
          <a:p>
            <a:pPr marL="0" lvl="0" indent="0" algn="l" rtl="0">
              <a:spcBef>
                <a:spcPts val="0"/>
              </a:spcBef>
              <a:spcAft>
                <a:spcPts val="0"/>
              </a:spcAft>
              <a:buFontTx/>
              <a:buNone/>
            </a:pPr>
            <a:r>
              <a:rPr lang="en-US" dirty="0"/>
              <a:t>delivered in batches, or may be scattered over long-periods of time</a:t>
            </a:r>
          </a:p>
          <a:p>
            <a:pPr marL="0" lvl="0" indent="0" algn="l" rtl="0">
              <a:spcBef>
                <a:spcPts val="0"/>
              </a:spcBef>
              <a:spcAft>
                <a:spcPts val="0"/>
              </a:spcAft>
              <a:buFontTx/>
              <a:buNone/>
            </a:pPr>
            <a:r>
              <a:rPr lang="en-US" dirty="0"/>
              <a:t>The aggregator may need to act on event data as it arrives external</a:t>
            </a:r>
          </a:p>
          <a:p>
            <a:pPr marL="0" lvl="0" indent="0" algn="l" rtl="0">
              <a:spcBef>
                <a:spcPts val="0"/>
              </a:spcBef>
              <a:spcAft>
                <a:spcPts val="0"/>
              </a:spcAft>
              <a:buFontTx/>
              <a:buNone/>
            </a:pPr>
            <a:r>
              <a:rPr lang="en-US" dirty="0"/>
              <a:t>clients may need to query the aggregated data.</a:t>
            </a:r>
            <a:endParaRPr dirty="0"/>
          </a:p>
        </p:txBody>
      </p:sp>
    </p:spTree>
    <p:extLst>
      <p:ext uri="{BB962C8B-B14F-4D97-AF65-F5344CB8AC3E}">
        <p14:creationId xmlns:p14="http://schemas.microsoft.com/office/powerpoint/2010/main" val="2511351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8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501340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01176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421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276645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Consumption plan - When your function runs, Azure</a:t>
            </a:r>
          </a:p>
          <a:p>
            <a:pPr marL="0" lvl="0" indent="0" algn="l" rtl="0">
              <a:spcBef>
                <a:spcPts val="0"/>
              </a:spcBef>
              <a:spcAft>
                <a:spcPts val="0"/>
              </a:spcAft>
              <a:buFontTx/>
              <a:buNone/>
            </a:pPr>
            <a:r>
              <a:rPr lang="en-US" dirty="0"/>
              <a:t>provides all of the necessary computational resources. You</a:t>
            </a:r>
          </a:p>
          <a:p>
            <a:pPr marL="0" lvl="0" indent="0" algn="l" rtl="0">
              <a:spcBef>
                <a:spcPts val="0"/>
              </a:spcBef>
              <a:spcAft>
                <a:spcPts val="0"/>
              </a:spcAft>
              <a:buFontTx/>
              <a:buNone/>
            </a:pPr>
            <a:r>
              <a:rPr lang="en-US" dirty="0"/>
              <a:t>don't have to worry about resource management, and you</a:t>
            </a:r>
          </a:p>
          <a:p>
            <a:pPr marL="0" lvl="0" indent="0" algn="l" rtl="0">
              <a:spcBef>
                <a:spcPts val="0"/>
              </a:spcBef>
              <a:spcAft>
                <a:spcPts val="0"/>
              </a:spcAft>
              <a:buFontTx/>
              <a:buNone/>
            </a:pPr>
            <a:r>
              <a:rPr lang="en-US" dirty="0"/>
              <a:t>only pay for the time that your code runs.</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Consumption Plan pricing includes a monthly free grant of 1 million</a:t>
            </a:r>
          </a:p>
          <a:p>
            <a:pPr marL="0" lvl="0" indent="0" algn="l" rtl="0">
              <a:spcBef>
                <a:spcPts val="0"/>
              </a:spcBef>
              <a:spcAft>
                <a:spcPts val="0"/>
              </a:spcAft>
              <a:buFontTx/>
              <a:buNone/>
            </a:pPr>
            <a:r>
              <a:rPr lang="en-US" dirty="0"/>
              <a:t>requests and 400,000 GB-s of resource consumption per month:</a:t>
            </a:r>
            <a:endParaRPr dirty="0"/>
          </a:p>
        </p:txBody>
      </p:sp>
    </p:spTree>
    <p:extLst>
      <p:ext uri="{BB962C8B-B14F-4D97-AF65-F5344CB8AC3E}">
        <p14:creationId xmlns:p14="http://schemas.microsoft.com/office/powerpoint/2010/main" val="1076571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Vì</a:t>
            </a:r>
            <a:r>
              <a:rPr lang="en-US" dirty="0"/>
              <a:t> Azure Function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sinht</a:t>
            </a:r>
            <a:r>
              <a:rPr lang="en-US" dirty="0"/>
              <a:t> </a:t>
            </a:r>
            <a:r>
              <a:rPr lang="en-US" dirty="0" err="1"/>
              <a:t>hái</a:t>
            </a:r>
            <a:r>
              <a:rPr lang="en-US" dirty="0"/>
              <a:t> Azure Cloud =&gt; overview </a:t>
            </a:r>
            <a:r>
              <a:rPr lang="en-US" dirty="0" err="1"/>
              <a:t>nhanh</a:t>
            </a:r>
            <a:r>
              <a:rPr lang="en-US" dirty="0"/>
              <a:t> qua Azure Cloud</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05351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App Service plan - Run your functions just like your web,</a:t>
            </a:r>
          </a:p>
          <a:p>
            <a:pPr marL="0" lvl="0" indent="0" algn="l" rtl="0">
              <a:spcBef>
                <a:spcPts val="0"/>
              </a:spcBef>
              <a:spcAft>
                <a:spcPts val="0"/>
              </a:spcAft>
              <a:buFontTx/>
              <a:buNone/>
            </a:pPr>
            <a:r>
              <a:rPr lang="en-US" dirty="0"/>
              <a:t>mobile, and API apps. When you're already using App</a:t>
            </a:r>
          </a:p>
          <a:p>
            <a:pPr marL="0" lvl="0" indent="0" algn="l" rtl="0">
              <a:spcBef>
                <a:spcPts val="0"/>
              </a:spcBef>
              <a:spcAft>
                <a:spcPts val="0"/>
              </a:spcAft>
              <a:buFontTx/>
              <a:buNone/>
            </a:pPr>
            <a:r>
              <a:rPr lang="en-US" dirty="0"/>
              <a:t>Service for your other applications, you can also run your</a:t>
            </a:r>
          </a:p>
          <a:p>
            <a:pPr marL="0" lvl="0" indent="0" algn="l" rtl="0">
              <a:spcBef>
                <a:spcPts val="0"/>
              </a:spcBef>
              <a:spcAft>
                <a:spcPts val="0"/>
              </a:spcAft>
              <a:buFontTx/>
              <a:buNone/>
            </a:pPr>
            <a:r>
              <a:rPr lang="en-US" dirty="0"/>
              <a:t>functions on the same plan at no additional cost.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 Your functions run on dedicated VMS</a:t>
            </a:r>
          </a:p>
          <a:p>
            <a:pPr marL="0" lvl="0" indent="0" algn="l" rtl="0">
              <a:spcBef>
                <a:spcPts val="0"/>
              </a:spcBef>
              <a:spcAft>
                <a:spcPts val="0"/>
              </a:spcAft>
              <a:buFontTx/>
              <a:buNone/>
            </a:pPr>
            <a:r>
              <a:rPr lang="en-US" dirty="0"/>
              <a:t>Dedicated VM's are allocated to your App Service apps and</a:t>
            </a:r>
          </a:p>
          <a:p>
            <a:pPr marL="0" lvl="0" indent="0" algn="l" rtl="0">
              <a:spcBef>
                <a:spcPts val="0"/>
              </a:spcBef>
              <a:spcAft>
                <a:spcPts val="0"/>
              </a:spcAft>
              <a:buFontTx/>
              <a:buNone/>
            </a:pPr>
            <a:r>
              <a:rPr lang="en-US" dirty="0"/>
              <a:t>function apps are always available whether code is actively</a:t>
            </a:r>
          </a:p>
          <a:p>
            <a:pPr marL="0" lvl="0" indent="0" algn="l" rtl="0">
              <a:spcBef>
                <a:spcPts val="0"/>
              </a:spcBef>
              <a:spcAft>
                <a:spcPts val="0"/>
              </a:spcAft>
              <a:buFontTx/>
              <a:buNone/>
            </a:pPr>
            <a:r>
              <a:rPr lang="en-US" dirty="0"/>
              <a:t>running or not</a:t>
            </a:r>
          </a:p>
          <a:p>
            <a:pPr marL="0" lvl="0" indent="0" algn="l" rtl="0">
              <a:spcBef>
                <a:spcPts val="0"/>
              </a:spcBef>
              <a:spcAft>
                <a:spcPts val="0"/>
              </a:spcAft>
              <a:buFontTx/>
              <a:buNone/>
            </a:pPr>
            <a:r>
              <a:rPr lang="en-US" dirty="0"/>
              <a:t>Good option if you have under utilized VMS</a:t>
            </a:r>
          </a:p>
          <a:p>
            <a:pPr marL="0" lvl="0" indent="0" algn="l" rtl="0">
              <a:spcBef>
                <a:spcPts val="0"/>
              </a:spcBef>
              <a:spcAft>
                <a:spcPts val="0"/>
              </a:spcAft>
              <a:buFontTx/>
              <a:buNone/>
            </a:pPr>
            <a:r>
              <a:rPr lang="en-US" dirty="0"/>
              <a:t>A VM decouples the cost from both runtime and memory</a:t>
            </a:r>
          </a:p>
          <a:p>
            <a:pPr marL="0" lvl="0" indent="0" algn="l" rtl="0">
              <a:spcBef>
                <a:spcPts val="0"/>
              </a:spcBef>
              <a:spcAft>
                <a:spcPts val="0"/>
              </a:spcAft>
              <a:buFontTx/>
              <a:buNone/>
            </a:pPr>
            <a:r>
              <a:rPr lang="en-US" dirty="0"/>
              <a:t>size — you can limit the cost for long- running functions to</a:t>
            </a:r>
          </a:p>
          <a:p>
            <a:pPr marL="0" lvl="0" indent="0" algn="l" rtl="0">
              <a:spcBef>
                <a:spcPts val="0"/>
              </a:spcBef>
              <a:spcAft>
                <a:spcPts val="0"/>
              </a:spcAft>
              <a:buFontTx/>
              <a:buNone/>
            </a:pPr>
            <a:r>
              <a:rPr lang="en-US" dirty="0"/>
              <a:t>the cost of the VMS they run on</a:t>
            </a:r>
            <a:endParaRPr dirty="0"/>
          </a:p>
        </p:txBody>
      </p:sp>
    </p:spTree>
    <p:extLst>
      <p:ext uri="{BB962C8B-B14F-4D97-AF65-F5344CB8AC3E}">
        <p14:creationId xmlns:p14="http://schemas.microsoft.com/office/powerpoint/2010/main" val="1284300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8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It is a serverless compute service of Microsoft Azure</a:t>
            </a:r>
            <a:br>
              <a:rPr lang="en-US" dirty="0"/>
            </a:br>
            <a:r>
              <a:rPr lang="en-US" dirty="0"/>
              <a:t>	*</a:t>
            </a:r>
            <a:r>
              <a:rPr lang="en-US" dirty="0" err="1"/>
              <a:t>Giới</a:t>
            </a:r>
            <a:r>
              <a:rPr lang="en-US" dirty="0"/>
              <a:t> </a:t>
            </a:r>
            <a:r>
              <a:rPr lang="en-US" dirty="0" err="1"/>
              <a:t>thiệu</a:t>
            </a:r>
            <a:r>
              <a:rPr lang="en-US" dirty="0"/>
              <a:t> </a:t>
            </a:r>
            <a:r>
              <a:rPr lang="en-US" dirty="0" err="1"/>
              <a:t>nhanh</a:t>
            </a:r>
            <a:r>
              <a:rPr lang="en-US" dirty="0"/>
              <a:t> qua Azure: </a:t>
            </a:r>
            <a:r>
              <a:rPr lang="en-US" dirty="0" err="1"/>
              <a:t>Là</a:t>
            </a:r>
            <a:r>
              <a:rPr lang="en-US" dirty="0"/>
              <a:t> </a:t>
            </a:r>
            <a:r>
              <a:rPr lang="en-US" dirty="0" err="1"/>
              <a:t>một</a:t>
            </a:r>
            <a:r>
              <a:rPr lang="en-US" dirty="0"/>
              <a:t> computing cloud </a:t>
            </a:r>
            <a:r>
              <a:rPr lang="en-US" dirty="0" err="1"/>
              <a:t>của</a:t>
            </a:r>
            <a:r>
              <a:rPr lang="en-US" dirty="0"/>
              <a:t> Microsoft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9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73278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Azure Function </a:t>
            </a:r>
            <a:r>
              <a:rPr lang="en-US" dirty="0" err="1"/>
              <a:t>là</a:t>
            </a:r>
            <a:r>
              <a:rPr lang="en-US" dirty="0"/>
              <a:t> 1 service </a:t>
            </a:r>
            <a:r>
              <a:rPr lang="en-US" dirty="0" err="1"/>
              <a:t>của</a:t>
            </a:r>
            <a:r>
              <a:rPr lang="en-US" dirty="0"/>
              <a:t> Azure cloud đ</a:t>
            </a:r>
            <a:r>
              <a:rPr lang="vi-VN" dirty="0"/>
              <a:t>ư</a:t>
            </a:r>
            <a:r>
              <a:rPr lang="en-US" dirty="0" err="1"/>
              <a:t>ợc</a:t>
            </a:r>
            <a:r>
              <a:rPr lang="en-US" dirty="0"/>
              <a:t> </a:t>
            </a:r>
            <a:r>
              <a:rPr lang="en-US" dirty="0" err="1"/>
              <a:t>cung</a:t>
            </a:r>
            <a:r>
              <a:rPr lang="en-US" dirty="0"/>
              <a:t> </a:t>
            </a:r>
            <a:r>
              <a:rPr lang="en-US" dirty="0" err="1"/>
              <a:t>cấp</a:t>
            </a:r>
            <a:r>
              <a:rPr lang="en-US" dirty="0"/>
              <a:t> </a:t>
            </a:r>
            <a:r>
              <a:rPr lang="en-US" dirty="0" err="1"/>
              <a:t>theo</a:t>
            </a:r>
            <a:r>
              <a:rPr lang="en-US" dirty="0"/>
              <a:t> </a:t>
            </a:r>
            <a:r>
              <a:rPr lang="en-US" dirty="0" err="1"/>
              <a:t>kiến</a:t>
            </a:r>
            <a:r>
              <a:rPr lang="en-US" dirty="0"/>
              <a:t> </a:t>
            </a:r>
            <a:r>
              <a:rPr lang="en-US" dirty="0" err="1"/>
              <a:t>trúc</a:t>
            </a:r>
            <a:r>
              <a:rPr lang="en-US" dirty="0"/>
              <a:t> </a:t>
            </a:r>
            <a:r>
              <a:rPr lang="en-US" dirty="0" err="1"/>
              <a:t>FaaS</a:t>
            </a:r>
            <a:r>
              <a:rPr lang="en-US" dirty="0"/>
              <a:t> =&gt; Dev ko </a:t>
            </a:r>
            <a:r>
              <a:rPr lang="en-US" dirty="0" err="1"/>
              <a:t>cần</a:t>
            </a:r>
            <a:r>
              <a:rPr lang="en-US" dirty="0"/>
              <a:t> handle physical hardware, OS, software,…. </a:t>
            </a:r>
            <a:r>
              <a:rPr lang="en-US" dirty="0" err="1"/>
              <a:t>Chỉ</a:t>
            </a:r>
            <a:r>
              <a:rPr lang="en-US" dirty="0"/>
              <a:t> </a:t>
            </a:r>
            <a:r>
              <a:rPr lang="en-US" dirty="0" err="1"/>
              <a:t>cần</a:t>
            </a:r>
            <a:r>
              <a:rPr lang="en-US" dirty="0"/>
              <a:t> </a:t>
            </a:r>
            <a:r>
              <a:rPr lang="en-US" dirty="0" err="1"/>
              <a:t>tập</a:t>
            </a:r>
            <a:r>
              <a:rPr lang="en-US" dirty="0"/>
              <a:t> </a:t>
            </a:r>
            <a:r>
              <a:rPr lang="en-US" dirty="0" err="1"/>
              <a:t>trung</a:t>
            </a:r>
            <a:r>
              <a:rPr lang="en-US" dirty="0"/>
              <a:t> </a:t>
            </a:r>
            <a:r>
              <a:rPr lang="en-US" dirty="0" err="1"/>
              <a:t>vào</a:t>
            </a:r>
            <a:r>
              <a:rPr lang="en-US" dirty="0"/>
              <a:t> code </a:t>
            </a:r>
            <a:r>
              <a:rPr lang="en-US" dirty="0" err="1"/>
              <a:t>sao</a:t>
            </a:r>
            <a:r>
              <a:rPr lang="en-US" dirty="0"/>
              <a:t> </a:t>
            </a:r>
            <a:r>
              <a:rPr lang="en-US" dirty="0" err="1"/>
              <a:t>cho</a:t>
            </a:r>
            <a:r>
              <a:rPr lang="en-US" dirty="0"/>
              <a:t> </a:t>
            </a:r>
            <a:r>
              <a:rPr lang="en-US" dirty="0" err="1"/>
              <a:t>tinh</a:t>
            </a:r>
            <a:r>
              <a:rPr lang="en-US" dirty="0"/>
              <a:t> </a:t>
            </a:r>
            <a:r>
              <a:rPr lang="en-US" dirty="0" err="1"/>
              <a:t>gọn</a:t>
            </a:r>
            <a:r>
              <a:rPr lang="en-US" dirty="0"/>
              <a:t>, </a:t>
            </a:r>
            <a:r>
              <a:rPr lang="en-US" dirty="0" err="1"/>
              <a:t>hiệu</a:t>
            </a:r>
            <a:r>
              <a:rPr lang="en-US" dirty="0"/>
              <a:t> </a:t>
            </a:r>
            <a:r>
              <a:rPr lang="en-US" dirty="0" err="1"/>
              <a:t>quả</a:t>
            </a:r>
            <a:r>
              <a:rPr lang="en-US" dirty="0"/>
              <a:t> </a:t>
            </a:r>
            <a:r>
              <a:rPr lang="en-US" dirty="0" err="1"/>
              <a:t>và</a:t>
            </a:r>
            <a:r>
              <a:rPr lang="en-US" dirty="0"/>
              <a:t> </a:t>
            </a:r>
            <a:r>
              <a:rPr lang="en-US" dirty="0" err="1"/>
              <a:t>hiệu</a:t>
            </a:r>
            <a:r>
              <a:rPr lang="en-US" dirty="0"/>
              <a:t> </a:t>
            </a:r>
            <a:r>
              <a:rPr lang="en-US" dirty="0" err="1"/>
              <a:t>suất</a:t>
            </a:r>
            <a:r>
              <a:rPr lang="en-US" dirty="0"/>
              <a:t> </a:t>
            </a:r>
            <a:r>
              <a:rPr lang="en-US" dirty="0" err="1"/>
              <a:t>nhất</a:t>
            </a:r>
            <a:r>
              <a:rPr lang="en-US" dirty="0"/>
              <a:t> </a:t>
            </a:r>
            <a:r>
              <a:rPr lang="en-US" dirty="0" err="1"/>
              <a:t>có</a:t>
            </a:r>
            <a:r>
              <a:rPr lang="en-US" dirty="0"/>
              <a:t> </a:t>
            </a:r>
            <a:r>
              <a:rPr lang="en-US" dirty="0" err="1"/>
              <a:t>thể</a:t>
            </a:r>
            <a:endParaRPr dirty="0"/>
          </a:p>
        </p:txBody>
      </p:sp>
    </p:spTree>
    <p:extLst>
      <p:ext uri="{BB962C8B-B14F-4D97-AF65-F5344CB8AC3E}">
        <p14:creationId xmlns:p14="http://schemas.microsoft.com/office/powerpoint/2010/main" val="116312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75043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Concept </a:t>
            </a:r>
            <a:r>
              <a:rPr lang="en-US" dirty="0" err="1"/>
              <a:t>chính</a:t>
            </a:r>
            <a:r>
              <a:rPr lang="en-US" dirty="0"/>
              <a:t> </a:t>
            </a:r>
            <a:r>
              <a:rPr lang="en-US" dirty="0" err="1"/>
              <a:t>của</a:t>
            </a:r>
            <a:r>
              <a:rPr lang="en-US" dirty="0"/>
              <a:t> azure </a:t>
            </a:r>
            <a:r>
              <a:rPr lang="en-US" dirty="0" err="1"/>
              <a:t>fuction</a:t>
            </a:r>
            <a:r>
              <a:rPr lang="en-US" dirty="0"/>
              <a:t> </a:t>
            </a:r>
            <a:r>
              <a:rPr lang="en-US" dirty="0" err="1"/>
              <a:t>là</a:t>
            </a:r>
            <a:r>
              <a:rPr lang="en-US" dirty="0"/>
              <a:t> trigger </a:t>
            </a:r>
            <a:r>
              <a:rPr lang="en-US" dirty="0" err="1"/>
              <a:t>và</a:t>
            </a:r>
            <a:r>
              <a:rPr lang="en-US" dirty="0"/>
              <a:t> bindings. </a:t>
            </a:r>
            <a:r>
              <a:rPr lang="en-US" dirty="0" err="1"/>
              <a:t>Nó</a:t>
            </a:r>
            <a:r>
              <a:rPr lang="en-US" dirty="0"/>
              <a:t> </a:t>
            </a:r>
            <a:r>
              <a:rPr lang="en-US" dirty="0" err="1"/>
              <a:t>giúp</a:t>
            </a:r>
            <a:r>
              <a:rPr lang="en-US" dirty="0"/>
              <a:t> </a:t>
            </a:r>
            <a:r>
              <a:rPr lang="en-US" dirty="0" err="1"/>
              <a:t>bạn</a:t>
            </a:r>
            <a:r>
              <a:rPr lang="en-US" dirty="0"/>
              <a:t> ko </a:t>
            </a:r>
            <a:r>
              <a:rPr lang="en-US" dirty="0" err="1"/>
              <a:t>phải</a:t>
            </a:r>
            <a:r>
              <a:rPr lang="en-US" dirty="0"/>
              <a:t> hard code </a:t>
            </a:r>
            <a:r>
              <a:rPr lang="en-US" dirty="0" err="1"/>
              <a:t>các</a:t>
            </a:r>
            <a:r>
              <a:rPr lang="en-US" dirty="0"/>
              <a:t> access </a:t>
            </a:r>
            <a:r>
              <a:rPr lang="en-US" dirty="0" err="1"/>
              <a:t>vào</a:t>
            </a:r>
            <a:r>
              <a:rPr lang="en-US" dirty="0"/>
              <a:t> </a:t>
            </a:r>
            <a:r>
              <a:rPr lang="en-US" dirty="0" err="1"/>
              <a:t>các</a:t>
            </a:r>
            <a:r>
              <a:rPr lang="en-US" dirty="0"/>
              <a:t> data </a:t>
            </a:r>
            <a:r>
              <a:rPr lang="en-US" dirty="0" err="1"/>
              <a:t>hoặc</a:t>
            </a:r>
            <a:r>
              <a:rPr lang="en-US" dirty="0"/>
              <a:t> services. </a:t>
            </a:r>
            <a:r>
              <a:rPr lang="en-US" dirty="0" err="1"/>
              <a:t>Từ</a:t>
            </a:r>
            <a:r>
              <a:rPr lang="en-US" dirty="0"/>
              <a:t> </a:t>
            </a:r>
            <a:r>
              <a:rPr lang="en-US" dirty="0" err="1"/>
              <a:t>đó</a:t>
            </a:r>
            <a:r>
              <a:rPr lang="en-US" dirty="0"/>
              <a:t> </a:t>
            </a:r>
            <a:r>
              <a:rPr lang="en-US" dirty="0" err="1"/>
              <a:t>giúp</a:t>
            </a:r>
            <a:r>
              <a:rPr lang="en-US" dirty="0"/>
              <a:t> code </a:t>
            </a:r>
            <a:r>
              <a:rPr lang="en-US" dirty="0" err="1"/>
              <a:t>của</a:t>
            </a:r>
            <a:r>
              <a:rPr lang="en-US" dirty="0"/>
              <a:t> </a:t>
            </a:r>
            <a:r>
              <a:rPr lang="en-US" dirty="0" err="1"/>
              <a:t>bạn</a:t>
            </a:r>
            <a:r>
              <a:rPr lang="en-US" dirty="0"/>
              <a:t> lean h</a:t>
            </a:r>
            <a:r>
              <a:rPr lang="vi-VN" dirty="0"/>
              <a:t>ơ</a:t>
            </a:r>
            <a:r>
              <a:rPr lang="en-US" dirty="0"/>
              <a:t>n</a:t>
            </a:r>
            <a:endParaRPr dirty="0"/>
          </a:p>
        </p:txBody>
      </p:sp>
    </p:spTree>
    <p:extLst>
      <p:ext uri="{BB962C8B-B14F-4D97-AF65-F5344CB8AC3E}">
        <p14:creationId xmlns:p14="http://schemas.microsoft.com/office/powerpoint/2010/main" val="58669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8" name="Google Shape;58;p13"/>
          <p:cNvPicPr preferRelativeResize="0"/>
          <p:nvPr/>
        </p:nvPicPr>
        <p:blipFill rotWithShape="1">
          <a:blip r:embed="rId3">
            <a:alphaModFix/>
          </a:blip>
          <a:srcRect l="-17330" r="17330"/>
          <a:stretch/>
        </p:blipFill>
        <p:spPr>
          <a:xfrm>
            <a:off x="150" y="0"/>
            <a:ext cx="9143700" cy="5143500"/>
          </a:xfrm>
          <a:prstGeom prst="rect">
            <a:avLst/>
          </a:prstGeom>
          <a:noFill/>
          <a:ln>
            <a:noFill/>
          </a:ln>
        </p:spPr>
      </p:pic>
      <p:pic>
        <p:nvPicPr>
          <p:cNvPr id="54" name="Google Shape;54;p13"/>
          <p:cNvPicPr preferRelativeResize="0"/>
          <p:nvPr/>
        </p:nvPicPr>
        <p:blipFill>
          <a:blip r:embed="rId4">
            <a:alphaModFix/>
          </a:blip>
          <a:stretch>
            <a:fillRect/>
          </a:stretch>
        </p:blipFill>
        <p:spPr>
          <a:xfrm>
            <a:off x="114300" y="114299"/>
            <a:ext cx="2220452" cy="560500"/>
          </a:xfrm>
          <a:prstGeom prst="rect">
            <a:avLst/>
          </a:prstGeom>
          <a:noFill/>
          <a:ln>
            <a:noFill/>
          </a:ln>
        </p:spPr>
      </p:pic>
      <p:sp>
        <p:nvSpPr>
          <p:cNvPr id="55" name="Google Shape;55;p13"/>
          <p:cNvSpPr txBox="1"/>
          <p:nvPr/>
        </p:nvSpPr>
        <p:spPr>
          <a:xfrm>
            <a:off x="511050" y="1929188"/>
            <a:ext cx="538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b="1" dirty="0">
                <a:solidFill>
                  <a:schemeClr val="lt1"/>
                </a:solidFill>
                <a:latin typeface="Roboto"/>
                <a:ea typeface="Roboto"/>
                <a:cs typeface="Roboto"/>
                <a:sym typeface="Roboto"/>
              </a:rPr>
              <a:t>Azure Functions</a:t>
            </a:r>
            <a:endParaRPr sz="5400" b="1" dirty="0">
              <a:solidFill>
                <a:schemeClr val="lt1"/>
              </a:solidFill>
              <a:latin typeface="Roboto"/>
              <a:ea typeface="Roboto"/>
              <a:cs typeface="Roboto"/>
              <a:sym typeface="Roboto"/>
            </a:endParaRPr>
          </a:p>
        </p:txBody>
      </p:sp>
      <p:sp>
        <p:nvSpPr>
          <p:cNvPr id="56" name="Google Shape;56;p13"/>
          <p:cNvSpPr txBox="1"/>
          <p:nvPr/>
        </p:nvSpPr>
        <p:spPr>
          <a:xfrm>
            <a:off x="637874" y="3644044"/>
            <a:ext cx="46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Roboto"/>
                <a:ea typeface="Roboto Light"/>
                <a:cs typeface="Roboto Light"/>
                <a:sym typeface="Roboto Light"/>
              </a:rPr>
              <a:t>A serverless computer service</a:t>
            </a:r>
          </a:p>
        </p:txBody>
      </p:sp>
      <p:sp>
        <p:nvSpPr>
          <p:cNvPr id="57" name="Google Shape;57;p13"/>
          <p:cNvSpPr txBox="1"/>
          <p:nvPr/>
        </p:nvSpPr>
        <p:spPr>
          <a:xfrm>
            <a:off x="637874" y="4506150"/>
            <a:ext cx="237788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lt1"/>
                </a:solidFill>
                <a:latin typeface="Roboto"/>
                <a:ea typeface="Roboto Medium"/>
                <a:cs typeface="Roboto Medium"/>
                <a:sym typeface="Roboto Medium"/>
              </a:rPr>
              <a:t>Phat.Tran &amp; </a:t>
            </a:r>
            <a:r>
              <a:rPr lang="en-US" sz="1200" dirty="0" err="1">
                <a:solidFill>
                  <a:schemeClr val="lt1"/>
                </a:solidFill>
                <a:latin typeface="Roboto"/>
                <a:ea typeface="Roboto Medium"/>
                <a:cs typeface="Roboto Medium"/>
                <a:sym typeface="Roboto Medium"/>
              </a:rPr>
              <a:t>Loc.Nguyen</a:t>
            </a:r>
            <a:r>
              <a:rPr lang="en-US" sz="1200" dirty="0">
                <a:solidFill>
                  <a:schemeClr val="lt1"/>
                </a:solidFill>
                <a:latin typeface="Roboto"/>
                <a:ea typeface="Roboto Medium"/>
                <a:cs typeface="Roboto Medium"/>
                <a:sym typeface="Roboto Medium"/>
              </a:rPr>
              <a:t> </a:t>
            </a:r>
            <a:br>
              <a:rPr lang="en-US" sz="1200" dirty="0">
                <a:solidFill>
                  <a:schemeClr val="lt1"/>
                </a:solidFill>
                <a:latin typeface="Roboto"/>
                <a:ea typeface="Roboto Medium"/>
                <a:cs typeface="Roboto Medium"/>
                <a:sym typeface="Roboto Medium"/>
              </a:rPr>
            </a:br>
            <a:r>
              <a:rPr lang="en-US" sz="1200" dirty="0">
                <a:solidFill>
                  <a:schemeClr val="lt1"/>
                </a:solidFill>
                <a:latin typeface="Roboto"/>
                <a:ea typeface="Roboto Medium"/>
                <a:cs typeface="Roboto Medium"/>
                <a:sym typeface="Roboto Medium"/>
              </a:rPr>
              <a:t>October </a:t>
            </a:r>
            <a:r>
              <a:rPr lang="en" sz="1200" dirty="0">
                <a:solidFill>
                  <a:schemeClr val="lt1"/>
                </a:solidFill>
                <a:latin typeface="Roboto"/>
                <a:ea typeface="Roboto Medium"/>
                <a:cs typeface="Roboto Medium"/>
                <a:sym typeface="Roboto Medium"/>
              </a:rPr>
              <a:t>2022</a:t>
            </a:r>
            <a:endParaRPr sz="1200" dirty="0">
              <a:solidFill>
                <a:schemeClr val="lt1"/>
              </a:solidFill>
              <a:latin typeface="Roboto"/>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pic>
        <p:nvPicPr>
          <p:cNvPr id="2" name="Picture 1">
            <a:extLst>
              <a:ext uri="{FF2B5EF4-FFF2-40B4-BE49-F238E27FC236}">
                <a16:creationId xmlns:a16="http://schemas.microsoft.com/office/drawing/2014/main" id="{5972E813-4884-433B-9B18-0D27EC1FA918}"/>
              </a:ext>
            </a:extLst>
          </p:cNvPr>
          <p:cNvPicPr>
            <a:picLocks noChangeAspect="1"/>
          </p:cNvPicPr>
          <p:nvPr/>
        </p:nvPicPr>
        <p:blipFill>
          <a:blip r:embed="rId5"/>
          <a:stretch>
            <a:fillRect/>
          </a:stretch>
        </p:blipFill>
        <p:spPr>
          <a:xfrm>
            <a:off x="289958" y="2280665"/>
            <a:ext cx="8564083" cy="1990739"/>
          </a:xfrm>
          <a:prstGeom prst="rect">
            <a:avLst/>
          </a:prstGeom>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Trigger</a:t>
            </a:r>
            <a:r>
              <a:rPr lang="en-US" sz="1600" dirty="0">
                <a:solidFill>
                  <a:srgbClr val="151B22"/>
                </a:solidFill>
                <a:latin typeface="Roboto"/>
                <a:ea typeface="Roboto Light"/>
                <a:cs typeface="Roboto Light"/>
                <a:sym typeface="Roboto Light"/>
              </a:rPr>
              <a:t> is a specific type of event which causes the function to run. It defines how a function is invoked and a function must only have one trigger. Triggers can have associated data which is often provided as the payload of the function.</a:t>
            </a:r>
          </a:p>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Bindings</a:t>
            </a:r>
            <a:r>
              <a:rPr lang="en-US" sz="1600" dirty="0">
                <a:solidFill>
                  <a:srgbClr val="151B22"/>
                </a:solidFill>
                <a:latin typeface="Roboto"/>
                <a:ea typeface="Roboto Light"/>
                <a:cs typeface="Roboto Light"/>
                <a:sym typeface="Roboto Light"/>
              </a:rPr>
              <a:t> define if your function is connected to another service. The data from bindings is provided to the function as parameters. Bindings are optional, and a function can have multiple input and output bindings</a:t>
            </a:r>
          </a:p>
        </p:txBody>
      </p:sp>
    </p:spTree>
    <p:extLst>
      <p:ext uri="{BB962C8B-B14F-4D97-AF65-F5344CB8AC3E}">
        <p14:creationId xmlns:p14="http://schemas.microsoft.com/office/powerpoint/2010/main" val="200584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HTTPTrigger</a:t>
            </a:r>
            <a:r>
              <a:rPr lang="en-US" sz="1600" b="1" dirty="0">
                <a:latin typeface="Roboto"/>
                <a:ea typeface="Roboto" pitchFamily="2" charset="0"/>
              </a:rPr>
              <a:t>:</a:t>
            </a:r>
            <a:r>
              <a:rPr lang="en-US" sz="1600" dirty="0">
                <a:latin typeface="Roboto"/>
                <a:ea typeface="Roboto Light" panose="02000000000000000000" pitchFamily="2" charset="0"/>
              </a:rPr>
              <a:t> Trigger the execution of your code by using an HTTP request.</a:t>
            </a:r>
          </a:p>
          <a:p>
            <a:pPr marL="171450" indent="-171450">
              <a:buFont typeface="Arial" panose="020B0604020202020204" pitchFamily="34" charset="0"/>
              <a:buChar char="•"/>
            </a:pPr>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BlobTrigger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Process Azure Storage blobs when they are added to containers. You might use this function for image resizing.</a:t>
            </a: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pic>
        <p:nvPicPr>
          <p:cNvPr id="2" name="Picture 1">
            <a:extLst>
              <a:ext uri="{FF2B5EF4-FFF2-40B4-BE49-F238E27FC236}">
                <a16:creationId xmlns:a16="http://schemas.microsoft.com/office/drawing/2014/main" id="{B5189DCC-F676-42BF-8BD9-09FD69577B38}"/>
              </a:ext>
            </a:extLst>
          </p:cNvPr>
          <p:cNvPicPr>
            <a:picLocks noChangeAspect="1"/>
          </p:cNvPicPr>
          <p:nvPr/>
        </p:nvPicPr>
        <p:blipFill>
          <a:blip r:embed="rId5"/>
          <a:stretch>
            <a:fillRect/>
          </a:stretch>
        </p:blipFill>
        <p:spPr>
          <a:xfrm>
            <a:off x="702652" y="1912352"/>
            <a:ext cx="7166463" cy="2307326"/>
          </a:xfrm>
          <a:prstGeom prst="rect">
            <a:avLst/>
          </a:prstGeom>
        </p:spPr>
      </p:pic>
    </p:spTree>
    <p:extLst>
      <p:ext uri="{BB962C8B-B14F-4D97-AF65-F5344CB8AC3E}">
        <p14:creationId xmlns:p14="http://schemas.microsoft.com/office/powerpoint/2010/main" val="368235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8DC63F"/>
                </a:solidFill>
                <a:latin typeface="Roboto"/>
                <a:ea typeface="Roboto"/>
                <a:cs typeface="Roboto"/>
                <a:sym typeface="Roboto"/>
              </a:rPr>
              <a:t> Triggers</a:t>
            </a:r>
            <a:endParaRPr sz="16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TimerTrigger</a:t>
            </a:r>
            <a:r>
              <a:rPr lang="en-US" sz="1600" b="1" dirty="0">
                <a:latin typeface="Roboto"/>
                <a:ea typeface="Roboto" pitchFamily="2" charset="0"/>
              </a:rPr>
              <a:t>:</a:t>
            </a:r>
            <a:r>
              <a:rPr lang="en-US" sz="1600" dirty="0">
                <a:latin typeface="Roboto"/>
                <a:ea typeface="Roboto" pitchFamily="2" charset="0"/>
              </a:rPr>
              <a:t> </a:t>
            </a:r>
            <a:r>
              <a:rPr lang="en-US" sz="1600" dirty="0">
                <a:latin typeface="Roboto"/>
                <a:ea typeface="Roboto Light" panose="02000000000000000000" pitchFamily="2" charset="0"/>
              </a:rPr>
              <a:t>Execute clean up or other batch tasks on a predefined schedule.</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pic>
        <p:nvPicPr>
          <p:cNvPr id="2" name="Picture 1">
            <a:extLst>
              <a:ext uri="{FF2B5EF4-FFF2-40B4-BE49-F238E27FC236}">
                <a16:creationId xmlns:a16="http://schemas.microsoft.com/office/drawing/2014/main" id="{D437907D-1435-46B4-9C3D-1F40E66F438B}"/>
              </a:ext>
            </a:extLst>
          </p:cNvPr>
          <p:cNvPicPr>
            <a:picLocks noChangeAspect="1"/>
          </p:cNvPicPr>
          <p:nvPr/>
        </p:nvPicPr>
        <p:blipFill>
          <a:blip r:embed="rId5"/>
          <a:stretch>
            <a:fillRect/>
          </a:stretch>
        </p:blipFill>
        <p:spPr>
          <a:xfrm>
            <a:off x="1447800" y="1224472"/>
            <a:ext cx="6248400" cy="1638300"/>
          </a:xfrm>
          <a:prstGeom prst="rect">
            <a:avLst/>
          </a:prstGeom>
        </p:spPr>
      </p:pic>
      <p:sp>
        <p:nvSpPr>
          <p:cNvPr id="4" name="Rectangle 3">
            <a:extLst>
              <a:ext uri="{FF2B5EF4-FFF2-40B4-BE49-F238E27FC236}">
                <a16:creationId xmlns:a16="http://schemas.microsoft.com/office/drawing/2014/main" id="{42FC3629-8F8F-43EB-BA75-0B5026F98AD0}"/>
              </a:ext>
            </a:extLst>
          </p:cNvPr>
          <p:cNvSpPr/>
          <p:nvPr/>
        </p:nvSpPr>
        <p:spPr>
          <a:xfrm>
            <a:off x="418046" y="3170997"/>
            <a:ext cx="8332953" cy="1323439"/>
          </a:xfrm>
          <a:prstGeom prst="rect">
            <a:avLst/>
          </a:prstGeom>
        </p:spPr>
        <p:txBody>
          <a:bodyPr wrap="square">
            <a:spAutoFit/>
          </a:bodyPr>
          <a:lstStyle/>
          <a:p>
            <a:pPr marL="171450" indent="-171450">
              <a:buFont typeface="Arial" panose="020B0604020202020204" pitchFamily="34" charset="0"/>
              <a:buChar char="•"/>
            </a:pPr>
            <a:r>
              <a:rPr lang="en-US" sz="1600" b="1" dirty="0" err="1">
                <a:latin typeface="Roboto"/>
                <a:ea typeface="Roboto" pitchFamily="2" charset="0"/>
              </a:rPr>
              <a:t>CosmosDBTrigger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Process Azure Cosmos DB documents when they are added or updated in collections in a NoSQL database.</a:t>
            </a:r>
          </a:p>
          <a:p>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QueueTrigger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Respond to messages as they arrive in an Azure Storage queue.</a:t>
            </a:r>
          </a:p>
          <a:p>
            <a:endParaRPr lang="en-US" sz="1600" dirty="0">
              <a:latin typeface="Roboto"/>
              <a:ea typeface="Roboto Light" panose="02000000000000000000" pitchFamily="2" charset="0"/>
            </a:endParaRPr>
          </a:p>
        </p:txBody>
      </p:sp>
    </p:spTree>
    <p:extLst>
      <p:ext uri="{BB962C8B-B14F-4D97-AF65-F5344CB8AC3E}">
        <p14:creationId xmlns:p14="http://schemas.microsoft.com/office/powerpoint/2010/main" val="140854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EventHubTrigger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Respond to events delivered to an Azure Event Hub. Particularly useful in application instrumentation, user experience or workflow processing, and internet-of-things (IoT) scenarios.</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pic>
        <p:nvPicPr>
          <p:cNvPr id="2" name="Picture 1">
            <a:extLst>
              <a:ext uri="{FF2B5EF4-FFF2-40B4-BE49-F238E27FC236}">
                <a16:creationId xmlns:a16="http://schemas.microsoft.com/office/drawing/2014/main" id="{7221AEBB-3D83-4DB9-ADBD-EB002A15C0CA}"/>
              </a:ext>
            </a:extLst>
          </p:cNvPr>
          <p:cNvPicPr>
            <a:picLocks noChangeAspect="1"/>
          </p:cNvPicPr>
          <p:nvPr/>
        </p:nvPicPr>
        <p:blipFill>
          <a:blip r:embed="rId5"/>
          <a:stretch>
            <a:fillRect/>
          </a:stretch>
        </p:blipFill>
        <p:spPr>
          <a:xfrm>
            <a:off x="1433512" y="2165879"/>
            <a:ext cx="6276975" cy="1628775"/>
          </a:xfrm>
          <a:prstGeom prst="rect">
            <a:avLst/>
          </a:prstGeom>
        </p:spPr>
      </p:pic>
    </p:spTree>
    <p:extLst>
      <p:ext uri="{BB962C8B-B14F-4D97-AF65-F5344CB8AC3E}">
        <p14:creationId xmlns:p14="http://schemas.microsoft.com/office/powerpoint/2010/main" val="215632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EventGridTrigger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Respond to events delivered to a subscription in Azure Event Grid. Supports a subscription-based model for receiving events, which includes filtering. A good solution for building event-based architectures.</a:t>
            </a:r>
          </a:p>
          <a:p>
            <a:pPr marL="171450" indent="-171450">
              <a:buFont typeface="Arial" panose="020B0604020202020204" pitchFamily="34" charset="0"/>
              <a:buChar char="•"/>
            </a:pPr>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ServiceBusQueueTrigger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Connect your code to other Azure services or on-premises services by listening to message queues.</a:t>
            </a:r>
          </a:p>
          <a:p>
            <a:pPr marL="171450" indent="-171450">
              <a:buFont typeface="Arial" panose="020B0604020202020204" pitchFamily="34" charset="0"/>
              <a:buChar char="•"/>
            </a:pPr>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ServiceBusTopicTrigger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Connect your code to other Azure services or on-premises services by subscribing to topics.</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spTree>
    <p:extLst>
      <p:ext uri="{BB962C8B-B14F-4D97-AF65-F5344CB8AC3E}">
        <p14:creationId xmlns:p14="http://schemas.microsoft.com/office/powerpoint/2010/main" val="49713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6135598"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Benefits of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Using 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74976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Benefits of using Azure Functions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124176"/>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Lightweight and can be serverless</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Easier to write and deploy</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Support a lot of programming languages</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Do not need any infrastructure and have zero maintenance</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Integration with other Azure Services</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Support using third party libraries</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Flexibility in development</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Cost-Efficient + Scalable</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8DC63F"/>
                </a:solidFill>
                <a:latin typeface="Roboto"/>
                <a:ea typeface="Roboto"/>
                <a:cs typeface="Roboto"/>
                <a:sym typeface="Roboto"/>
              </a:rPr>
              <a:t>Demo</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90065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Durable Functions </a:t>
            </a:r>
            <a:r>
              <a:rPr lang="en-US" sz="1600" dirty="0">
                <a:solidFill>
                  <a:srgbClr val="151B22"/>
                </a:solidFill>
                <a:latin typeface="Roboto"/>
                <a:ea typeface="Roboto Light" panose="02000000000000000000" pitchFamily="2" charset="0"/>
                <a:cs typeface="Roboto Light"/>
                <a:sym typeface="Roboto Light"/>
              </a:rPr>
              <a:t>provide built-in APIs that simplify the code we write for interacting with long-running function executions.</a:t>
            </a:r>
          </a:p>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The Async HTTP API </a:t>
            </a:r>
            <a:r>
              <a:rPr lang="en-US" sz="1600" dirty="0">
                <a:solidFill>
                  <a:srgbClr val="151B22"/>
                </a:solidFill>
                <a:latin typeface="Roboto"/>
                <a:ea typeface="Roboto Light" panose="02000000000000000000" pitchFamily="2" charset="0"/>
                <a:cs typeface="Roboto Light"/>
                <a:sym typeface="Roboto Light"/>
              </a:rPr>
              <a:t>pattern addresses the problem of coordinating the state of long-running operations with external clients.</a:t>
            </a:r>
            <a:endParaRPr sz="1600" dirty="0">
              <a:solidFill>
                <a:srgbClr val="151B22"/>
              </a:solidFill>
              <a:latin typeface="Roboto"/>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23D500D0-C062-4390-841F-BA4BCC64DECA}"/>
              </a:ext>
            </a:extLst>
          </p:cNvPr>
          <p:cNvPicPr>
            <a:picLocks noChangeAspect="1"/>
          </p:cNvPicPr>
          <p:nvPr/>
        </p:nvPicPr>
        <p:blipFill>
          <a:blip r:embed="rId5"/>
          <a:stretch>
            <a:fillRect/>
          </a:stretch>
        </p:blipFill>
        <p:spPr>
          <a:xfrm>
            <a:off x="2647686" y="2024986"/>
            <a:ext cx="3848627" cy="2916466"/>
          </a:xfrm>
          <a:prstGeom prst="rect">
            <a:avLst/>
          </a:prstGeom>
        </p:spPr>
      </p:pic>
    </p:spTree>
    <p:extLst>
      <p:ext uri="{BB962C8B-B14F-4D97-AF65-F5344CB8AC3E}">
        <p14:creationId xmlns:p14="http://schemas.microsoft.com/office/powerpoint/2010/main" val="150698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Function chaining:</a:t>
            </a:r>
            <a:r>
              <a:rPr lang="en-US" sz="1600" dirty="0">
                <a:solidFill>
                  <a:srgbClr val="151B22"/>
                </a:solidFill>
                <a:latin typeface="Roboto"/>
                <a:ea typeface="Roboto Light"/>
                <a:cs typeface="Roboto Light"/>
                <a:sym typeface="Roboto Light"/>
              </a:rPr>
              <a:t> the pattern of executing a sequence of functions in a specific order.</a:t>
            </a:r>
            <a:endParaRPr sz="1600" dirty="0">
              <a:solidFill>
                <a:srgbClr val="151B22"/>
              </a:solidFill>
              <a:latin typeface="Roboto"/>
              <a:ea typeface="Roboto Light"/>
              <a:cs typeface="Roboto Light"/>
              <a:sym typeface="Roboto Light"/>
            </a:endParaRPr>
          </a:p>
        </p:txBody>
      </p:sp>
      <p:pic>
        <p:nvPicPr>
          <p:cNvPr id="2" name="Picture 1">
            <a:extLst>
              <a:ext uri="{FF2B5EF4-FFF2-40B4-BE49-F238E27FC236}">
                <a16:creationId xmlns:a16="http://schemas.microsoft.com/office/drawing/2014/main" id="{4F2B5329-52E6-41CE-B782-00EBC4979964}"/>
              </a:ext>
            </a:extLst>
          </p:cNvPr>
          <p:cNvPicPr>
            <a:picLocks noChangeAspect="1"/>
          </p:cNvPicPr>
          <p:nvPr/>
        </p:nvPicPr>
        <p:blipFill>
          <a:blip r:embed="rId5"/>
          <a:stretch>
            <a:fillRect/>
          </a:stretch>
        </p:blipFill>
        <p:spPr>
          <a:xfrm>
            <a:off x="46993" y="1742959"/>
            <a:ext cx="9050013" cy="1657581"/>
          </a:xfrm>
          <a:prstGeom prst="rect">
            <a:avLst/>
          </a:prstGeom>
        </p:spPr>
      </p:pic>
    </p:spTree>
    <p:extLst>
      <p:ext uri="{BB962C8B-B14F-4D97-AF65-F5344CB8AC3E}">
        <p14:creationId xmlns:p14="http://schemas.microsoft.com/office/powerpoint/2010/main" val="188994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28029" r="28030"/>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4">
            <a:alphaModFix/>
          </a:blip>
          <a:srcRect t="49" b="39"/>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107"/>
            <a:chOff x="394875" y="1014000"/>
            <a:chExt cx="3341100" cy="976107"/>
          </a:xfrm>
        </p:grpSpPr>
        <p:sp>
          <p:nvSpPr>
            <p:cNvPr id="66" name="Google Shape;6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01.</a:t>
              </a:r>
              <a:endParaRPr sz="3000">
                <a:solidFill>
                  <a:schemeClr val="lt1"/>
                </a:solidFill>
                <a:latin typeface="Roboto Black"/>
                <a:ea typeface="Roboto Black"/>
                <a:cs typeface="Roboto Black"/>
                <a:sym typeface="Roboto Black"/>
              </a:endParaRPr>
            </a:p>
          </p:txBody>
        </p:sp>
        <p:sp>
          <p:nvSpPr>
            <p:cNvPr id="67" name="Google Shape;67;p14"/>
            <p:cNvSpPr txBox="1"/>
            <p:nvPr/>
          </p:nvSpPr>
          <p:spPr>
            <a:xfrm>
              <a:off x="394875" y="1559250"/>
              <a:ext cx="33411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What is Azure?</a:t>
              </a:r>
              <a:endParaRPr sz="1600" b="1" dirty="0">
                <a:solidFill>
                  <a:srgbClr val="151B22"/>
                </a:solidFill>
                <a:latin typeface="Roboto"/>
                <a:ea typeface="Roboto"/>
                <a:cs typeface="Roboto"/>
                <a:sym typeface="Roboto"/>
              </a:endParaRPr>
            </a:p>
          </p:txBody>
        </p:sp>
      </p:grpSp>
      <p:pic>
        <p:nvPicPr>
          <p:cNvPr id="68" name="Google Shape;68;p14"/>
          <p:cNvPicPr preferRelativeResize="0"/>
          <p:nvPr/>
        </p:nvPicPr>
        <p:blipFill>
          <a:blip r:embed="rId5">
            <a:alphaModFix/>
          </a:blip>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2763826" cy="976107"/>
            <a:chOff x="394875" y="1014000"/>
            <a:chExt cx="2763826" cy="976107"/>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02.</a:t>
              </a:r>
              <a:endParaRPr sz="3000">
                <a:solidFill>
                  <a:schemeClr val="lt1"/>
                </a:solidFill>
                <a:latin typeface="Roboto Black"/>
                <a:ea typeface="Roboto Black"/>
                <a:cs typeface="Roboto Black"/>
                <a:sym typeface="Roboto Black"/>
              </a:endParaRPr>
            </a:p>
          </p:txBody>
        </p:sp>
        <p:sp>
          <p:nvSpPr>
            <p:cNvPr id="71" name="Google Shape;71;p14"/>
            <p:cNvSpPr txBox="1"/>
            <p:nvPr/>
          </p:nvSpPr>
          <p:spPr>
            <a:xfrm>
              <a:off x="394875" y="1559250"/>
              <a:ext cx="2763826"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What is Azure Functions?</a:t>
              </a:r>
            </a:p>
          </p:txBody>
        </p:sp>
      </p:grpSp>
      <p:grpSp>
        <p:nvGrpSpPr>
          <p:cNvPr id="72" name="Google Shape;72;p14"/>
          <p:cNvGrpSpPr/>
          <p:nvPr/>
        </p:nvGrpSpPr>
        <p:grpSpPr>
          <a:xfrm>
            <a:off x="394875" y="3264118"/>
            <a:ext cx="2763826" cy="1222328"/>
            <a:chOff x="394875" y="1014000"/>
            <a:chExt cx="2763826" cy="1222328"/>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03.</a:t>
              </a:r>
              <a:endParaRPr sz="3000">
                <a:solidFill>
                  <a:schemeClr val="lt1"/>
                </a:solidFill>
                <a:latin typeface="Roboto Black"/>
                <a:ea typeface="Roboto Black"/>
                <a:cs typeface="Roboto Black"/>
                <a:sym typeface="Roboto Black"/>
              </a:endParaRPr>
            </a:p>
          </p:txBody>
        </p:sp>
        <p:sp>
          <p:nvSpPr>
            <p:cNvPr id="74" name="Google Shape;74;p14"/>
            <p:cNvSpPr txBox="1"/>
            <p:nvPr/>
          </p:nvSpPr>
          <p:spPr>
            <a:xfrm>
              <a:off x="394875" y="1559250"/>
              <a:ext cx="2763826" cy="67707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Benefits of using Azure Functions</a:t>
              </a: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04.</a:t>
              </a:r>
              <a:endParaRPr sz="3000">
                <a:solidFill>
                  <a:schemeClr val="lt1"/>
                </a:solidFill>
                <a:latin typeface="Roboto Black"/>
                <a:ea typeface="Roboto Black"/>
                <a:cs typeface="Roboto Black"/>
                <a:sym typeface="Roboto Black"/>
              </a:endParaRPr>
            </a:p>
          </p:txBody>
        </p:sp>
        <p:sp>
          <p:nvSpPr>
            <p:cNvPr id="77" name="Google Shape;7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Demo</a:t>
              </a:r>
              <a:endParaRPr sz="1600" b="1" dirty="0">
                <a:solidFill>
                  <a:srgbClr val="151B22"/>
                </a:solidFill>
                <a:latin typeface="Roboto"/>
                <a:ea typeface="Roboto"/>
                <a:cs typeface="Roboto"/>
                <a:sym typeface="Roboto"/>
              </a:endParaRPr>
            </a:p>
          </p:txBody>
        </p:sp>
      </p:grpSp>
      <p:grpSp>
        <p:nvGrpSpPr>
          <p:cNvPr id="78" name="Google Shape;78;p14"/>
          <p:cNvGrpSpPr/>
          <p:nvPr/>
        </p:nvGrpSpPr>
        <p:grpSpPr>
          <a:xfrm>
            <a:off x="3200025" y="2150155"/>
            <a:ext cx="3341100" cy="1468549"/>
            <a:chOff x="394875" y="1014000"/>
            <a:chExt cx="3341100" cy="1468549"/>
          </a:xfrm>
        </p:grpSpPr>
        <p:sp>
          <p:nvSpPr>
            <p:cNvPr id="79" name="Google Shape;79;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05.</a:t>
              </a:r>
              <a:endParaRPr sz="3000">
                <a:solidFill>
                  <a:schemeClr val="lt1"/>
                </a:solidFill>
                <a:latin typeface="Roboto Black"/>
                <a:ea typeface="Roboto Black"/>
                <a:cs typeface="Roboto Black"/>
                <a:sym typeface="Roboto Black"/>
              </a:endParaRPr>
            </a:p>
          </p:txBody>
        </p:sp>
        <p:sp>
          <p:nvSpPr>
            <p:cNvPr id="80" name="Google Shape;80;p14"/>
            <p:cNvSpPr txBox="1"/>
            <p:nvPr/>
          </p:nvSpPr>
          <p:spPr>
            <a:xfrm>
              <a:off x="394875" y="1559250"/>
              <a:ext cx="3341100" cy="923299"/>
            </a:xfrm>
            <a:prstGeom prst="rect">
              <a:avLst/>
            </a:prstGeom>
            <a:noFill/>
            <a:ln>
              <a:noFill/>
            </a:ln>
          </p:spPr>
          <p:txBody>
            <a:bodyPr spcFirstLastPara="1" wrap="square" lIns="91425" tIns="91425" rIns="91425" bIns="91425" anchor="t" anchorCtr="0">
              <a:spAutoFit/>
            </a:bodyPr>
            <a:lstStyle/>
            <a:p>
              <a:r>
                <a:rPr lang="en-US" sz="1600" b="1" dirty="0">
                  <a:solidFill>
                    <a:srgbClr val="151B22"/>
                  </a:solidFill>
                  <a:latin typeface="Roboto"/>
                  <a:ea typeface="Roboto"/>
                  <a:cs typeface="Roboto"/>
                  <a:sym typeface="Roboto"/>
                </a:rPr>
                <a:t>Best practices &amp; Common Scenarios</a:t>
              </a:r>
            </a:p>
            <a:p>
              <a:pPr marL="0" lvl="0" indent="0" algn="l" rtl="0">
                <a:spcBef>
                  <a:spcPts val="0"/>
                </a:spcBef>
                <a:spcAft>
                  <a:spcPts val="0"/>
                </a:spcAft>
                <a:buNone/>
              </a:pPr>
              <a:endParaRPr sz="1600" b="1" dirty="0">
                <a:solidFill>
                  <a:srgbClr val="151B22"/>
                </a:solidFill>
                <a:latin typeface="Roboto"/>
                <a:ea typeface="Roboto"/>
                <a:cs typeface="Roboto"/>
                <a:sym typeface="Roboto"/>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06.</a:t>
              </a:r>
              <a:endParaRPr sz="3000">
                <a:solidFill>
                  <a:schemeClr val="lt1"/>
                </a:solidFill>
                <a:latin typeface="Roboto Black"/>
                <a:ea typeface="Roboto Black"/>
                <a:cs typeface="Roboto Black"/>
                <a:sym typeface="Roboto Black"/>
              </a:endParaRPr>
            </a:p>
          </p:txBody>
        </p:sp>
        <p:sp>
          <p:nvSpPr>
            <p:cNvPr id="83" name="Google Shape;83;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Pricing</a:t>
              </a:r>
              <a:endParaRPr sz="1600" b="1" dirty="0">
                <a:solidFill>
                  <a:srgbClr val="151B22"/>
                </a:solidFill>
                <a:latin typeface="Roboto"/>
                <a:ea typeface="Roboto"/>
                <a:cs typeface="Roboto"/>
                <a:sym typeface="Roboto"/>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Roboto"/>
                <a:ea typeface="Roboto"/>
                <a:cs typeface="Roboto"/>
                <a:sym typeface="Roboto"/>
              </a:rPr>
              <a:t>TABLE OF CONTENTS</a:t>
            </a:r>
            <a:endParaRPr sz="2000" b="1">
              <a:solidFill>
                <a:srgbClr val="8DC63F"/>
              </a:solidFill>
              <a:latin typeface="Roboto"/>
              <a:ea typeface="Roboto"/>
              <a:cs typeface="Roboto"/>
              <a:sym typeface="Roboto"/>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07.</a:t>
              </a:r>
              <a:endParaRPr sz="3000">
                <a:solidFill>
                  <a:schemeClr val="lt1"/>
                </a:solidFill>
                <a:latin typeface="Roboto Black"/>
                <a:ea typeface="Roboto Black"/>
                <a:cs typeface="Roboto Black"/>
                <a:sym typeface="Roboto Black"/>
              </a:endParaRPr>
            </a:p>
          </p:txBody>
        </p:sp>
        <p:sp>
          <p:nvSpPr>
            <p:cNvPr id="87" name="Google Shape;87;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Q &amp; A</a:t>
              </a:r>
              <a:endParaRPr sz="1600" b="1" dirty="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Fan-out/fan-in:</a:t>
            </a:r>
            <a:r>
              <a:rPr lang="en-US" sz="1600" dirty="0">
                <a:solidFill>
                  <a:srgbClr val="151B22"/>
                </a:solidFill>
                <a:latin typeface="Roboto"/>
                <a:ea typeface="Roboto" pitchFamily="2" charset="0"/>
                <a:cs typeface="Roboto Light"/>
                <a:sym typeface="Roboto Light"/>
              </a:rPr>
              <a:t> </a:t>
            </a:r>
            <a:r>
              <a:rPr lang="en-US" sz="1600" dirty="0">
                <a:solidFill>
                  <a:srgbClr val="151B22"/>
                </a:solidFill>
                <a:latin typeface="Roboto"/>
                <a:ea typeface="Roboto Light" panose="02000000000000000000" pitchFamily="2" charset="0"/>
                <a:cs typeface="Roboto Light"/>
                <a:sym typeface="Roboto Light"/>
              </a:rPr>
              <a:t>the pattern of executing multiple functions in parallel and then waiting for them all to finish.</a:t>
            </a:r>
            <a:endParaRPr sz="1600" dirty="0">
              <a:solidFill>
                <a:srgbClr val="151B22"/>
              </a:solidFill>
              <a:latin typeface="Roboto"/>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7EAE0A60-8138-4F66-BE49-ED159A3DBCA2}"/>
              </a:ext>
            </a:extLst>
          </p:cNvPr>
          <p:cNvPicPr>
            <a:picLocks noChangeAspect="1"/>
          </p:cNvPicPr>
          <p:nvPr/>
        </p:nvPicPr>
        <p:blipFill>
          <a:blip r:embed="rId5"/>
          <a:stretch>
            <a:fillRect/>
          </a:stretch>
        </p:blipFill>
        <p:spPr>
          <a:xfrm>
            <a:off x="1556916" y="1433864"/>
            <a:ext cx="6030167" cy="2829320"/>
          </a:xfrm>
          <a:prstGeom prst="rect">
            <a:avLst/>
          </a:prstGeom>
        </p:spPr>
      </p:pic>
    </p:spTree>
    <p:extLst>
      <p:ext uri="{BB962C8B-B14F-4D97-AF65-F5344CB8AC3E}">
        <p14:creationId xmlns:p14="http://schemas.microsoft.com/office/powerpoint/2010/main" val="173579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The Monitor pattern </a:t>
            </a:r>
            <a:r>
              <a:rPr lang="en-US" sz="1600" dirty="0">
                <a:solidFill>
                  <a:srgbClr val="151B22"/>
                </a:solidFill>
                <a:latin typeface="Roboto"/>
                <a:ea typeface="Roboto Light" panose="02000000000000000000" pitchFamily="2" charset="0"/>
                <a:cs typeface="Roboto Light"/>
                <a:sym typeface="Roboto Light"/>
              </a:rPr>
              <a:t>refers to a flexible recurring process in a workflow such as polling until certain conditions are met.</a:t>
            </a:r>
            <a:endParaRPr sz="1600" dirty="0">
              <a:solidFill>
                <a:srgbClr val="151B22"/>
              </a:solidFill>
              <a:latin typeface="Roboto"/>
              <a:ea typeface="Roboto Light" panose="02000000000000000000" pitchFamily="2" charset="0"/>
              <a:cs typeface="Roboto Light"/>
              <a:sym typeface="Roboto Light"/>
            </a:endParaRPr>
          </a:p>
        </p:txBody>
      </p:sp>
      <p:pic>
        <p:nvPicPr>
          <p:cNvPr id="3" name="Picture 2">
            <a:extLst>
              <a:ext uri="{FF2B5EF4-FFF2-40B4-BE49-F238E27FC236}">
                <a16:creationId xmlns:a16="http://schemas.microsoft.com/office/drawing/2014/main" id="{2C5DF4AD-B053-43AC-8384-CEC80F7A2E5C}"/>
              </a:ext>
            </a:extLst>
          </p:cNvPr>
          <p:cNvPicPr>
            <a:picLocks noChangeAspect="1"/>
          </p:cNvPicPr>
          <p:nvPr/>
        </p:nvPicPr>
        <p:blipFill>
          <a:blip r:embed="rId5"/>
          <a:stretch>
            <a:fillRect/>
          </a:stretch>
        </p:blipFill>
        <p:spPr>
          <a:xfrm>
            <a:off x="2480970" y="1661303"/>
            <a:ext cx="4182059" cy="2800741"/>
          </a:xfrm>
          <a:prstGeom prst="rect">
            <a:avLst/>
          </a:prstGeom>
        </p:spPr>
      </p:pic>
    </p:spTree>
    <p:extLst>
      <p:ext uri="{BB962C8B-B14F-4D97-AF65-F5344CB8AC3E}">
        <p14:creationId xmlns:p14="http://schemas.microsoft.com/office/powerpoint/2010/main" val="7733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Human Interaction</a:t>
            </a:r>
            <a:endParaRPr sz="16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474C11E3-4122-4541-9105-3995884860A6}"/>
              </a:ext>
            </a:extLst>
          </p:cNvPr>
          <p:cNvPicPr>
            <a:picLocks noChangeAspect="1"/>
          </p:cNvPicPr>
          <p:nvPr/>
        </p:nvPicPr>
        <p:blipFill>
          <a:blip r:embed="rId5"/>
          <a:stretch>
            <a:fillRect/>
          </a:stretch>
        </p:blipFill>
        <p:spPr>
          <a:xfrm>
            <a:off x="1842706" y="1428590"/>
            <a:ext cx="5458587" cy="2286319"/>
          </a:xfrm>
          <a:prstGeom prst="rect">
            <a:avLst/>
          </a:prstGeom>
        </p:spPr>
      </p:pic>
    </p:spTree>
    <p:extLst>
      <p:ext uri="{BB962C8B-B14F-4D97-AF65-F5344CB8AC3E}">
        <p14:creationId xmlns:p14="http://schemas.microsoft.com/office/powerpoint/2010/main" val="229387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The Aggregator (stateful entities)</a:t>
            </a:r>
            <a:endParaRPr sz="16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6E986438-6451-4C6B-B673-AF0D1D750549}"/>
              </a:ext>
            </a:extLst>
          </p:cNvPr>
          <p:cNvPicPr>
            <a:picLocks noChangeAspect="1"/>
          </p:cNvPicPr>
          <p:nvPr/>
        </p:nvPicPr>
        <p:blipFill>
          <a:blip r:embed="rId5"/>
          <a:stretch>
            <a:fillRect/>
          </a:stretch>
        </p:blipFill>
        <p:spPr>
          <a:xfrm>
            <a:off x="2461918" y="1595301"/>
            <a:ext cx="4220164" cy="1952898"/>
          </a:xfrm>
          <a:prstGeom prst="rect">
            <a:avLst/>
          </a:prstGeom>
        </p:spPr>
      </p:pic>
    </p:spTree>
    <p:extLst>
      <p:ext uri="{BB962C8B-B14F-4D97-AF65-F5344CB8AC3E}">
        <p14:creationId xmlns:p14="http://schemas.microsoft.com/office/powerpoint/2010/main" val="370091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Best practices &amp;</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Common Scenarios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270511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Azure functions are best suited for smaller apps have events that can work independently of other websites.</a:t>
            </a:r>
            <a:endParaRPr sz="1600" dirty="0">
              <a:solidFill>
                <a:srgbClr val="151B22"/>
              </a:solidFill>
              <a:latin typeface="Roboto"/>
              <a:ea typeface="Roboto Light" panose="02000000000000000000" pitchFamily="2" charset="0"/>
              <a:cs typeface="Roboto Light"/>
              <a:sym typeface="Roboto Light"/>
            </a:endParaRPr>
          </a:p>
        </p:txBody>
      </p:sp>
      <p:graphicFrame>
        <p:nvGraphicFramePr>
          <p:cNvPr id="3" name="Table 2">
            <a:extLst>
              <a:ext uri="{FF2B5EF4-FFF2-40B4-BE49-F238E27FC236}">
                <a16:creationId xmlns:a16="http://schemas.microsoft.com/office/drawing/2014/main" id="{DFE17F0B-B406-4A45-9AA5-941D022C144F}"/>
              </a:ext>
            </a:extLst>
          </p:cNvPr>
          <p:cNvGraphicFramePr>
            <a:graphicFrameLocks noGrp="1"/>
          </p:cNvGraphicFramePr>
          <p:nvPr>
            <p:extLst>
              <p:ext uri="{D42A27DB-BD31-4B8C-83A1-F6EECF244321}">
                <p14:modId xmlns:p14="http://schemas.microsoft.com/office/powerpoint/2010/main" val="2260426106"/>
              </p:ext>
            </p:extLst>
          </p:nvPr>
        </p:nvGraphicFramePr>
        <p:xfrm>
          <a:off x="393000" y="1720401"/>
          <a:ext cx="8358000" cy="2382385"/>
        </p:xfrm>
        <a:graphic>
          <a:graphicData uri="http://schemas.openxmlformats.org/drawingml/2006/table">
            <a:tbl>
              <a:tblPr firstRow="1" bandRow="1">
                <a:tableStyleId>{5C22544A-7EE6-4342-B048-85BDC9FD1C3A}</a:tableStyleId>
              </a:tblPr>
              <a:tblGrid>
                <a:gridCol w="4179000">
                  <a:extLst>
                    <a:ext uri="{9D8B030D-6E8A-4147-A177-3AD203B41FA5}">
                      <a16:colId xmlns:a16="http://schemas.microsoft.com/office/drawing/2014/main" val="4144432037"/>
                    </a:ext>
                  </a:extLst>
                </a:gridCol>
                <a:gridCol w="4179000">
                  <a:extLst>
                    <a:ext uri="{9D8B030D-6E8A-4147-A177-3AD203B41FA5}">
                      <a16:colId xmlns:a16="http://schemas.microsoft.com/office/drawing/2014/main" val="160043700"/>
                    </a:ext>
                  </a:extLst>
                </a:gridCol>
              </a:tblGrid>
              <a:tr h="2382385">
                <a:tc>
                  <a:txBody>
                    <a:bodyPr/>
                    <a:lstStyle/>
                    <a:p>
                      <a:pPr algn="ctr"/>
                      <a:r>
                        <a:rPr lang="en-US" sz="1600" dirty="0">
                          <a:solidFill>
                            <a:schemeClr val="tx1"/>
                          </a:solidFill>
                          <a:latin typeface="Roboto"/>
                          <a:ea typeface="Roboto" pitchFamily="2" charset="0"/>
                        </a:rPr>
                        <a:t>Business Use-Cases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Scheduled Tasks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Reminders and Notifications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Lightweight Web API</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Sending background emails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Running background backup tasks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Doing backend calculations</a:t>
                      </a:r>
                    </a:p>
                  </a:txBody>
                  <a:tcPr>
                    <a:lnR w="12700" cap="flat" cmpd="sng" algn="ctr">
                      <a:solidFill>
                        <a:schemeClr val="tx1"/>
                      </a:solidFill>
                      <a:prstDash val="solid"/>
                      <a:round/>
                      <a:headEnd type="none" w="med" len="med"/>
                      <a:tailEnd type="none" w="med" len="med"/>
                    </a:lnR>
                    <a:noFill/>
                  </a:tcPr>
                </a:tc>
                <a:tc>
                  <a:txBody>
                    <a:bodyPr/>
                    <a:lstStyle/>
                    <a:p>
                      <a:pPr lvl="1" algn="ctr"/>
                      <a:r>
                        <a:rPr lang="en-US" sz="1600" dirty="0">
                          <a:solidFill>
                            <a:schemeClr val="tx1"/>
                          </a:solidFill>
                          <a:latin typeface="Roboto"/>
                          <a:ea typeface="Roboto" pitchFamily="2" charset="0"/>
                        </a:rPr>
                        <a:t>Technical Use-Cases</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Sending emails</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Starting backup</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Order processing</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Task scheduling</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Database cleanup</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Sending notifications</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Messages</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IoT data processing</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35473942"/>
                  </a:ext>
                </a:extLst>
              </a:tr>
            </a:tbl>
          </a:graphicData>
        </a:graphic>
      </p:graphicFrame>
    </p:spTree>
    <p:extLst>
      <p:ext uri="{BB962C8B-B14F-4D97-AF65-F5344CB8AC3E}">
        <p14:creationId xmlns:p14="http://schemas.microsoft.com/office/powerpoint/2010/main" val="102366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Best practices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89306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Functions should "do one thing“.</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Functions should be idempotent.</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Functions should finish as quickly as possible.</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If you want to use Azure function for your old project, Implement it as a new layer on top of old layers &amp; replace one by one API or background processing item.</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Should choose Windows host when create Function. Because generally Microsoft Azure better supports compute running Windows.</a:t>
            </a:r>
            <a:endParaRPr sz="1600" dirty="0">
              <a:solidFill>
                <a:srgbClr val="151B22"/>
              </a:solidFill>
              <a:latin typeface="Roboto"/>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97431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Pricing</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405833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Only pay for the time our code is running. You'll be charge based on the number of resources your Azure Functions needs, and only for as long as it takes your code to execute.</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Azure Functions </a:t>
            </a:r>
            <a:r>
              <a:rPr lang="en-US" sz="1600" dirty="0">
                <a:solidFill>
                  <a:srgbClr val="151B22"/>
                </a:solidFill>
                <a:latin typeface="Roboto"/>
                <a:ea typeface="Roboto Light" panose="02000000000000000000" pitchFamily="2" charset="0"/>
                <a:cs typeface="Roboto Light"/>
                <a:sym typeface="Roboto Light"/>
              </a:rPr>
              <a:t>has 3 available of plans</a:t>
            </a:r>
          </a:p>
          <a:p>
            <a:pPr marL="171450" lvl="0" indent="-171450">
              <a:buFont typeface="Arial" panose="020B0604020202020204" pitchFamily="34" charset="0"/>
              <a:buChar char="•"/>
            </a:pPr>
            <a:endParaRPr sz="1600" dirty="0">
              <a:solidFill>
                <a:srgbClr val="151B22"/>
              </a:solidFill>
              <a:latin typeface="Roboto"/>
              <a:ea typeface="Roboto Light" panose="02000000000000000000" pitchFamily="2" charset="0"/>
              <a:cs typeface="Roboto Light"/>
              <a:sym typeface="Roboto Light"/>
            </a:endParaRPr>
          </a:p>
        </p:txBody>
      </p:sp>
      <p:pic>
        <p:nvPicPr>
          <p:cNvPr id="10" name="Picture 9">
            <a:extLst>
              <a:ext uri="{FF2B5EF4-FFF2-40B4-BE49-F238E27FC236}">
                <a16:creationId xmlns:a16="http://schemas.microsoft.com/office/drawing/2014/main" id="{EC619B4C-06B9-4938-BD90-A12DB261402A}"/>
              </a:ext>
            </a:extLst>
          </p:cNvPr>
          <p:cNvPicPr>
            <a:picLocks noChangeAspect="1"/>
          </p:cNvPicPr>
          <p:nvPr/>
        </p:nvPicPr>
        <p:blipFill>
          <a:blip r:embed="rId5"/>
          <a:stretch>
            <a:fillRect/>
          </a:stretch>
        </p:blipFill>
        <p:spPr>
          <a:xfrm>
            <a:off x="2357128" y="2093213"/>
            <a:ext cx="4429743" cy="1838582"/>
          </a:xfrm>
          <a:prstGeom prst="rect">
            <a:avLst/>
          </a:prstGeom>
        </p:spPr>
      </p:pic>
    </p:spTree>
    <p:extLst>
      <p:ext uri="{BB962C8B-B14F-4D97-AF65-F5344CB8AC3E}">
        <p14:creationId xmlns:p14="http://schemas.microsoft.com/office/powerpoint/2010/main" val="345324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031295"/>
          </a:xfrm>
          <a:prstGeom prst="rect">
            <a:avLst/>
          </a:prstGeom>
          <a:noFill/>
          <a:ln>
            <a:noFill/>
          </a:ln>
        </p:spPr>
        <p:txBody>
          <a:bodyPr spcFirstLastPara="1" wrap="square" lIns="91425" tIns="91425" rIns="91425" bIns="91425" anchor="t" anchorCtr="0">
            <a:spAutoFit/>
          </a:bodyPr>
          <a:lstStyle/>
          <a:p>
            <a:pPr lvl="0"/>
            <a:r>
              <a:rPr lang="en-US" sz="1500" b="1" dirty="0">
                <a:solidFill>
                  <a:srgbClr val="151B22"/>
                </a:solidFill>
                <a:latin typeface="Roboto"/>
                <a:ea typeface="Roboto" pitchFamily="2" charset="0"/>
                <a:cs typeface="Roboto Light"/>
                <a:sym typeface="Roboto Light"/>
              </a:rPr>
              <a:t>Consumption Plan (Serverless) </a:t>
            </a:r>
            <a:r>
              <a:rPr lang="en-US" sz="1500" i="1" dirty="0">
                <a:solidFill>
                  <a:srgbClr val="151B22"/>
                </a:solidFill>
                <a:latin typeface="Roboto"/>
                <a:ea typeface="Roboto" pitchFamily="2" charset="0"/>
                <a:cs typeface="Roboto Light"/>
                <a:sym typeface="Roboto Light"/>
              </a:rPr>
              <a:t>Cold-Starts</a:t>
            </a:r>
          </a:p>
          <a:p>
            <a:pPr marL="342900" lvl="0" indent="-342900">
              <a:buFont typeface="Arial" panose="020B0604020202020204" pitchFamily="34" charset="0"/>
              <a:buChar char="•"/>
            </a:pPr>
            <a:r>
              <a:rPr lang="en-US" sz="1500" dirty="0">
                <a:solidFill>
                  <a:srgbClr val="151B22"/>
                </a:solidFill>
                <a:latin typeface="Roboto"/>
                <a:ea typeface="Roboto Light" panose="02000000000000000000" pitchFamily="2" charset="0"/>
                <a:cs typeface="Roboto Light"/>
                <a:sym typeface="Roboto Light"/>
              </a:rPr>
              <a:t>You only pay for the time your code or application is running.</a:t>
            </a:r>
          </a:p>
          <a:p>
            <a:pPr marL="342900" lvl="0" indent="-342900">
              <a:buFont typeface="Arial" panose="020B0604020202020204" pitchFamily="34" charset="0"/>
              <a:buChar char="•"/>
            </a:pPr>
            <a:endParaRPr lang="en-US" sz="15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500" dirty="0">
                <a:solidFill>
                  <a:srgbClr val="151B22"/>
                </a:solidFill>
                <a:latin typeface="Roboto"/>
                <a:ea typeface="Roboto Light" panose="02000000000000000000" pitchFamily="2" charset="0"/>
                <a:cs typeface="Roboto Light"/>
                <a:sym typeface="Roboto Light"/>
              </a:rPr>
              <a:t>Billing is based on the number of executions, the duration of each execution, and the amount of memory used.</a:t>
            </a:r>
          </a:p>
          <a:p>
            <a:pPr marL="342900" lvl="0" indent="-342900">
              <a:buFont typeface="Arial" panose="020B0604020202020204" pitchFamily="34" charset="0"/>
              <a:buChar char="•"/>
            </a:pPr>
            <a:endParaRPr lang="en-US" sz="15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500" dirty="0">
                <a:solidFill>
                  <a:srgbClr val="151B22"/>
                </a:solidFill>
                <a:latin typeface="Roboto"/>
                <a:ea typeface="Roboto Light" panose="02000000000000000000" pitchFamily="2" charset="0"/>
                <a:cs typeface="Roboto Light"/>
                <a:sym typeface="Roboto Light"/>
              </a:rPr>
              <a:t>Just pay while you have functions running and scale-out automatically, even through long loading times.</a:t>
            </a:r>
            <a:endParaRPr sz="1500" dirty="0">
              <a:solidFill>
                <a:srgbClr val="151B22"/>
              </a:solidFill>
              <a:latin typeface="Roboto"/>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280492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a:t>
            </a:r>
            <a:endParaRPr sz="3600" b="1" dirty="0">
              <a:solidFill>
                <a:srgbClr val="8DC63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3139291"/>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pitchFamily="2" charset="0"/>
                <a:cs typeface="Roboto Light"/>
                <a:sym typeface="Roboto Light"/>
              </a:rPr>
              <a:t>Premium Plan (Functions Premium) </a:t>
            </a:r>
            <a:r>
              <a:rPr lang="en-US" sz="1600" i="1" dirty="0">
                <a:solidFill>
                  <a:srgbClr val="151B22"/>
                </a:solidFill>
                <a:latin typeface="Roboto"/>
                <a:ea typeface="Roboto" pitchFamily="2" charset="0"/>
                <a:cs typeface="Roboto Light"/>
                <a:sym typeface="Roboto Light"/>
              </a:rPr>
              <a:t>Pre-Warmed</a:t>
            </a: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The user has designated a set of pre-warmed cases, which are already online and ready to react instantly.</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Azure provides any additional computing services that are required when your function is running.</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You pay for the constantly pre-warmed instances including any additional instances needed to scale the Azure app in/out.</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Azure Functions host instances are added and removed based on the number of incoming events.</a:t>
            </a:r>
          </a:p>
        </p:txBody>
      </p:sp>
    </p:spTree>
    <p:extLst>
      <p:ext uri="{BB962C8B-B14F-4D97-AF65-F5344CB8AC3E}">
        <p14:creationId xmlns:p14="http://schemas.microsoft.com/office/powerpoint/2010/main" val="2118474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pitchFamily="2" charset="0"/>
                <a:cs typeface="Roboto Light"/>
                <a:sym typeface="Roboto Light"/>
              </a:rPr>
              <a:t>Dedicated Plan (App service plan) </a:t>
            </a:r>
            <a:r>
              <a:rPr lang="en-US" sz="1600" i="1" dirty="0">
                <a:solidFill>
                  <a:srgbClr val="151B22"/>
                </a:solidFill>
                <a:latin typeface="Roboto"/>
                <a:ea typeface="Roboto" pitchFamily="2" charset="0"/>
                <a:cs typeface="Roboto Light"/>
                <a:sym typeface="Roboto Light"/>
              </a:rPr>
              <a:t>VM sharing</a:t>
            </a: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When you use App Service for other apps, your functions will run on the same plan (VMs) at no extra cost.</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You may scale it out manually by adding more VM instances for an App Service plan.</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You may also have </a:t>
            </a:r>
            <a:r>
              <a:rPr lang="en-US" sz="1600" dirty="0" err="1">
                <a:solidFill>
                  <a:srgbClr val="151B22"/>
                </a:solidFill>
                <a:latin typeface="Roboto"/>
                <a:ea typeface="Roboto Light" panose="02000000000000000000" pitchFamily="2" charset="0"/>
                <a:cs typeface="Roboto Light"/>
                <a:sym typeface="Roboto Light"/>
              </a:rPr>
              <a:t>autoscale</a:t>
            </a:r>
            <a:r>
              <a:rPr lang="en-US" sz="1600" dirty="0">
                <a:solidFill>
                  <a:srgbClr val="151B22"/>
                </a:solidFill>
                <a:latin typeface="Roboto"/>
                <a:ea typeface="Roboto Light" panose="02000000000000000000" pitchFamily="2" charset="0"/>
                <a:cs typeface="Roboto Light"/>
                <a:sym typeface="Roboto Light"/>
              </a:rPr>
              <a:t> enabled.</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Optimal when you have existing, underutilized VMs, which also operate other instances of the App Service.</a:t>
            </a:r>
          </a:p>
        </p:txBody>
      </p:sp>
    </p:spTree>
    <p:extLst>
      <p:ext uri="{BB962C8B-B14F-4D97-AF65-F5344CB8AC3E}">
        <p14:creationId xmlns:p14="http://schemas.microsoft.com/office/powerpoint/2010/main" val="2020197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Q &amp; A</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472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lt1"/>
                </a:solidFill>
                <a:latin typeface="Roboto"/>
                <a:ea typeface="Roboto"/>
                <a:cs typeface="Roboto"/>
                <a:sym typeface="Roboto"/>
              </a:rPr>
              <a:t>THANK YOU!</a:t>
            </a:r>
            <a:endParaRPr sz="3600" b="1">
              <a:solidFill>
                <a:schemeClr val="lt1"/>
              </a:solidFill>
              <a:latin typeface="Roboto"/>
              <a:ea typeface="Roboto"/>
              <a:cs typeface="Roboto"/>
              <a:sym typeface="Roboto"/>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2" name="Google Shape;522;p36"/>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3501E299-8323-4E72-A965-829A1239F61B}"/>
              </a:ext>
            </a:extLst>
          </p:cNvPr>
          <p:cNvPicPr>
            <a:picLocks noChangeAspect="1"/>
          </p:cNvPicPr>
          <p:nvPr/>
        </p:nvPicPr>
        <p:blipFill>
          <a:blip r:embed="rId5"/>
          <a:stretch>
            <a:fillRect/>
          </a:stretch>
        </p:blipFill>
        <p:spPr>
          <a:xfrm>
            <a:off x="262235" y="1866897"/>
            <a:ext cx="8631621" cy="2610574"/>
          </a:xfrm>
          <a:prstGeom prst="rect">
            <a:avLst/>
          </a:prstGeom>
        </p:spPr>
      </p:pic>
      <p:sp>
        <p:nvSpPr>
          <p:cNvPr id="8" name="Google Shape;532;p37">
            <a:extLst>
              <a:ext uri="{FF2B5EF4-FFF2-40B4-BE49-F238E27FC236}">
                <a16:creationId xmlns:a16="http://schemas.microsoft.com/office/drawing/2014/main" id="{4F43511B-88A0-4D0B-9208-A3C5C0A3DEE6}"/>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Microsoft Azure is a cloud computing service operated by Microsoft. It provides a range of cloud services, including compute, analytics, storage and networking</a:t>
            </a:r>
            <a:endParaRPr sz="1600" dirty="0">
              <a:solidFill>
                <a:srgbClr val="151B22"/>
              </a:solidFill>
              <a:latin typeface="Roboto"/>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96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5F679E0C-340D-4993-9785-06A141726336}"/>
              </a:ext>
            </a:extLst>
          </p:cNvPr>
          <p:cNvPicPr>
            <a:picLocks noChangeAspect="1"/>
          </p:cNvPicPr>
          <p:nvPr/>
        </p:nvPicPr>
        <p:blipFill>
          <a:blip r:embed="rId5"/>
          <a:stretch>
            <a:fillRect/>
          </a:stretch>
        </p:blipFill>
        <p:spPr>
          <a:xfrm>
            <a:off x="1623601" y="1133274"/>
            <a:ext cx="5896798" cy="2876951"/>
          </a:xfrm>
          <a:prstGeom prst="rect">
            <a:avLst/>
          </a:prstGeom>
        </p:spPr>
      </p:pic>
    </p:spTree>
    <p:extLst>
      <p:ext uri="{BB962C8B-B14F-4D97-AF65-F5344CB8AC3E}">
        <p14:creationId xmlns:p14="http://schemas.microsoft.com/office/powerpoint/2010/main" val="412313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sp>
        <p:nvSpPr>
          <p:cNvPr id="8" name="Google Shape;532;p37">
            <a:extLst>
              <a:ext uri="{FF2B5EF4-FFF2-40B4-BE49-F238E27FC236}">
                <a16:creationId xmlns:a16="http://schemas.microsoft.com/office/drawing/2014/main" id="{D98C6BA7-8550-49E2-8CFC-3932FE5E6B70}"/>
              </a:ext>
            </a:extLst>
          </p:cNvPr>
          <p:cNvSpPr txBox="1"/>
          <p:nvPr/>
        </p:nvSpPr>
        <p:spPr>
          <a:xfrm>
            <a:off x="393000" y="633675"/>
            <a:ext cx="8358000" cy="2154406"/>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Function as a Service (</a:t>
            </a:r>
            <a:r>
              <a:rPr lang="en-US" sz="1600" dirty="0" err="1">
                <a:solidFill>
                  <a:srgbClr val="151B22"/>
                </a:solidFill>
                <a:latin typeface="Roboto"/>
                <a:ea typeface="Roboto Light"/>
                <a:cs typeface="Roboto Light"/>
                <a:sym typeface="Roboto Light"/>
              </a:rPr>
              <a:t>FaaS</a:t>
            </a:r>
            <a:r>
              <a:rPr lang="en-US" sz="1600" dirty="0">
                <a:solidFill>
                  <a:srgbClr val="151B22"/>
                </a:solidFill>
                <a:latin typeface="Roboto"/>
                <a:ea typeface="Roboto Light"/>
                <a:cs typeface="Roboto Light"/>
                <a:sym typeface="Roboto Light"/>
              </a:rPr>
              <a:t>) offering that allows developers to focus on writing code and not worry about maintaining the underlying computing infrastructure.</a:t>
            </a:r>
          </a:p>
          <a:p>
            <a:pPr lvl="0"/>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Azure Functions are "</a:t>
            </a:r>
            <a:r>
              <a:rPr lang="en-US" sz="1600" dirty="0" err="1">
                <a:solidFill>
                  <a:srgbClr val="151B22"/>
                </a:solidFill>
                <a:latin typeface="Roboto"/>
                <a:ea typeface="Roboto Light"/>
                <a:cs typeface="Roboto Light"/>
                <a:sym typeface="Roboto Light"/>
              </a:rPr>
              <a:t>nanoservices</a:t>
            </a:r>
            <a:r>
              <a:rPr lang="en-US" sz="1600" dirty="0">
                <a:solidFill>
                  <a:srgbClr val="151B22"/>
                </a:solidFill>
                <a:latin typeface="Roboto"/>
                <a:ea typeface="Roboto Light"/>
                <a:cs typeface="Roboto Light"/>
                <a:sym typeface="Roboto Light"/>
              </a:rPr>
              <a:t>" that can scale based on demand (only paying for the resources you use)</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endParaRPr sz="1600" dirty="0">
              <a:solidFill>
                <a:srgbClr val="151B22"/>
              </a:solidFill>
              <a:latin typeface="Roboto"/>
              <a:ea typeface="Roboto Light"/>
              <a:cs typeface="Roboto Light"/>
              <a:sym typeface="Roboto Light"/>
            </a:endParaRPr>
          </a:p>
        </p:txBody>
      </p:sp>
    </p:spTree>
    <p:extLst>
      <p:ext uri="{BB962C8B-B14F-4D97-AF65-F5344CB8AC3E}">
        <p14:creationId xmlns:p14="http://schemas.microsoft.com/office/powerpoint/2010/main" val="20566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Supported languages and tools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Azure Functions can be created in C#, Node/JavaScript, Python, F#, PHP and scripting languages like PowerShell, Batch and Bash.</a:t>
            </a:r>
          </a:p>
          <a:p>
            <a:pPr lvl="0"/>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Tools: Azure portal, Azurite, Microsoft Azure Storage Explorer</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endParaRPr sz="1600" dirty="0">
              <a:solidFill>
                <a:srgbClr val="151B22"/>
              </a:solidFill>
              <a:latin typeface="Roboto"/>
              <a:ea typeface="Roboto Light"/>
              <a:cs typeface="Roboto Light"/>
              <a:sym typeface="Roboto Light"/>
            </a:endParaRPr>
          </a:p>
        </p:txBody>
      </p:sp>
    </p:spTree>
    <p:extLst>
      <p:ext uri="{BB962C8B-B14F-4D97-AF65-F5344CB8AC3E}">
        <p14:creationId xmlns:p14="http://schemas.microsoft.com/office/powerpoint/2010/main" val="30723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Triggers and bindings </a:t>
            </a:r>
            <a:r>
              <a:rPr lang="en-US" sz="1600" dirty="0">
                <a:solidFill>
                  <a:srgbClr val="151B22"/>
                </a:solidFill>
                <a:latin typeface="Roboto"/>
                <a:ea typeface="Roboto Light"/>
                <a:cs typeface="Roboto Light"/>
                <a:sym typeface="Roboto Light"/>
              </a:rPr>
              <a:t>lets you avoid hardcoding access to other services and abstracting away boilerplate code keeping your functions lean.</a:t>
            </a:r>
          </a:p>
        </p:txBody>
      </p:sp>
      <p:pic>
        <p:nvPicPr>
          <p:cNvPr id="3" name="Picture 2">
            <a:extLst>
              <a:ext uri="{FF2B5EF4-FFF2-40B4-BE49-F238E27FC236}">
                <a16:creationId xmlns:a16="http://schemas.microsoft.com/office/drawing/2014/main" id="{A38E621F-48A3-4741-BCA6-EBE631D75D7A}"/>
              </a:ext>
            </a:extLst>
          </p:cNvPr>
          <p:cNvPicPr>
            <a:picLocks noChangeAspect="1"/>
          </p:cNvPicPr>
          <p:nvPr/>
        </p:nvPicPr>
        <p:blipFill>
          <a:blip r:embed="rId5"/>
          <a:stretch>
            <a:fillRect/>
          </a:stretch>
        </p:blipFill>
        <p:spPr>
          <a:xfrm>
            <a:off x="1076325" y="1737248"/>
            <a:ext cx="6305550" cy="2095500"/>
          </a:xfrm>
          <a:prstGeom prst="rect">
            <a:avLst/>
          </a:prstGeom>
        </p:spPr>
      </p:pic>
    </p:spTree>
    <p:extLst>
      <p:ext uri="{BB962C8B-B14F-4D97-AF65-F5344CB8AC3E}">
        <p14:creationId xmlns:p14="http://schemas.microsoft.com/office/powerpoint/2010/main" val="724332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R_METADATA_KEY" val="68849806-430b-4cdc-85a5-eccc9571c2c4"/>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3252</TotalTime>
  <Words>1856</Words>
  <Application>Microsoft Office PowerPoint</Application>
  <PresentationFormat>On-screen Show (16:9)</PresentationFormat>
  <Paragraphs>196</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Roboto Medium</vt:lpstr>
      <vt:lpstr>Roboto Black</vt:lpstr>
      <vt:lpstr>Roboto</vt:lpstr>
      <vt:lpstr>Roboto Light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Phat.Tran</cp:lastModifiedBy>
  <cp:revision>58</cp:revision>
  <dcterms:modified xsi:type="dcterms:W3CDTF">2022-10-26T03:05:22Z</dcterms:modified>
</cp:coreProperties>
</file>