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2"/>
  </p:notesMasterIdLst>
  <p:sldIdLst>
    <p:sldId id="256" r:id="rId2"/>
    <p:sldId id="257" r:id="rId3"/>
    <p:sldId id="258" r:id="rId4"/>
    <p:sldId id="259" r:id="rId5"/>
    <p:sldId id="281" r:id="rId6"/>
    <p:sldId id="283" r:id="rId7"/>
    <p:sldId id="282" r:id="rId8"/>
    <p:sldId id="284" r:id="rId9"/>
    <p:sldId id="286" r:id="rId10"/>
    <p:sldId id="287" r:id="rId11"/>
    <p:sldId id="288" r:id="rId12"/>
    <p:sldId id="289" r:id="rId13"/>
    <p:sldId id="261" r:id="rId14"/>
    <p:sldId id="290" r:id="rId15"/>
    <p:sldId id="294" r:id="rId16"/>
    <p:sldId id="291" r:id="rId17"/>
    <p:sldId id="293" r:id="rId18"/>
    <p:sldId id="295" r:id="rId19"/>
    <p:sldId id="296" r:id="rId20"/>
    <p:sldId id="297" r:id="rId21"/>
    <p:sldId id="298" r:id="rId22"/>
    <p:sldId id="299" r:id="rId23"/>
    <p:sldId id="300" r:id="rId24"/>
    <p:sldId id="301" r:id="rId25"/>
    <p:sldId id="302" r:id="rId26"/>
    <p:sldId id="303" r:id="rId27"/>
    <p:sldId id="304" r:id="rId28"/>
    <p:sldId id="305" r:id="rId29"/>
    <p:sldId id="306" r:id="rId30"/>
    <p:sldId id="279" r:id="rId31"/>
  </p:sldIdLst>
  <p:sldSz cx="9144000" cy="5143500" type="screen16x9"/>
  <p:notesSz cx="6858000" cy="9144000"/>
  <p:embeddedFontLst>
    <p:embeddedFont>
      <p:font typeface="Roboto" pitchFamily="2" charset="0"/>
      <p:regular r:id="rId33"/>
      <p:bold r:id="rId34"/>
      <p:italic r:id="rId35"/>
      <p:boldItalic r:id="rId36"/>
    </p:embeddedFont>
    <p:embeddedFont>
      <p:font typeface="Roboto Black" panose="02000000000000000000" pitchFamily="2" charset="0"/>
      <p:bold r:id="rId37"/>
      <p:boldItalic r:id="rId38"/>
    </p:embeddedFont>
    <p:embeddedFont>
      <p:font typeface="Roboto Light" panose="02000000000000000000" pitchFamily="2" charset="0"/>
      <p:regular r:id="rId39"/>
      <p:bold r:id="rId40"/>
      <p:italic r:id="rId41"/>
      <p:boldItalic r:id="rId42"/>
    </p:embeddedFont>
    <p:embeddedFont>
      <p:font typeface="Roboto Medium" panose="02000000000000000000" pitchFamily="2" charset="0"/>
      <p:regular r:id="rId43"/>
      <p:bold r:id="rId44"/>
      <p:italic r:id="rId45"/>
      <p:boldItalic r:id="rId46"/>
    </p:embeddedFont>
  </p:embeddedFontLst>
  <p:custDataLst>
    <p:tags r:id="rId47"/>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pos="72">
          <p15:clr>
            <a:srgbClr val="9AA0A6"/>
          </p15:clr>
        </p15:guide>
        <p15:guide id="4" orient="horz" pos="3195">
          <p15:clr>
            <a:srgbClr val="9AA0A6"/>
          </p15:clr>
        </p15:guide>
        <p15:guide id="5" pos="5688">
          <p15:clr>
            <a:srgbClr val="9AA0A6"/>
          </p15:clr>
        </p15:guide>
        <p15:guide id="6" orient="horz" pos="72">
          <p15:clr>
            <a:srgbClr val="9AA0A6"/>
          </p15:clr>
        </p15:guide>
        <p15:guide id="7" pos="288">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339" autoAdjust="0"/>
  </p:normalViewPr>
  <p:slideViewPr>
    <p:cSldViewPr snapToGrid="0">
      <p:cViewPr varScale="1">
        <p:scale>
          <a:sx n="87" d="100"/>
          <a:sy n="87" d="100"/>
        </p:scale>
        <p:origin x="1325" y="62"/>
      </p:cViewPr>
      <p:guideLst>
        <p:guide orient="horz" pos="1620"/>
        <p:guide pos="2880"/>
        <p:guide pos="72"/>
        <p:guide orient="horz" pos="3195"/>
        <p:guide pos="5688"/>
        <p:guide orient="horz" pos="72"/>
        <p:guide pos="28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tags" Target="tags/tag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r>
              <a:rPr lang="en-US" dirty="0"/>
              <a:t>Triggers: </a:t>
            </a:r>
            <a:r>
              <a:rPr lang="en-US" dirty="0" err="1"/>
              <a:t>Là</a:t>
            </a:r>
            <a:r>
              <a:rPr lang="en-US" dirty="0"/>
              <a:t> </a:t>
            </a:r>
            <a:r>
              <a:rPr lang="en-US" dirty="0" err="1"/>
              <a:t>cách</a:t>
            </a:r>
            <a:r>
              <a:rPr lang="en-US" dirty="0"/>
              <a:t> </a:t>
            </a:r>
            <a:r>
              <a:rPr lang="en-US" dirty="0" err="1"/>
              <a:t>mà</a:t>
            </a:r>
            <a:r>
              <a:rPr lang="en-US" dirty="0"/>
              <a:t> </a:t>
            </a:r>
            <a:r>
              <a:rPr lang="en-US" dirty="0" err="1"/>
              <a:t>các</a:t>
            </a:r>
            <a:r>
              <a:rPr lang="en-US" dirty="0"/>
              <a:t> function </a:t>
            </a:r>
            <a:r>
              <a:rPr lang="en-US" dirty="0" err="1"/>
              <a:t>sẽ</a:t>
            </a:r>
            <a:r>
              <a:rPr lang="en-US" dirty="0"/>
              <a:t> đ</a:t>
            </a:r>
            <a:r>
              <a:rPr lang="vi-VN" dirty="0"/>
              <a:t>ư</a:t>
            </a:r>
            <a:r>
              <a:rPr lang="en-US" dirty="0" err="1"/>
              <a:t>ợc</a:t>
            </a:r>
            <a:r>
              <a:rPr lang="en-US" dirty="0"/>
              <a:t> </a:t>
            </a:r>
            <a:r>
              <a:rPr lang="en-US" dirty="0" err="1"/>
              <a:t>excuted</a:t>
            </a:r>
            <a:r>
              <a:rPr lang="en-US" dirty="0"/>
              <a:t> =&gt; </a:t>
            </a:r>
            <a:r>
              <a:rPr lang="en-US" dirty="0" err="1"/>
              <a:t>Ví</a:t>
            </a:r>
            <a:r>
              <a:rPr lang="en-US" dirty="0"/>
              <a:t> </a:t>
            </a:r>
            <a:r>
              <a:rPr lang="en-US" dirty="0" err="1"/>
              <a:t>dụ</a:t>
            </a:r>
            <a:r>
              <a:rPr lang="en-US" dirty="0"/>
              <a:t> </a:t>
            </a:r>
            <a:r>
              <a:rPr lang="en-US" dirty="0" err="1"/>
              <a:t>nh</a:t>
            </a:r>
            <a:r>
              <a:rPr lang="vi-VN" dirty="0"/>
              <a:t>ư</a:t>
            </a:r>
            <a:r>
              <a:rPr lang="en-US" dirty="0"/>
              <a:t> </a:t>
            </a:r>
            <a:r>
              <a:rPr lang="en-US" dirty="0" err="1"/>
              <a:t>khi</a:t>
            </a:r>
            <a:r>
              <a:rPr lang="en-US" dirty="0"/>
              <a:t> 1 http đ</a:t>
            </a:r>
            <a:r>
              <a:rPr lang="vi-VN" dirty="0"/>
              <a:t>ư</a:t>
            </a:r>
            <a:r>
              <a:rPr lang="en-US" dirty="0" err="1"/>
              <a:t>ợc</a:t>
            </a:r>
            <a:r>
              <a:rPr lang="en-US" dirty="0"/>
              <a:t> call, 1 message đ</a:t>
            </a:r>
            <a:r>
              <a:rPr lang="vi-VN" dirty="0"/>
              <a:t>ư</a:t>
            </a:r>
            <a:r>
              <a:rPr lang="en-US" dirty="0" err="1"/>
              <a:t>ợc</a:t>
            </a:r>
            <a:r>
              <a:rPr lang="en-US" dirty="0"/>
              <a:t> </a:t>
            </a:r>
            <a:r>
              <a:rPr lang="en-US" dirty="0" err="1"/>
              <a:t>gửi</a:t>
            </a:r>
            <a:r>
              <a:rPr lang="en-US" dirty="0"/>
              <a:t> </a:t>
            </a:r>
            <a:r>
              <a:rPr lang="en-US" dirty="0" err="1"/>
              <a:t>vào</a:t>
            </a:r>
            <a:r>
              <a:rPr lang="en-US" dirty="0"/>
              <a:t> queue…</a:t>
            </a:r>
          </a:p>
          <a:p>
            <a:pPr marL="0" lvl="0" indent="0" algn="l" rtl="0">
              <a:spcBef>
                <a:spcPts val="0"/>
              </a:spcBef>
              <a:spcAft>
                <a:spcPts val="0"/>
              </a:spcAft>
              <a:buFontTx/>
              <a:buNone/>
            </a:pPr>
            <a:r>
              <a:rPr lang="en-US" dirty="0"/>
              <a:t>Bindings: </a:t>
            </a:r>
            <a:r>
              <a:rPr lang="en-US" dirty="0" err="1"/>
              <a:t>Là</a:t>
            </a:r>
            <a:r>
              <a:rPr lang="en-US" dirty="0"/>
              <a:t> </a:t>
            </a:r>
            <a:r>
              <a:rPr lang="en-US" dirty="0" err="1"/>
              <a:t>kết</a:t>
            </a:r>
            <a:r>
              <a:rPr lang="en-US" dirty="0"/>
              <a:t> </a:t>
            </a:r>
            <a:r>
              <a:rPr lang="en-US" dirty="0" err="1"/>
              <a:t>nối</a:t>
            </a:r>
            <a:r>
              <a:rPr lang="en-US" dirty="0"/>
              <a:t> </a:t>
            </a:r>
            <a:r>
              <a:rPr lang="en-US" dirty="0" err="1"/>
              <a:t>đến</a:t>
            </a:r>
            <a:r>
              <a:rPr lang="en-US" dirty="0"/>
              <a:t> data </a:t>
            </a:r>
            <a:r>
              <a:rPr lang="en-US" dirty="0" err="1"/>
              <a:t>trong</a:t>
            </a:r>
            <a:r>
              <a:rPr lang="en-US" dirty="0"/>
              <a:t> </a:t>
            </a:r>
            <a:r>
              <a:rPr lang="en-US" dirty="0" err="1"/>
              <a:t>các</a:t>
            </a:r>
            <a:r>
              <a:rPr lang="en-US" dirty="0"/>
              <a:t> functions. </a:t>
            </a:r>
            <a:r>
              <a:rPr lang="en-US" dirty="0" err="1"/>
              <a:t>Nó</a:t>
            </a:r>
            <a:r>
              <a:rPr lang="en-US" dirty="0"/>
              <a:t> </a:t>
            </a:r>
            <a:r>
              <a:rPr lang="en-US" dirty="0" err="1"/>
              <a:t>là</a:t>
            </a:r>
            <a:r>
              <a:rPr lang="en-US" dirty="0"/>
              <a:t> </a:t>
            </a:r>
            <a:r>
              <a:rPr lang="en-US" dirty="0" err="1"/>
              <a:t>một</a:t>
            </a:r>
            <a:r>
              <a:rPr lang="en-US" dirty="0"/>
              <a:t> option </a:t>
            </a:r>
            <a:r>
              <a:rPr lang="en-US" dirty="0" err="1"/>
              <a:t>trong</a:t>
            </a:r>
            <a:r>
              <a:rPr lang="en-US" dirty="0"/>
              <a:t> </a:t>
            </a:r>
            <a:r>
              <a:rPr lang="en-US" dirty="0" err="1"/>
              <a:t>định</a:t>
            </a:r>
            <a:r>
              <a:rPr lang="en-US" dirty="0"/>
              <a:t> </a:t>
            </a:r>
            <a:r>
              <a:rPr lang="en-US" dirty="0" err="1"/>
              <a:t>dạng</a:t>
            </a:r>
            <a:r>
              <a:rPr lang="en-US" dirty="0"/>
              <a:t> </a:t>
            </a:r>
            <a:r>
              <a:rPr lang="en-US" dirty="0" err="1"/>
              <a:t>của</a:t>
            </a:r>
            <a:r>
              <a:rPr lang="en-US" dirty="0"/>
              <a:t> input </a:t>
            </a:r>
            <a:r>
              <a:rPr lang="en-US" dirty="0" err="1"/>
              <a:t>và</a:t>
            </a:r>
            <a:r>
              <a:rPr lang="en-US" dirty="0"/>
              <a:t> output </a:t>
            </a:r>
            <a:r>
              <a:rPr lang="en-US" dirty="0" err="1"/>
              <a:t>của</a:t>
            </a:r>
            <a:r>
              <a:rPr lang="en-US" dirty="0"/>
              <a:t> function. (</a:t>
            </a:r>
            <a:r>
              <a:rPr lang="en-US" dirty="0" err="1"/>
              <a:t>Ví</a:t>
            </a:r>
            <a:r>
              <a:rPr lang="en-US" dirty="0"/>
              <a:t> </a:t>
            </a:r>
            <a:r>
              <a:rPr lang="en-US" dirty="0" err="1"/>
              <a:t>dụ</a:t>
            </a:r>
            <a:r>
              <a:rPr lang="en-US" dirty="0"/>
              <a:t>: Data input </a:t>
            </a:r>
            <a:r>
              <a:rPr lang="en-US" dirty="0" err="1"/>
              <a:t>là</a:t>
            </a:r>
            <a:r>
              <a:rPr lang="en-US" dirty="0"/>
              <a:t> </a:t>
            </a:r>
            <a:r>
              <a:rPr lang="en-US" dirty="0" err="1"/>
              <a:t>dữ</a:t>
            </a:r>
            <a:r>
              <a:rPr lang="en-US" dirty="0"/>
              <a:t> </a:t>
            </a:r>
            <a:r>
              <a:rPr lang="en-US" dirty="0" err="1"/>
              <a:t>liệu</a:t>
            </a:r>
            <a:r>
              <a:rPr lang="en-US" dirty="0"/>
              <a:t> </a:t>
            </a:r>
            <a:r>
              <a:rPr lang="en-US" dirty="0" err="1"/>
              <a:t>đến</a:t>
            </a:r>
            <a:r>
              <a:rPr lang="en-US" dirty="0"/>
              <a:t> </a:t>
            </a:r>
            <a:r>
              <a:rPr lang="en-US" dirty="0" err="1"/>
              <a:t>từ</a:t>
            </a:r>
            <a:r>
              <a:rPr lang="en-US" dirty="0"/>
              <a:t> </a:t>
            </a:r>
            <a:r>
              <a:rPr lang="en-US" dirty="0" err="1"/>
              <a:t>nội</a:t>
            </a:r>
            <a:r>
              <a:rPr lang="en-US" dirty="0"/>
              <a:t> dung message </a:t>
            </a:r>
            <a:r>
              <a:rPr lang="en-US" dirty="0" err="1"/>
              <a:t>trong</a:t>
            </a:r>
            <a:r>
              <a:rPr lang="en-US" dirty="0"/>
              <a:t> queue, output </a:t>
            </a:r>
            <a:r>
              <a:rPr lang="en-US" dirty="0" err="1"/>
              <a:t>là</a:t>
            </a:r>
            <a:r>
              <a:rPr lang="en-US" dirty="0"/>
              <a:t> record </a:t>
            </a:r>
            <a:r>
              <a:rPr lang="en-US" dirty="0" err="1"/>
              <a:t>trong</a:t>
            </a:r>
            <a:r>
              <a:rPr lang="en-US" dirty="0"/>
              <a:t> cosmos)</a:t>
            </a:r>
            <a:br>
              <a:rPr lang="en-US" dirty="0"/>
            </a:br>
            <a:r>
              <a:rPr lang="en-US" dirty="0"/>
              <a:t>*</a:t>
            </a:r>
            <a:r>
              <a:rPr lang="en-US" sz="1100" b="0" i="1" u="none" strike="noStrike" cap="none" dirty="0">
                <a:solidFill>
                  <a:srgbClr val="000000"/>
                </a:solidFill>
                <a:effectLst/>
                <a:latin typeface="Arial"/>
                <a:ea typeface="Arial"/>
                <a:cs typeface="Arial"/>
                <a:sym typeface="Arial"/>
              </a:rPr>
              <a:t>Unlike a trigger, a function can have multiple input and output bindings. </a:t>
            </a:r>
          </a:p>
          <a:p>
            <a:pPr marL="0" lvl="0" indent="0" algn="l" rtl="0">
              <a:spcBef>
                <a:spcPts val="0"/>
              </a:spcBef>
              <a:spcAft>
                <a:spcPts val="0"/>
              </a:spcAft>
              <a:buFontTx/>
              <a:buNone/>
            </a:pPr>
            <a:endParaRPr lang="en-US" sz="1100" b="0" i="1" u="none" strike="noStrike" cap="none" dirty="0">
              <a:solidFill>
                <a:srgbClr val="000000"/>
              </a:solidFill>
              <a:effectLst/>
              <a:latin typeface="Arial"/>
              <a:ea typeface="Arial"/>
              <a:cs typeface="Arial"/>
              <a:sym typeface="Arial"/>
            </a:endParaRPr>
          </a:p>
          <a:p>
            <a:pPr marL="0" lvl="0" indent="0" algn="l" rtl="0">
              <a:spcBef>
                <a:spcPts val="0"/>
              </a:spcBef>
              <a:spcAft>
                <a:spcPts val="0"/>
              </a:spcAft>
              <a:buFontTx/>
              <a:buNone/>
            </a:pPr>
            <a:r>
              <a:rPr lang="en-US" sz="1100" b="0" i="1" u="none" strike="noStrike" cap="none" dirty="0">
                <a:solidFill>
                  <a:srgbClr val="000000"/>
                </a:solidFill>
                <a:effectLst/>
                <a:latin typeface="Arial"/>
                <a:ea typeface="Arial"/>
                <a:cs typeface="Arial"/>
                <a:sym typeface="Arial"/>
              </a:rPr>
              <a:t>=&gt; </a:t>
            </a:r>
            <a:r>
              <a:rPr lang="en-US" sz="1100" b="0" i="1" u="none" strike="noStrike" cap="none" dirty="0" err="1">
                <a:solidFill>
                  <a:srgbClr val="000000"/>
                </a:solidFill>
                <a:effectLst/>
                <a:latin typeface="Arial"/>
                <a:ea typeface="Arial"/>
                <a:cs typeface="Arial"/>
                <a:sym typeface="Arial"/>
              </a:rPr>
              <a:t>Vì</a:t>
            </a:r>
            <a:r>
              <a:rPr lang="en-US" sz="1100" b="0" i="1" u="none" strike="noStrike" cap="none" dirty="0">
                <a:solidFill>
                  <a:srgbClr val="000000"/>
                </a:solidFill>
                <a:effectLst/>
                <a:latin typeface="Arial"/>
                <a:ea typeface="Arial"/>
                <a:cs typeface="Arial"/>
                <a:sym typeface="Arial"/>
              </a:rPr>
              <a:t> bindings </a:t>
            </a:r>
            <a:r>
              <a:rPr lang="en-US" sz="1100" b="0" i="1" u="none" strike="noStrike" cap="none" dirty="0" err="1">
                <a:solidFill>
                  <a:srgbClr val="000000"/>
                </a:solidFill>
                <a:effectLst/>
                <a:latin typeface="Arial"/>
                <a:ea typeface="Arial"/>
                <a:cs typeface="Arial"/>
                <a:sym typeface="Arial"/>
              </a:rPr>
              <a:t>chỉ</a:t>
            </a:r>
            <a:r>
              <a:rPr lang="en-US" sz="1100" b="0" i="1" u="none" strike="noStrike" cap="none" dirty="0">
                <a:solidFill>
                  <a:srgbClr val="000000"/>
                </a:solidFill>
                <a:effectLst/>
                <a:latin typeface="Arial"/>
                <a:ea typeface="Arial"/>
                <a:cs typeface="Arial"/>
                <a:sym typeface="Arial"/>
              </a:rPr>
              <a:t> </a:t>
            </a:r>
            <a:r>
              <a:rPr lang="en-US" sz="1100" b="0" i="1" u="none" strike="noStrike" cap="none" dirty="0" err="1">
                <a:solidFill>
                  <a:srgbClr val="000000"/>
                </a:solidFill>
                <a:effectLst/>
                <a:latin typeface="Arial"/>
                <a:ea typeface="Arial"/>
                <a:cs typeface="Arial"/>
                <a:sym typeface="Arial"/>
              </a:rPr>
              <a:t>là</a:t>
            </a:r>
            <a:r>
              <a:rPr lang="en-US" sz="1100" b="0" i="1" u="none" strike="noStrike" cap="none" dirty="0">
                <a:solidFill>
                  <a:srgbClr val="000000"/>
                </a:solidFill>
                <a:effectLst/>
                <a:latin typeface="Arial"/>
                <a:ea typeface="Arial"/>
                <a:cs typeface="Arial"/>
                <a:sym typeface="Arial"/>
              </a:rPr>
              <a:t> optional </a:t>
            </a:r>
            <a:r>
              <a:rPr lang="en-US" sz="1100" b="0" i="1" u="none" strike="noStrike" cap="none" dirty="0" err="1">
                <a:solidFill>
                  <a:srgbClr val="000000"/>
                </a:solidFill>
                <a:effectLst/>
                <a:latin typeface="Arial"/>
                <a:ea typeface="Arial"/>
                <a:cs typeface="Arial"/>
                <a:sym typeface="Arial"/>
              </a:rPr>
              <a:t>vì</a:t>
            </a:r>
            <a:r>
              <a:rPr lang="en-US" sz="1100" b="0" i="1" u="none" strike="noStrike" cap="none" dirty="0">
                <a:solidFill>
                  <a:srgbClr val="000000"/>
                </a:solidFill>
                <a:effectLst/>
                <a:latin typeface="Arial"/>
                <a:ea typeface="Arial"/>
                <a:cs typeface="Arial"/>
                <a:sym typeface="Arial"/>
              </a:rPr>
              <a:t> </a:t>
            </a:r>
            <a:r>
              <a:rPr lang="en-US" sz="1100" b="0" i="1" u="none" strike="noStrike" cap="none" dirty="0" err="1">
                <a:solidFill>
                  <a:srgbClr val="000000"/>
                </a:solidFill>
                <a:effectLst/>
                <a:latin typeface="Arial"/>
                <a:ea typeface="Arial"/>
                <a:cs typeface="Arial"/>
                <a:sym typeface="Arial"/>
              </a:rPr>
              <a:t>thế</a:t>
            </a:r>
            <a:r>
              <a:rPr lang="en-US" sz="1100" b="0" i="1" u="none" strike="noStrike" cap="none" dirty="0">
                <a:solidFill>
                  <a:srgbClr val="000000"/>
                </a:solidFill>
                <a:effectLst/>
                <a:latin typeface="Arial"/>
                <a:ea typeface="Arial"/>
                <a:cs typeface="Arial"/>
                <a:sym typeface="Arial"/>
              </a:rPr>
              <a:t> </a:t>
            </a:r>
            <a:r>
              <a:rPr lang="en-US" sz="1100" b="0" i="1" u="none" strike="noStrike" cap="none" dirty="0" err="1">
                <a:solidFill>
                  <a:srgbClr val="000000"/>
                </a:solidFill>
                <a:effectLst/>
                <a:latin typeface="Arial"/>
                <a:ea typeface="Arial"/>
                <a:cs typeface="Arial"/>
                <a:sym typeface="Arial"/>
              </a:rPr>
              <a:t>chúng</a:t>
            </a:r>
            <a:r>
              <a:rPr lang="en-US" sz="1100" b="0" i="1" u="none" strike="noStrike" cap="none" dirty="0">
                <a:solidFill>
                  <a:srgbClr val="000000"/>
                </a:solidFill>
                <a:effectLst/>
                <a:latin typeface="Arial"/>
                <a:ea typeface="Arial"/>
                <a:cs typeface="Arial"/>
                <a:sym typeface="Arial"/>
              </a:rPr>
              <a:t> ta </a:t>
            </a:r>
            <a:r>
              <a:rPr lang="en-US" sz="1100" b="0" i="1" u="none" strike="noStrike" cap="none" dirty="0" err="1">
                <a:solidFill>
                  <a:srgbClr val="000000"/>
                </a:solidFill>
                <a:effectLst/>
                <a:latin typeface="Arial"/>
                <a:ea typeface="Arial"/>
                <a:cs typeface="Arial"/>
                <a:sym typeface="Arial"/>
              </a:rPr>
              <a:t>sẽ</a:t>
            </a:r>
            <a:r>
              <a:rPr lang="en-US" sz="1100" b="0" i="1" u="none" strike="noStrike" cap="none" dirty="0">
                <a:solidFill>
                  <a:srgbClr val="000000"/>
                </a:solidFill>
                <a:effectLst/>
                <a:latin typeface="Arial"/>
                <a:ea typeface="Arial"/>
                <a:cs typeface="Arial"/>
                <a:sym typeface="Arial"/>
              </a:rPr>
              <a:t> </a:t>
            </a:r>
            <a:r>
              <a:rPr lang="en-US" sz="1100" b="0" i="1" u="none" strike="noStrike" cap="none" dirty="0" err="1">
                <a:solidFill>
                  <a:srgbClr val="000000"/>
                </a:solidFill>
                <a:effectLst/>
                <a:latin typeface="Arial"/>
                <a:ea typeface="Arial"/>
                <a:cs typeface="Arial"/>
                <a:sym typeface="Arial"/>
              </a:rPr>
              <a:t>tiếp</a:t>
            </a:r>
            <a:r>
              <a:rPr lang="en-US" sz="1100" b="0" i="1" u="none" strike="noStrike" cap="none" dirty="0">
                <a:solidFill>
                  <a:srgbClr val="000000"/>
                </a:solidFill>
                <a:effectLst/>
                <a:latin typeface="Arial"/>
                <a:ea typeface="Arial"/>
                <a:cs typeface="Arial"/>
                <a:sym typeface="Arial"/>
              </a:rPr>
              <a:t> </a:t>
            </a:r>
            <a:r>
              <a:rPr lang="en-US" sz="1100" b="0" i="1" u="none" strike="noStrike" cap="none" dirty="0" err="1">
                <a:solidFill>
                  <a:srgbClr val="000000"/>
                </a:solidFill>
                <a:effectLst/>
                <a:latin typeface="Arial"/>
                <a:ea typeface="Arial"/>
                <a:cs typeface="Arial"/>
                <a:sym typeface="Arial"/>
              </a:rPr>
              <a:t>tục</a:t>
            </a:r>
            <a:r>
              <a:rPr lang="en-US" sz="1100" b="0" i="1" u="none" strike="noStrike" cap="none" dirty="0">
                <a:solidFill>
                  <a:srgbClr val="000000"/>
                </a:solidFill>
                <a:effectLst/>
                <a:latin typeface="Arial"/>
                <a:ea typeface="Arial"/>
                <a:cs typeface="Arial"/>
                <a:sym typeface="Arial"/>
              </a:rPr>
              <a:t> </a:t>
            </a:r>
            <a:r>
              <a:rPr lang="en-US" sz="1100" b="0" i="1" u="none" strike="noStrike" cap="none" dirty="0" err="1">
                <a:solidFill>
                  <a:srgbClr val="000000"/>
                </a:solidFill>
                <a:effectLst/>
                <a:latin typeface="Arial"/>
                <a:ea typeface="Arial"/>
                <a:cs typeface="Arial"/>
                <a:sym typeface="Arial"/>
              </a:rPr>
              <a:t>đi</a:t>
            </a:r>
            <a:r>
              <a:rPr lang="en-US" sz="1100" b="0" i="1" u="none" strike="noStrike" cap="none" dirty="0">
                <a:solidFill>
                  <a:srgbClr val="000000"/>
                </a:solidFill>
                <a:effectLst/>
                <a:latin typeface="Arial"/>
                <a:ea typeface="Arial"/>
                <a:cs typeface="Arial"/>
                <a:sym typeface="Arial"/>
              </a:rPr>
              <a:t> </a:t>
            </a:r>
            <a:r>
              <a:rPr lang="en-US" sz="1100" b="0" i="1" u="none" strike="noStrike" cap="none" dirty="0" err="1">
                <a:solidFill>
                  <a:srgbClr val="000000"/>
                </a:solidFill>
                <a:effectLst/>
                <a:latin typeface="Arial"/>
                <a:ea typeface="Arial"/>
                <a:cs typeface="Arial"/>
                <a:sym typeface="Arial"/>
              </a:rPr>
              <a:t>tìm</a:t>
            </a:r>
            <a:r>
              <a:rPr lang="en-US" sz="1100" b="0" i="1" u="none" strike="noStrike" cap="none" dirty="0">
                <a:solidFill>
                  <a:srgbClr val="000000"/>
                </a:solidFill>
                <a:effectLst/>
                <a:latin typeface="Arial"/>
                <a:ea typeface="Arial"/>
                <a:cs typeface="Arial"/>
                <a:sym typeface="Arial"/>
              </a:rPr>
              <a:t> </a:t>
            </a:r>
            <a:r>
              <a:rPr lang="en-US" sz="1100" b="0" i="1" u="none" strike="noStrike" cap="none" dirty="0" err="1">
                <a:solidFill>
                  <a:srgbClr val="000000"/>
                </a:solidFill>
                <a:effectLst/>
                <a:latin typeface="Arial"/>
                <a:ea typeface="Arial"/>
                <a:cs typeface="Arial"/>
                <a:sym typeface="Arial"/>
              </a:rPr>
              <a:t>hiểu</a:t>
            </a:r>
            <a:r>
              <a:rPr lang="en-US" sz="1100" b="0" i="1" u="none" strike="noStrike" cap="none" dirty="0">
                <a:solidFill>
                  <a:srgbClr val="000000"/>
                </a:solidFill>
                <a:effectLst/>
                <a:latin typeface="Arial"/>
                <a:ea typeface="Arial"/>
                <a:cs typeface="Arial"/>
                <a:sym typeface="Arial"/>
              </a:rPr>
              <a:t> </a:t>
            </a:r>
            <a:r>
              <a:rPr lang="en-US" sz="1100" b="0" i="1" u="none" strike="noStrike" cap="none" dirty="0" err="1">
                <a:solidFill>
                  <a:srgbClr val="000000"/>
                </a:solidFill>
                <a:effectLst/>
                <a:latin typeface="Arial"/>
                <a:ea typeface="Arial"/>
                <a:cs typeface="Arial"/>
                <a:sym typeface="Arial"/>
              </a:rPr>
              <a:t>sâu</a:t>
            </a:r>
            <a:r>
              <a:rPr lang="en-US" sz="1100" b="0" i="1" u="none" strike="noStrike" cap="none" dirty="0">
                <a:solidFill>
                  <a:srgbClr val="000000"/>
                </a:solidFill>
                <a:effectLst/>
                <a:latin typeface="Arial"/>
                <a:ea typeface="Arial"/>
                <a:cs typeface="Arial"/>
                <a:sym typeface="Arial"/>
              </a:rPr>
              <a:t> h</a:t>
            </a:r>
            <a:r>
              <a:rPr lang="vi-VN" sz="1100" b="0" i="1" u="none" strike="noStrike" cap="none" dirty="0">
                <a:solidFill>
                  <a:srgbClr val="000000"/>
                </a:solidFill>
                <a:effectLst/>
                <a:latin typeface="Arial"/>
                <a:ea typeface="Arial"/>
                <a:cs typeface="Arial"/>
                <a:sym typeface="Arial"/>
              </a:rPr>
              <a:t>ơ</a:t>
            </a:r>
            <a:r>
              <a:rPr lang="en-US" sz="1100" b="0" i="1" u="none" strike="noStrike" cap="none" dirty="0">
                <a:solidFill>
                  <a:srgbClr val="000000"/>
                </a:solidFill>
                <a:effectLst/>
                <a:latin typeface="Arial"/>
                <a:ea typeface="Arial"/>
                <a:cs typeface="Arial"/>
                <a:sym typeface="Arial"/>
              </a:rPr>
              <a:t>n </a:t>
            </a:r>
            <a:r>
              <a:rPr lang="en-US" sz="1100" b="0" i="1" u="none" strike="noStrike" cap="none" dirty="0" err="1">
                <a:solidFill>
                  <a:srgbClr val="000000"/>
                </a:solidFill>
                <a:effectLst/>
                <a:latin typeface="Arial"/>
                <a:ea typeface="Arial"/>
                <a:cs typeface="Arial"/>
                <a:sym typeface="Arial"/>
              </a:rPr>
              <a:t>về</a:t>
            </a:r>
            <a:r>
              <a:rPr lang="en-US" sz="1100" b="0" i="1" u="none" strike="noStrike" cap="none" dirty="0">
                <a:solidFill>
                  <a:srgbClr val="000000"/>
                </a:solidFill>
                <a:effectLst/>
                <a:latin typeface="Arial"/>
                <a:ea typeface="Arial"/>
                <a:cs typeface="Arial"/>
                <a:sym typeface="Arial"/>
              </a:rPr>
              <a:t> Trigger</a:t>
            </a:r>
          </a:p>
        </p:txBody>
      </p:sp>
    </p:spTree>
    <p:extLst>
      <p:ext uri="{BB962C8B-B14F-4D97-AF65-F5344CB8AC3E}">
        <p14:creationId xmlns:p14="http://schemas.microsoft.com/office/powerpoint/2010/main" val="543657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r>
              <a:rPr lang="en-US" dirty="0"/>
              <a:t>Triggers: </a:t>
            </a:r>
            <a:r>
              <a:rPr lang="en-US" dirty="0" err="1"/>
              <a:t>Là</a:t>
            </a:r>
            <a:r>
              <a:rPr lang="en-US" dirty="0"/>
              <a:t> </a:t>
            </a:r>
            <a:r>
              <a:rPr lang="en-US" dirty="0" err="1"/>
              <a:t>cách</a:t>
            </a:r>
            <a:r>
              <a:rPr lang="en-US" dirty="0"/>
              <a:t> </a:t>
            </a:r>
            <a:r>
              <a:rPr lang="en-US" dirty="0" err="1"/>
              <a:t>mà</a:t>
            </a:r>
            <a:r>
              <a:rPr lang="en-US" dirty="0"/>
              <a:t> </a:t>
            </a:r>
            <a:r>
              <a:rPr lang="en-US" dirty="0" err="1"/>
              <a:t>các</a:t>
            </a:r>
            <a:r>
              <a:rPr lang="en-US" dirty="0"/>
              <a:t> function </a:t>
            </a:r>
            <a:r>
              <a:rPr lang="en-US" dirty="0" err="1"/>
              <a:t>sẽ</a:t>
            </a:r>
            <a:r>
              <a:rPr lang="en-US" dirty="0"/>
              <a:t> đ</a:t>
            </a:r>
            <a:r>
              <a:rPr lang="vi-VN" dirty="0"/>
              <a:t>ư</a:t>
            </a:r>
            <a:r>
              <a:rPr lang="en-US" dirty="0" err="1"/>
              <a:t>ợc</a:t>
            </a:r>
            <a:r>
              <a:rPr lang="en-US" dirty="0"/>
              <a:t> </a:t>
            </a:r>
            <a:r>
              <a:rPr lang="en-US" dirty="0" err="1"/>
              <a:t>excuted</a:t>
            </a:r>
            <a:r>
              <a:rPr lang="en-US" dirty="0"/>
              <a:t> =&gt; </a:t>
            </a:r>
            <a:r>
              <a:rPr lang="en-US" dirty="0" err="1"/>
              <a:t>Ví</a:t>
            </a:r>
            <a:r>
              <a:rPr lang="en-US" dirty="0"/>
              <a:t> </a:t>
            </a:r>
            <a:r>
              <a:rPr lang="en-US" dirty="0" err="1"/>
              <a:t>dụ</a:t>
            </a:r>
            <a:r>
              <a:rPr lang="en-US" dirty="0"/>
              <a:t> </a:t>
            </a:r>
            <a:r>
              <a:rPr lang="en-US" dirty="0" err="1"/>
              <a:t>nh</a:t>
            </a:r>
            <a:r>
              <a:rPr lang="vi-VN" dirty="0"/>
              <a:t>ư</a:t>
            </a:r>
            <a:r>
              <a:rPr lang="en-US" dirty="0"/>
              <a:t> </a:t>
            </a:r>
            <a:r>
              <a:rPr lang="en-US" dirty="0" err="1"/>
              <a:t>khi</a:t>
            </a:r>
            <a:r>
              <a:rPr lang="en-US" dirty="0"/>
              <a:t> 1 http đ</a:t>
            </a:r>
            <a:r>
              <a:rPr lang="vi-VN" dirty="0"/>
              <a:t>ư</a:t>
            </a:r>
            <a:r>
              <a:rPr lang="en-US" dirty="0" err="1"/>
              <a:t>ợc</a:t>
            </a:r>
            <a:r>
              <a:rPr lang="en-US" dirty="0"/>
              <a:t> call, 1 message đ</a:t>
            </a:r>
            <a:r>
              <a:rPr lang="vi-VN" dirty="0"/>
              <a:t>ư</a:t>
            </a:r>
            <a:r>
              <a:rPr lang="en-US" dirty="0" err="1"/>
              <a:t>ợc</a:t>
            </a:r>
            <a:r>
              <a:rPr lang="en-US" dirty="0"/>
              <a:t> </a:t>
            </a:r>
            <a:r>
              <a:rPr lang="en-US" dirty="0" err="1"/>
              <a:t>gửi</a:t>
            </a:r>
            <a:r>
              <a:rPr lang="en-US" dirty="0"/>
              <a:t> </a:t>
            </a:r>
            <a:r>
              <a:rPr lang="en-US" dirty="0" err="1"/>
              <a:t>vào</a:t>
            </a:r>
            <a:r>
              <a:rPr lang="en-US" dirty="0"/>
              <a:t> queue…</a:t>
            </a:r>
          </a:p>
          <a:p>
            <a:pPr marL="0" lvl="0" indent="0" algn="l" rtl="0">
              <a:spcBef>
                <a:spcPts val="0"/>
              </a:spcBef>
              <a:spcAft>
                <a:spcPts val="0"/>
              </a:spcAft>
              <a:buFontTx/>
              <a:buNone/>
            </a:pPr>
            <a:r>
              <a:rPr lang="en-US" dirty="0"/>
              <a:t>Bindings: </a:t>
            </a:r>
            <a:r>
              <a:rPr lang="en-US" dirty="0" err="1"/>
              <a:t>Là</a:t>
            </a:r>
            <a:r>
              <a:rPr lang="en-US" dirty="0"/>
              <a:t> </a:t>
            </a:r>
            <a:r>
              <a:rPr lang="en-US" dirty="0" err="1"/>
              <a:t>kết</a:t>
            </a:r>
            <a:r>
              <a:rPr lang="en-US" dirty="0"/>
              <a:t> </a:t>
            </a:r>
            <a:r>
              <a:rPr lang="en-US" dirty="0" err="1"/>
              <a:t>nối</a:t>
            </a:r>
            <a:r>
              <a:rPr lang="en-US" dirty="0"/>
              <a:t> </a:t>
            </a:r>
            <a:r>
              <a:rPr lang="en-US" dirty="0" err="1"/>
              <a:t>đến</a:t>
            </a:r>
            <a:r>
              <a:rPr lang="en-US" dirty="0"/>
              <a:t> data </a:t>
            </a:r>
            <a:r>
              <a:rPr lang="en-US" dirty="0" err="1"/>
              <a:t>trong</a:t>
            </a:r>
            <a:r>
              <a:rPr lang="en-US" dirty="0"/>
              <a:t> </a:t>
            </a:r>
            <a:r>
              <a:rPr lang="en-US" dirty="0" err="1"/>
              <a:t>các</a:t>
            </a:r>
            <a:r>
              <a:rPr lang="en-US" dirty="0"/>
              <a:t> functions. </a:t>
            </a:r>
            <a:r>
              <a:rPr lang="en-US" dirty="0" err="1"/>
              <a:t>Nó</a:t>
            </a:r>
            <a:r>
              <a:rPr lang="en-US" dirty="0"/>
              <a:t> </a:t>
            </a:r>
            <a:r>
              <a:rPr lang="en-US" dirty="0" err="1"/>
              <a:t>là</a:t>
            </a:r>
            <a:r>
              <a:rPr lang="en-US" dirty="0"/>
              <a:t> </a:t>
            </a:r>
            <a:r>
              <a:rPr lang="en-US" dirty="0" err="1"/>
              <a:t>một</a:t>
            </a:r>
            <a:r>
              <a:rPr lang="en-US" dirty="0"/>
              <a:t> option </a:t>
            </a:r>
            <a:r>
              <a:rPr lang="en-US" dirty="0" err="1"/>
              <a:t>trong</a:t>
            </a:r>
            <a:r>
              <a:rPr lang="en-US" dirty="0"/>
              <a:t> </a:t>
            </a:r>
            <a:r>
              <a:rPr lang="en-US" dirty="0" err="1"/>
              <a:t>định</a:t>
            </a:r>
            <a:r>
              <a:rPr lang="en-US" dirty="0"/>
              <a:t> </a:t>
            </a:r>
            <a:r>
              <a:rPr lang="en-US" dirty="0" err="1"/>
              <a:t>dạng</a:t>
            </a:r>
            <a:r>
              <a:rPr lang="en-US" dirty="0"/>
              <a:t> </a:t>
            </a:r>
            <a:r>
              <a:rPr lang="en-US" dirty="0" err="1"/>
              <a:t>của</a:t>
            </a:r>
            <a:r>
              <a:rPr lang="en-US" dirty="0"/>
              <a:t> input </a:t>
            </a:r>
            <a:r>
              <a:rPr lang="en-US" dirty="0" err="1"/>
              <a:t>và</a:t>
            </a:r>
            <a:r>
              <a:rPr lang="en-US" dirty="0"/>
              <a:t> output </a:t>
            </a:r>
            <a:r>
              <a:rPr lang="en-US" dirty="0" err="1"/>
              <a:t>của</a:t>
            </a:r>
            <a:r>
              <a:rPr lang="en-US" dirty="0"/>
              <a:t> function. (</a:t>
            </a:r>
            <a:r>
              <a:rPr lang="en-US" dirty="0" err="1"/>
              <a:t>Ví</a:t>
            </a:r>
            <a:r>
              <a:rPr lang="en-US" dirty="0"/>
              <a:t> </a:t>
            </a:r>
            <a:r>
              <a:rPr lang="en-US" dirty="0" err="1"/>
              <a:t>dụ</a:t>
            </a:r>
            <a:r>
              <a:rPr lang="en-US" dirty="0"/>
              <a:t>: Data input </a:t>
            </a:r>
            <a:r>
              <a:rPr lang="en-US" dirty="0" err="1"/>
              <a:t>là</a:t>
            </a:r>
            <a:r>
              <a:rPr lang="en-US" dirty="0"/>
              <a:t> </a:t>
            </a:r>
            <a:r>
              <a:rPr lang="en-US" dirty="0" err="1"/>
              <a:t>dữ</a:t>
            </a:r>
            <a:r>
              <a:rPr lang="en-US" dirty="0"/>
              <a:t> </a:t>
            </a:r>
            <a:r>
              <a:rPr lang="en-US" dirty="0" err="1"/>
              <a:t>liệu</a:t>
            </a:r>
            <a:r>
              <a:rPr lang="en-US" dirty="0"/>
              <a:t> </a:t>
            </a:r>
            <a:r>
              <a:rPr lang="en-US" dirty="0" err="1"/>
              <a:t>đến</a:t>
            </a:r>
            <a:r>
              <a:rPr lang="en-US" dirty="0"/>
              <a:t> </a:t>
            </a:r>
            <a:r>
              <a:rPr lang="en-US" dirty="0" err="1"/>
              <a:t>từ</a:t>
            </a:r>
            <a:r>
              <a:rPr lang="en-US" dirty="0"/>
              <a:t> </a:t>
            </a:r>
            <a:r>
              <a:rPr lang="en-US" dirty="0" err="1"/>
              <a:t>nội</a:t>
            </a:r>
            <a:r>
              <a:rPr lang="en-US" dirty="0"/>
              <a:t> dung message </a:t>
            </a:r>
            <a:r>
              <a:rPr lang="en-US" dirty="0" err="1"/>
              <a:t>trong</a:t>
            </a:r>
            <a:r>
              <a:rPr lang="en-US" dirty="0"/>
              <a:t> queue, output </a:t>
            </a:r>
            <a:r>
              <a:rPr lang="en-US" dirty="0" err="1"/>
              <a:t>là</a:t>
            </a:r>
            <a:r>
              <a:rPr lang="en-US" dirty="0"/>
              <a:t> record </a:t>
            </a:r>
            <a:r>
              <a:rPr lang="en-US" dirty="0" err="1"/>
              <a:t>trong</a:t>
            </a:r>
            <a:r>
              <a:rPr lang="en-US" dirty="0"/>
              <a:t> cosmos)</a:t>
            </a:r>
            <a:br>
              <a:rPr lang="en-US" dirty="0"/>
            </a:br>
            <a:r>
              <a:rPr lang="en-US" dirty="0"/>
              <a:t>*</a:t>
            </a:r>
            <a:r>
              <a:rPr lang="en-US" sz="1100" b="0" i="1" u="none" strike="noStrike" cap="none" dirty="0">
                <a:solidFill>
                  <a:srgbClr val="000000"/>
                </a:solidFill>
                <a:effectLst/>
                <a:latin typeface="Arial"/>
                <a:ea typeface="Arial"/>
                <a:cs typeface="Arial"/>
                <a:sym typeface="Arial"/>
              </a:rPr>
              <a:t>Unlike a trigger, a function can have multiple input and output bindings. </a:t>
            </a:r>
          </a:p>
          <a:p>
            <a:pPr marL="0" lvl="0" indent="0" algn="l" rtl="0">
              <a:spcBef>
                <a:spcPts val="0"/>
              </a:spcBef>
              <a:spcAft>
                <a:spcPts val="0"/>
              </a:spcAft>
              <a:buFontTx/>
              <a:buNone/>
            </a:pPr>
            <a:endParaRPr lang="en-US" sz="1100" b="0" i="1" u="none" strike="noStrike" cap="none" dirty="0">
              <a:solidFill>
                <a:srgbClr val="000000"/>
              </a:solidFill>
              <a:effectLst/>
              <a:latin typeface="Arial"/>
              <a:ea typeface="Arial"/>
              <a:cs typeface="Arial"/>
              <a:sym typeface="Arial"/>
            </a:endParaRPr>
          </a:p>
          <a:p>
            <a:pPr marL="0" lvl="0" indent="0" algn="l" rtl="0">
              <a:spcBef>
                <a:spcPts val="0"/>
              </a:spcBef>
              <a:spcAft>
                <a:spcPts val="0"/>
              </a:spcAft>
              <a:buFontTx/>
              <a:buNone/>
            </a:pPr>
            <a:r>
              <a:rPr lang="en-US" sz="1100" b="0" i="1" u="none" strike="noStrike" cap="none" dirty="0">
                <a:solidFill>
                  <a:srgbClr val="000000"/>
                </a:solidFill>
                <a:effectLst/>
                <a:latin typeface="Arial"/>
                <a:ea typeface="Arial"/>
                <a:cs typeface="Arial"/>
                <a:sym typeface="Arial"/>
              </a:rPr>
              <a:t>=&gt; </a:t>
            </a:r>
            <a:r>
              <a:rPr lang="en-US" sz="1100" b="0" i="1" u="none" strike="noStrike" cap="none" dirty="0" err="1">
                <a:solidFill>
                  <a:srgbClr val="000000"/>
                </a:solidFill>
                <a:effectLst/>
                <a:latin typeface="Arial"/>
                <a:ea typeface="Arial"/>
                <a:cs typeface="Arial"/>
                <a:sym typeface="Arial"/>
              </a:rPr>
              <a:t>Vì</a:t>
            </a:r>
            <a:r>
              <a:rPr lang="en-US" sz="1100" b="0" i="1" u="none" strike="noStrike" cap="none" dirty="0">
                <a:solidFill>
                  <a:srgbClr val="000000"/>
                </a:solidFill>
                <a:effectLst/>
                <a:latin typeface="Arial"/>
                <a:ea typeface="Arial"/>
                <a:cs typeface="Arial"/>
                <a:sym typeface="Arial"/>
              </a:rPr>
              <a:t> bindings </a:t>
            </a:r>
            <a:r>
              <a:rPr lang="en-US" sz="1100" b="0" i="1" u="none" strike="noStrike" cap="none" dirty="0" err="1">
                <a:solidFill>
                  <a:srgbClr val="000000"/>
                </a:solidFill>
                <a:effectLst/>
                <a:latin typeface="Arial"/>
                <a:ea typeface="Arial"/>
                <a:cs typeface="Arial"/>
                <a:sym typeface="Arial"/>
              </a:rPr>
              <a:t>chỉ</a:t>
            </a:r>
            <a:r>
              <a:rPr lang="en-US" sz="1100" b="0" i="1" u="none" strike="noStrike" cap="none" dirty="0">
                <a:solidFill>
                  <a:srgbClr val="000000"/>
                </a:solidFill>
                <a:effectLst/>
                <a:latin typeface="Arial"/>
                <a:ea typeface="Arial"/>
                <a:cs typeface="Arial"/>
                <a:sym typeface="Arial"/>
              </a:rPr>
              <a:t> </a:t>
            </a:r>
            <a:r>
              <a:rPr lang="en-US" sz="1100" b="0" i="1" u="none" strike="noStrike" cap="none" dirty="0" err="1">
                <a:solidFill>
                  <a:srgbClr val="000000"/>
                </a:solidFill>
                <a:effectLst/>
                <a:latin typeface="Arial"/>
                <a:ea typeface="Arial"/>
                <a:cs typeface="Arial"/>
                <a:sym typeface="Arial"/>
              </a:rPr>
              <a:t>là</a:t>
            </a:r>
            <a:r>
              <a:rPr lang="en-US" sz="1100" b="0" i="1" u="none" strike="noStrike" cap="none" dirty="0">
                <a:solidFill>
                  <a:srgbClr val="000000"/>
                </a:solidFill>
                <a:effectLst/>
                <a:latin typeface="Arial"/>
                <a:ea typeface="Arial"/>
                <a:cs typeface="Arial"/>
                <a:sym typeface="Arial"/>
              </a:rPr>
              <a:t> optional </a:t>
            </a:r>
            <a:r>
              <a:rPr lang="en-US" sz="1100" b="0" i="1" u="none" strike="noStrike" cap="none" dirty="0" err="1">
                <a:solidFill>
                  <a:srgbClr val="000000"/>
                </a:solidFill>
                <a:effectLst/>
                <a:latin typeface="Arial"/>
                <a:ea typeface="Arial"/>
                <a:cs typeface="Arial"/>
                <a:sym typeface="Arial"/>
              </a:rPr>
              <a:t>vì</a:t>
            </a:r>
            <a:r>
              <a:rPr lang="en-US" sz="1100" b="0" i="1" u="none" strike="noStrike" cap="none" dirty="0">
                <a:solidFill>
                  <a:srgbClr val="000000"/>
                </a:solidFill>
                <a:effectLst/>
                <a:latin typeface="Arial"/>
                <a:ea typeface="Arial"/>
                <a:cs typeface="Arial"/>
                <a:sym typeface="Arial"/>
              </a:rPr>
              <a:t> </a:t>
            </a:r>
            <a:r>
              <a:rPr lang="en-US" sz="1100" b="0" i="1" u="none" strike="noStrike" cap="none" dirty="0" err="1">
                <a:solidFill>
                  <a:srgbClr val="000000"/>
                </a:solidFill>
                <a:effectLst/>
                <a:latin typeface="Arial"/>
                <a:ea typeface="Arial"/>
                <a:cs typeface="Arial"/>
                <a:sym typeface="Arial"/>
              </a:rPr>
              <a:t>thế</a:t>
            </a:r>
            <a:r>
              <a:rPr lang="en-US" sz="1100" b="0" i="1" u="none" strike="noStrike" cap="none" dirty="0">
                <a:solidFill>
                  <a:srgbClr val="000000"/>
                </a:solidFill>
                <a:effectLst/>
                <a:latin typeface="Arial"/>
                <a:ea typeface="Arial"/>
                <a:cs typeface="Arial"/>
                <a:sym typeface="Arial"/>
              </a:rPr>
              <a:t> </a:t>
            </a:r>
            <a:r>
              <a:rPr lang="en-US" sz="1100" b="0" i="1" u="none" strike="noStrike" cap="none" dirty="0" err="1">
                <a:solidFill>
                  <a:srgbClr val="000000"/>
                </a:solidFill>
                <a:effectLst/>
                <a:latin typeface="Arial"/>
                <a:ea typeface="Arial"/>
                <a:cs typeface="Arial"/>
                <a:sym typeface="Arial"/>
              </a:rPr>
              <a:t>chúng</a:t>
            </a:r>
            <a:r>
              <a:rPr lang="en-US" sz="1100" b="0" i="1" u="none" strike="noStrike" cap="none" dirty="0">
                <a:solidFill>
                  <a:srgbClr val="000000"/>
                </a:solidFill>
                <a:effectLst/>
                <a:latin typeface="Arial"/>
                <a:ea typeface="Arial"/>
                <a:cs typeface="Arial"/>
                <a:sym typeface="Arial"/>
              </a:rPr>
              <a:t> ta </a:t>
            </a:r>
            <a:r>
              <a:rPr lang="en-US" sz="1100" b="0" i="1" u="none" strike="noStrike" cap="none" dirty="0" err="1">
                <a:solidFill>
                  <a:srgbClr val="000000"/>
                </a:solidFill>
                <a:effectLst/>
                <a:latin typeface="Arial"/>
                <a:ea typeface="Arial"/>
                <a:cs typeface="Arial"/>
                <a:sym typeface="Arial"/>
              </a:rPr>
              <a:t>sẽ</a:t>
            </a:r>
            <a:r>
              <a:rPr lang="en-US" sz="1100" b="0" i="1" u="none" strike="noStrike" cap="none" dirty="0">
                <a:solidFill>
                  <a:srgbClr val="000000"/>
                </a:solidFill>
                <a:effectLst/>
                <a:latin typeface="Arial"/>
                <a:ea typeface="Arial"/>
                <a:cs typeface="Arial"/>
                <a:sym typeface="Arial"/>
              </a:rPr>
              <a:t> </a:t>
            </a:r>
            <a:r>
              <a:rPr lang="en-US" sz="1100" b="0" i="1" u="none" strike="noStrike" cap="none" dirty="0" err="1">
                <a:solidFill>
                  <a:srgbClr val="000000"/>
                </a:solidFill>
                <a:effectLst/>
                <a:latin typeface="Arial"/>
                <a:ea typeface="Arial"/>
                <a:cs typeface="Arial"/>
                <a:sym typeface="Arial"/>
              </a:rPr>
              <a:t>tiếp</a:t>
            </a:r>
            <a:r>
              <a:rPr lang="en-US" sz="1100" b="0" i="1" u="none" strike="noStrike" cap="none" dirty="0">
                <a:solidFill>
                  <a:srgbClr val="000000"/>
                </a:solidFill>
                <a:effectLst/>
                <a:latin typeface="Arial"/>
                <a:ea typeface="Arial"/>
                <a:cs typeface="Arial"/>
                <a:sym typeface="Arial"/>
              </a:rPr>
              <a:t> </a:t>
            </a:r>
            <a:r>
              <a:rPr lang="en-US" sz="1100" b="0" i="1" u="none" strike="noStrike" cap="none" dirty="0" err="1">
                <a:solidFill>
                  <a:srgbClr val="000000"/>
                </a:solidFill>
                <a:effectLst/>
                <a:latin typeface="Arial"/>
                <a:ea typeface="Arial"/>
                <a:cs typeface="Arial"/>
                <a:sym typeface="Arial"/>
              </a:rPr>
              <a:t>tục</a:t>
            </a:r>
            <a:r>
              <a:rPr lang="en-US" sz="1100" b="0" i="1" u="none" strike="noStrike" cap="none" dirty="0">
                <a:solidFill>
                  <a:srgbClr val="000000"/>
                </a:solidFill>
                <a:effectLst/>
                <a:latin typeface="Arial"/>
                <a:ea typeface="Arial"/>
                <a:cs typeface="Arial"/>
                <a:sym typeface="Arial"/>
              </a:rPr>
              <a:t> </a:t>
            </a:r>
            <a:r>
              <a:rPr lang="en-US" sz="1100" b="0" i="1" u="none" strike="noStrike" cap="none" dirty="0" err="1">
                <a:solidFill>
                  <a:srgbClr val="000000"/>
                </a:solidFill>
                <a:effectLst/>
                <a:latin typeface="Arial"/>
                <a:ea typeface="Arial"/>
                <a:cs typeface="Arial"/>
                <a:sym typeface="Arial"/>
              </a:rPr>
              <a:t>đi</a:t>
            </a:r>
            <a:r>
              <a:rPr lang="en-US" sz="1100" b="0" i="1" u="none" strike="noStrike" cap="none" dirty="0">
                <a:solidFill>
                  <a:srgbClr val="000000"/>
                </a:solidFill>
                <a:effectLst/>
                <a:latin typeface="Arial"/>
                <a:ea typeface="Arial"/>
                <a:cs typeface="Arial"/>
                <a:sym typeface="Arial"/>
              </a:rPr>
              <a:t> </a:t>
            </a:r>
            <a:r>
              <a:rPr lang="en-US" sz="1100" b="0" i="1" u="none" strike="noStrike" cap="none" dirty="0" err="1">
                <a:solidFill>
                  <a:srgbClr val="000000"/>
                </a:solidFill>
                <a:effectLst/>
                <a:latin typeface="Arial"/>
                <a:ea typeface="Arial"/>
                <a:cs typeface="Arial"/>
                <a:sym typeface="Arial"/>
              </a:rPr>
              <a:t>tìm</a:t>
            </a:r>
            <a:r>
              <a:rPr lang="en-US" sz="1100" b="0" i="1" u="none" strike="noStrike" cap="none" dirty="0">
                <a:solidFill>
                  <a:srgbClr val="000000"/>
                </a:solidFill>
                <a:effectLst/>
                <a:latin typeface="Arial"/>
                <a:ea typeface="Arial"/>
                <a:cs typeface="Arial"/>
                <a:sym typeface="Arial"/>
              </a:rPr>
              <a:t> </a:t>
            </a:r>
            <a:r>
              <a:rPr lang="en-US" sz="1100" b="0" i="1" u="none" strike="noStrike" cap="none" dirty="0" err="1">
                <a:solidFill>
                  <a:srgbClr val="000000"/>
                </a:solidFill>
                <a:effectLst/>
                <a:latin typeface="Arial"/>
                <a:ea typeface="Arial"/>
                <a:cs typeface="Arial"/>
                <a:sym typeface="Arial"/>
              </a:rPr>
              <a:t>hiểu</a:t>
            </a:r>
            <a:r>
              <a:rPr lang="en-US" sz="1100" b="0" i="1" u="none" strike="noStrike" cap="none" dirty="0">
                <a:solidFill>
                  <a:srgbClr val="000000"/>
                </a:solidFill>
                <a:effectLst/>
                <a:latin typeface="Arial"/>
                <a:ea typeface="Arial"/>
                <a:cs typeface="Arial"/>
                <a:sym typeface="Arial"/>
              </a:rPr>
              <a:t> </a:t>
            </a:r>
            <a:r>
              <a:rPr lang="en-US" sz="1100" b="0" i="1" u="none" strike="noStrike" cap="none" dirty="0" err="1">
                <a:solidFill>
                  <a:srgbClr val="000000"/>
                </a:solidFill>
                <a:effectLst/>
                <a:latin typeface="Arial"/>
                <a:ea typeface="Arial"/>
                <a:cs typeface="Arial"/>
                <a:sym typeface="Arial"/>
              </a:rPr>
              <a:t>sâu</a:t>
            </a:r>
            <a:r>
              <a:rPr lang="en-US" sz="1100" b="0" i="1" u="none" strike="noStrike" cap="none" dirty="0">
                <a:solidFill>
                  <a:srgbClr val="000000"/>
                </a:solidFill>
                <a:effectLst/>
                <a:latin typeface="Arial"/>
                <a:ea typeface="Arial"/>
                <a:cs typeface="Arial"/>
                <a:sym typeface="Arial"/>
              </a:rPr>
              <a:t> h</a:t>
            </a:r>
            <a:r>
              <a:rPr lang="vi-VN" sz="1100" b="0" i="1" u="none" strike="noStrike" cap="none" dirty="0">
                <a:solidFill>
                  <a:srgbClr val="000000"/>
                </a:solidFill>
                <a:effectLst/>
                <a:latin typeface="Arial"/>
                <a:ea typeface="Arial"/>
                <a:cs typeface="Arial"/>
                <a:sym typeface="Arial"/>
              </a:rPr>
              <a:t>ơ</a:t>
            </a:r>
            <a:r>
              <a:rPr lang="en-US" sz="1100" b="0" i="1" u="none" strike="noStrike" cap="none" dirty="0">
                <a:solidFill>
                  <a:srgbClr val="000000"/>
                </a:solidFill>
                <a:effectLst/>
                <a:latin typeface="Arial"/>
                <a:ea typeface="Arial"/>
                <a:cs typeface="Arial"/>
                <a:sym typeface="Arial"/>
              </a:rPr>
              <a:t>n </a:t>
            </a:r>
            <a:r>
              <a:rPr lang="en-US" sz="1100" b="0" i="1" u="none" strike="noStrike" cap="none" dirty="0" err="1">
                <a:solidFill>
                  <a:srgbClr val="000000"/>
                </a:solidFill>
                <a:effectLst/>
                <a:latin typeface="Arial"/>
                <a:ea typeface="Arial"/>
                <a:cs typeface="Arial"/>
                <a:sym typeface="Arial"/>
              </a:rPr>
              <a:t>về</a:t>
            </a:r>
            <a:r>
              <a:rPr lang="en-US" sz="1100" b="0" i="1" u="none" strike="noStrike" cap="none" dirty="0">
                <a:solidFill>
                  <a:srgbClr val="000000"/>
                </a:solidFill>
                <a:effectLst/>
                <a:latin typeface="Arial"/>
                <a:ea typeface="Arial"/>
                <a:cs typeface="Arial"/>
                <a:sym typeface="Arial"/>
              </a:rPr>
              <a:t> Trigger</a:t>
            </a:r>
          </a:p>
        </p:txBody>
      </p:sp>
    </p:spTree>
    <p:extLst>
      <p:ext uri="{BB962C8B-B14F-4D97-AF65-F5344CB8AC3E}">
        <p14:creationId xmlns:p14="http://schemas.microsoft.com/office/powerpoint/2010/main" val="37393940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330345b61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330345b61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81748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23574bb244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23574bb244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330345b61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330345b61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71528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23574bb244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23574bb244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r>
              <a:rPr lang="en-US" dirty="0"/>
              <a:t>A common way to implement this pattern is to have an HTTP call trigger the long-</a:t>
            </a:r>
          </a:p>
          <a:p>
            <a:pPr marL="0" lvl="0" indent="0" algn="l" rtl="0">
              <a:spcBef>
                <a:spcPts val="0"/>
              </a:spcBef>
              <a:spcAft>
                <a:spcPts val="0"/>
              </a:spcAft>
              <a:buFontTx/>
              <a:buNone/>
            </a:pPr>
            <a:r>
              <a:rPr lang="en-US" dirty="0"/>
              <a:t>running action, then redirect the client to a status endpoint that they can poll to learn</a:t>
            </a:r>
          </a:p>
          <a:p>
            <a:pPr marL="0" lvl="0" indent="0" algn="l" rtl="0">
              <a:spcBef>
                <a:spcPts val="0"/>
              </a:spcBef>
              <a:spcAft>
                <a:spcPts val="0"/>
              </a:spcAft>
              <a:buFontTx/>
              <a:buNone/>
            </a:pPr>
            <a:r>
              <a:rPr lang="en-US" dirty="0"/>
              <a:t>when the operation is complete.</a:t>
            </a:r>
            <a:endParaRPr dirty="0"/>
          </a:p>
        </p:txBody>
      </p:sp>
    </p:spTree>
    <p:extLst>
      <p:ext uri="{BB962C8B-B14F-4D97-AF65-F5344CB8AC3E}">
        <p14:creationId xmlns:p14="http://schemas.microsoft.com/office/powerpoint/2010/main" val="19039046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23574bb244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23574bb244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r>
              <a:rPr lang="en-US" dirty="0"/>
              <a:t>Often the output of one function needs to be applied to the input of another function.</a:t>
            </a:r>
          </a:p>
          <a:p>
            <a:pPr marL="0" lvl="0" indent="0" algn="l" rtl="0">
              <a:spcBef>
                <a:spcPts val="0"/>
              </a:spcBef>
              <a:spcAft>
                <a:spcPts val="0"/>
              </a:spcAft>
              <a:buFontTx/>
              <a:buNone/>
            </a:pPr>
            <a:r>
              <a:rPr lang="en-US" dirty="0"/>
              <a:t>Durable Functions allows us to implement this pattern concisely in code.</a:t>
            </a:r>
            <a:endParaRPr dirty="0"/>
          </a:p>
        </p:txBody>
      </p:sp>
    </p:spTree>
    <p:extLst>
      <p:ext uri="{BB962C8B-B14F-4D97-AF65-F5344CB8AC3E}">
        <p14:creationId xmlns:p14="http://schemas.microsoft.com/office/powerpoint/2010/main" val="39839279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23574bb244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23574bb244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r>
              <a:rPr lang="en-US" dirty="0"/>
              <a:t>- Fanning out can be completed with normal functions by having the function send</a:t>
            </a:r>
          </a:p>
          <a:p>
            <a:pPr marL="0" lvl="0" indent="0" algn="l" rtl="0">
              <a:spcBef>
                <a:spcPts val="0"/>
              </a:spcBef>
              <a:spcAft>
                <a:spcPts val="0"/>
              </a:spcAft>
              <a:buFontTx/>
              <a:buNone/>
            </a:pPr>
            <a:r>
              <a:rPr lang="en-US" dirty="0"/>
              <a:t>multiple messages to a queue.</a:t>
            </a:r>
          </a:p>
          <a:p>
            <a:pPr marL="0" lvl="0" indent="0" algn="l" rtl="0">
              <a:spcBef>
                <a:spcPts val="0"/>
              </a:spcBef>
              <a:spcAft>
                <a:spcPts val="0"/>
              </a:spcAft>
              <a:buFontTx/>
              <a:buNone/>
            </a:pPr>
            <a:r>
              <a:rPr lang="en-US" dirty="0"/>
              <a:t>- Fanning in is much more difficult because we have to write code to track when</a:t>
            </a:r>
          </a:p>
          <a:p>
            <a:pPr marL="0" lvl="0" indent="0" algn="l" rtl="0">
              <a:spcBef>
                <a:spcPts val="0"/>
              </a:spcBef>
              <a:spcAft>
                <a:spcPts val="0"/>
              </a:spcAft>
              <a:buFontTx/>
              <a:buNone/>
            </a:pPr>
            <a:r>
              <a:rPr lang="en-US" dirty="0"/>
              <a:t>the queue-triggered functions end and store function outputs.</a:t>
            </a:r>
          </a:p>
          <a:p>
            <a:pPr marL="0" lvl="0" indent="0" algn="l" rtl="0">
              <a:spcBef>
                <a:spcPts val="0"/>
              </a:spcBef>
              <a:spcAft>
                <a:spcPts val="0"/>
              </a:spcAft>
              <a:buFontTx/>
              <a:buNone/>
            </a:pPr>
            <a:r>
              <a:rPr lang="en-US" dirty="0"/>
              <a:t>=&gt; But durable Functions extension handles this pattern with relatively simple code</a:t>
            </a:r>
            <a:endParaRPr dirty="0"/>
          </a:p>
        </p:txBody>
      </p:sp>
    </p:spTree>
    <p:extLst>
      <p:ext uri="{BB962C8B-B14F-4D97-AF65-F5344CB8AC3E}">
        <p14:creationId xmlns:p14="http://schemas.microsoft.com/office/powerpoint/2010/main" val="31701796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23574bb244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23574bb244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r>
              <a:rPr lang="en-US" dirty="0"/>
              <a:t>A simple scenario, such as a periodic cleanup job, can be addressed with a regular</a:t>
            </a:r>
          </a:p>
          <a:p>
            <a:pPr marL="0" lvl="0" indent="0" algn="l" rtl="0">
              <a:spcBef>
                <a:spcPts val="0"/>
              </a:spcBef>
              <a:spcAft>
                <a:spcPts val="0"/>
              </a:spcAft>
              <a:buFontTx/>
              <a:buNone/>
            </a:pPr>
            <a:r>
              <a:rPr lang="en-US" dirty="0"/>
              <a:t>timer-trigger, but its interval is fixed, making managing instance lifetimes difficult.</a:t>
            </a:r>
          </a:p>
          <a:p>
            <a:pPr marL="0" lvl="0" indent="0" algn="l" rtl="0">
              <a:spcBef>
                <a:spcPts val="0"/>
              </a:spcBef>
              <a:spcAft>
                <a:spcPts val="0"/>
              </a:spcAft>
              <a:buFontTx/>
              <a:buNone/>
            </a:pPr>
            <a:r>
              <a:rPr lang="en-US" dirty="0"/>
              <a:t>Durable Functions enables flexible recurrence intervals, task lifetime management,</a:t>
            </a:r>
          </a:p>
          <a:p>
            <a:pPr marL="0" lvl="0" indent="0" algn="l" rtl="0">
              <a:spcBef>
                <a:spcPts val="0"/>
              </a:spcBef>
              <a:spcAft>
                <a:spcPts val="0"/>
              </a:spcAft>
              <a:buFontTx/>
              <a:buNone/>
            </a:pPr>
            <a:r>
              <a:rPr lang="en-US" dirty="0"/>
              <a:t>and the ability to create multiple monitor processes from a single orchestration.</a:t>
            </a:r>
            <a:endParaRPr dirty="0"/>
          </a:p>
        </p:txBody>
      </p:sp>
    </p:spTree>
    <p:extLst>
      <p:ext uri="{BB962C8B-B14F-4D97-AF65-F5344CB8AC3E}">
        <p14:creationId xmlns:p14="http://schemas.microsoft.com/office/powerpoint/2010/main" val="12314075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23574bb244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23574bb244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r>
              <a:rPr lang="en-US" dirty="0"/>
              <a:t>Many automated processes involve some form of human interaction</a:t>
            </a:r>
          </a:p>
          <a:p>
            <a:pPr marL="0" lvl="0" indent="0" algn="l" rtl="0">
              <a:spcBef>
                <a:spcPts val="0"/>
              </a:spcBef>
              <a:spcAft>
                <a:spcPts val="0"/>
              </a:spcAft>
              <a:buFontTx/>
              <a:buNone/>
            </a:pPr>
            <a:r>
              <a:rPr lang="en-US" dirty="0"/>
              <a:t>Humans are not always as available and responsive as cloud services,</a:t>
            </a:r>
          </a:p>
          <a:p>
            <a:pPr marL="0" lvl="0" indent="0" algn="l" rtl="0">
              <a:spcBef>
                <a:spcPts val="0"/>
              </a:spcBef>
              <a:spcAft>
                <a:spcPts val="0"/>
              </a:spcAft>
              <a:buFontTx/>
              <a:buNone/>
            </a:pPr>
            <a:r>
              <a:rPr lang="en-US" dirty="0"/>
              <a:t>which makes involving humans in an automated process tricky.</a:t>
            </a:r>
          </a:p>
          <a:p>
            <a:pPr marL="0" lvl="0" indent="0" algn="l" rtl="0">
              <a:spcBef>
                <a:spcPts val="0"/>
              </a:spcBef>
              <a:spcAft>
                <a:spcPts val="0"/>
              </a:spcAft>
              <a:buFontTx/>
              <a:buNone/>
            </a:pPr>
            <a:r>
              <a:rPr lang="en-US" dirty="0"/>
              <a:t>Automated processes must allow for this, and they often do so by</a:t>
            </a:r>
          </a:p>
          <a:p>
            <a:pPr marL="0" lvl="0" indent="0" algn="l" rtl="0">
              <a:spcBef>
                <a:spcPts val="0"/>
              </a:spcBef>
              <a:spcAft>
                <a:spcPts val="0"/>
              </a:spcAft>
              <a:buFontTx/>
              <a:buNone/>
            </a:pPr>
            <a:r>
              <a:rPr lang="en-US" dirty="0"/>
              <a:t>using timeouts and compensation logic.</a:t>
            </a:r>
            <a:endParaRPr dirty="0"/>
          </a:p>
        </p:txBody>
      </p:sp>
    </p:spTree>
    <p:extLst>
      <p:ext uri="{BB962C8B-B14F-4D97-AF65-F5344CB8AC3E}">
        <p14:creationId xmlns:p14="http://schemas.microsoft.com/office/powerpoint/2010/main" val="4203855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12330345b61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12330345b61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23574bb244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23574bb244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r>
              <a:rPr lang="en-US" dirty="0"/>
              <a:t>The Aggregator (stateful entities) pattern is about aggregating</a:t>
            </a:r>
          </a:p>
          <a:p>
            <a:pPr marL="0" lvl="0" indent="0" algn="l" rtl="0">
              <a:spcBef>
                <a:spcPts val="0"/>
              </a:spcBef>
              <a:spcAft>
                <a:spcPts val="0"/>
              </a:spcAft>
              <a:buFontTx/>
              <a:buNone/>
            </a:pPr>
            <a:r>
              <a:rPr lang="en-US" dirty="0"/>
              <a:t>event data over a period of time into a single, addressable entity.</a:t>
            </a:r>
          </a:p>
          <a:p>
            <a:pPr marL="0" lvl="0" indent="0" algn="l" rtl="0">
              <a:spcBef>
                <a:spcPts val="0"/>
              </a:spcBef>
              <a:spcAft>
                <a:spcPts val="0"/>
              </a:spcAft>
              <a:buFontTx/>
              <a:buNone/>
            </a:pPr>
            <a:r>
              <a:rPr lang="en-US" dirty="0"/>
              <a:t>The data being aggregated may come from multiple sources, be</a:t>
            </a:r>
          </a:p>
          <a:p>
            <a:pPr marL="0" lvl="0" indent="0" algn="l" rtl="0">
              <a:spcBef>
                <a:spcPts val="0"/>
              </a:spcBef>
              <a:spcAft>
                <a:spcPts val="0"/>
              </a:spcAft>
              <a:buFontTx/>
              <a:buNone/>
            </a:pPr>
            <a:r>
              <a:rPr lang="en-US" dirty="0"/>
              <a:t>delivered in batches, or may be scattered over long-periods of time</a:t>
            </a:r>
          </a:p>
          <a:p>
            <a:pPr marL="0" lvl="0" indent="0" algn="l" rtl="0">
              <a:spcBef>
                <a:spcPts val="0"/>
              </a:spcBef>
              <a:spcAft>
                <a:spcPts val="0"/>
              </a:spcAft>
              <a:buFontTx/>
              <a:buNone/>
            </a:pPr>
            <a:r>
              <a:rPr lang="en-US" dirty="0"/>
              <a:t>The aggregator may need to act on event data as it arrives external</a:t>
            </a:r>
          </a:p>
          <a:p>
            <a:pPr marL="0" lvl="0" indent="0" algn="l" rtl="0">
              <a:spcBef>
                <a:spcPts val="0"/>
              </a:spcBef>
              <a:spcAft>
                <a:spcPts val="0"/>
              </a:spcAft>
              <a:buFontTx/>
              <a:buNone/>
            </a:pPr>
            <a:r>
              <a:rPr lang="en-US" dirty="0"/>
              <a:t>clients may need to query the aggregated data.</a:t>
            </a:r>
            <a:endParaRPr dirty="0"/>
          </a:p>
        </p:txBody>
      </p:sp>
    </p:spTree>
    <p:extLst>
      <p:ext uri="{BB962C8B-B14F-4D97-AF65-F5344CB8AC3E}">
        <p14:creationId xmlns:p14="http://schemas.microsoft.com/office/powerpoint/2010/main" val="25113514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330345b61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330345b61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99876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23574bb244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23574bb244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dirty="0"/>
          </a:p>
        </p:txBody>
      </p:sp>
    </p:spTree>
    <p:extLst>
      <p:ext uri="{BB962C8B-B14F-4D97-AF65-F5344CB8AC3E}">
        <p14:creationId xmlns:p14="http://schemas.microsoft.com/office/powerpoint/2010/main" val="35013402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23574bb244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23574bb244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dirty="0"/>
          </a:p>
        </p:txBody>
      </p:sp>
    </p:spTree>
    <p:extLst>
      <p:ext uri="{BB962C8B-B14F-4D97-AF65-F5344CB8AC3E}">
        <p14:creationId xmlns:p14="http://schemas.microsoft.com/office/powerpoint/2010/main" val="20117604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330345b61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330345b61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64216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23574bb244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23574bb244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dirty="0"/>
          </a:p>
        </p:txBody>
      </p:sp>
    </p:spTree>
    <p:extLst>
      <p:ext uri="{BB962C8B-B14F-4D97-AF65-F5344CB8AC3E}">
        <p14:creationId xmlns:p14="http://schemas.microsoft.com/office/powerpoint/2010/main" val="32766455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23574bb244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23574bb244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r>
              <a:rPr lang="en-US" dirty="0"/>
              <a:t>Consumption plan - When your function runs, Azure</a:t>
            </a:r>
          </a:p>
          <a:p>
            <a:pPr marL="0" lvl="0" indent="0" algn="l" rtl="0">
              <a:spcBef>
                <a:spcPts val="0"/>
              </a:spcBef>
              <a:spcAft>
                <a:spcPts val="0"/>
              </a:spcAft>
              <a:buFontTx/>
              <a:buNone/>
            </a:pPr>
            <a:r>
              <a:rPr lang="en-US" dirty="0"/>
              <a:t>provides all of the necessary computational resources. You</a:t>
            </a:r>
          </a:p>
          <a:p>
            <a:pPr marL="0" lvl="0" indent="0" algn="l" rtl="0">
              <a:spcBef>
                <a:spcPts val="0"/>
              </a:spcBef>
              <a:spcAft>
                <a:spcPts val="0"/>
              </a:spcAft>
              <a:buFontTx/>
              <a:buNone/>
            </a:pPr>
            <a:r>
              <a:rPr lang="en-US" dirty="0"/>
              <a:t>don't have to worry about resource management, and you</a:t>
            </a:r>
          </a:p>
          <a:p>
            <a:pPr marL="0" lvl="0" indent="0" algn="l" rtl="0">
              <a:spcBef>
                <a:spcPts val="0"/>
              </a:spcBef>
              <a:spcAft>
                <a:spcPts val="0"/>
              </a:spcAft>
              <a:buFontTx/>
              <a:buNone/>
            </a:pPr>
            <a:r>
              <a:rPr lang="en-US" dirty="0"/>
              <a:t>only pay for the time that your code runs.</a:t>
            </a:r>
          </a:p>
          <a:p>
            <a:pPr marL="0" lvl="0" indent="0" algn="l" rtl="0">
              <a:spcBef>
                <a:spcPts val="0"/>
              </a:spcBef>
              <a:spcAft>
                <a:spcPts val="0"/>
              </a:spcAft>
              <a:buFontTx/>
              <a:buNone/>
            </a:pPr>
            <a:endParaRPr lang="en-US" dirty="0"/>
          </a:p>
          <a:p>
            <a:pPr marL="0" lvl="0" indent="0" algn="l" rtl="0">
              <a:spcBef>
                <a:spcPts val="0"/>
              </a:spcBef>
              <a:spcAft>
                <a:spcPts val="0"/>
              </a:spcAft>
              <a:buFontTx/>
              <a:buNone/>
            </a:pPr>
            <a:r>
              <a:rPr lang="en-US" dirty="0"/>
              <a:t>- Consumption Plan pricing includes a monthly free grant of 1 million</a:t>
            </a:r>
          </a:p>
          <a:p>
            <a:pPr marL="0" lvl="0" indent="0" algn="l" rtl="0">
              <a:spcBef>
                <a:spcPts val="0"/>
              </a:spcBef>
              <a:spcAft>
                <a:spcPts val="0"/>
              </a:spcAft>
              <a:buFontTx/>
              <a:buNone/>
            </a:pPr>
            <a:r>
              <a:rPr lang="en-US" dirty="0"/>
              <a:t>requests and 400,000 GB-s of resource consumption per month:</a:t>
            </a:r>
            <a:endParaRPr dirty="0"/>
          </a:p>
        </p:txBody>
      </p:sp>
    </p:spTree>
    <p:extLst>
      <p:ext uri="{BB962C8B-B14F-4D97-AF65-F5344CB8AC3E}">
        <p14:creationId xmlns:p14="http://schemas.microsoft.com/office/powerpoint/2010/main" val="10765710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23574bb244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23574bb244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dirty="0"/>
          </a:p>
        </p:txBody>
      </p:sp>
    </p:spTree>
    <p:extLst>
      <p:ext uri="{BB962C8B-B14F-4D97-AF65-F5344CB8AC3E}">
        <p14:creationId xmlns:p14="http://schemas.microsoft.com/office/powerpoint/2010/main" val="30535118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23574bb244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23574bb244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r>
              <a:rPr lang="en-US" dirty="0"/>
              <a:t>App Service plan - Run your functions just like your web,</a:t>
            </a:r>
          </a:p>
          <a:p>
            <a:pPr marL="0" lvl="0" indent="0" algn="l" rtl="0">
              <a:spcBef>
                <a:spcPts val="0"/>
              </a:spcBef>
              <a:spcAft>
                <a:spcPts val="0"/>
              </a:spcAft>
              <a:buFontTx/>
              <a:buNone/>
            </a:pPr>
            <a:r>
              <a:rPr lang="en-US" dirty="0"/>
              <a:t>mobile, and API apps. When you're already using App</a:t>
            </a:r>
          </a:p>
          <a:p>
            <a:pPr marL="0" lvl="0" indent="0" algn="l" rtl="0">
              <a:spcBef>
                <a:spcPts val="0"/>
              </a:spcBef>
              <a:spcAft>
                <a:spcPts val="0"/>
              </a:spcAft>
              <a:buFontTx/>
              <a:buNone/>
            </a:pPr>
            <a:r>
              <a:rPr lang="en-US" dirty="0"/>
              <a:t>Service for your other applications, you can also run your</a:t>
            </a:r>
          </a:p>
          <a:p>
            <a:pPr marL="0" lvl="0" indent="0" algn="l" rtl="0">
              <a:spcBef>
                <a:spcPts val="0"/>
              </a:spcBef>
              <a:spcAft>
                <a:spcPts val="0"/>
              </a:spcAft>
              <a:buFontTx/>
              <a:buNone/>
            </a:pPr>
            <a:r>
              <a:rPr lang="en-US" dirty="0"/>
              <a:t>functions on the same plan at no additional cost.</a:t>
            </a:r>
          </a:p>
          <a:p>
            <a:pPr marL="0" lvl="0" indent="0" algn="l" rtl="0">
              <a:spcBef>
                <a:spcPts val="0"/>
              </a:spcBef>
              <a:spcAft>
                <a:spcPts val="0"/>
              </a:spcAft>
              <a:buFontTx/>
              <a:buNone/>
            </a:pPr>
            <a:endParaRPr lang="en-US" dirty="0"/>
          </a:p>
          <a:p>
            <a:pPr marL="0" lvl="0" indent="0" algn="l" rtl="0">
              <a:spcBef>
                <a:spcPts val="0"/>
              </a:spcBef>
              <a:spcAft>
                <a:spcPts val="0"/>
              </a:spcAft>
              <a:buFontTx/>
              <a:buNone/>
            </a:pPr>
            <a:r>
              <a:rPr lang="en-US" dirty="0"/>
              <a:t>- Your functions run on dedicated VMS</a:t>
            </a:r>
          </a:p>
          <a:p>
            <a:pPr marL="0" lvl="0" indent="0" algn="l" rtl="0">
              <a:spcBef>
                <a:spcPts val="0"/>
              </a:spcBef>
              <a:spcAft>
                <a:spcPts val="0"/>
              </a:spcAft>
              <a:buFontTx/>
              <a:buNone/>
            </a:pPr>
            <a:r>
              <a:rPr lang="en-US" dirty="0"/>
              <a:t>Dedicated VM's are allocated to your App Service apps and</a:t>
            </a:r>
          </a:p>
          <a:p>
            <a:pPr marL="0" lvl="0" indent="0" algn="l" rtl="0">
              <a:spcBef>
                <a:spcPts val="0"/>
              </a:spcBef>
              <a:spcAft>
                <a:spcPts val="0"/>
              </a:spcAft>
              <a:buFontTx/>
              <a:buNone/>
            </a:pPr>
            <a:r>
              <a:rPr lang="en-US" dirty="0"/>
              <a:t>function apps are always available whether code is actively</a:t>
            </a:r>
          </a:p>
          <a:p>
            <a:pPr marL="0" lvl="0" indent="0" algn="l" rtl="0">
              <a:spcBef>
                <a:spcPts val="0"/>
              </a:spcBef>
              <a:spcAft>
                <a:spcPts val="0"/>
              </a:spcAft>
              <a:buFontTx/>
              <a:buNone/>
            </a:pPr>
            <a:r>
              <a:rPr lang="en-US" dirty="0"/>
              <a:t>running or not</a:t>
            </a:r>
          </a:p>
          <a:p>
            <a:pPr marL="0" lvl="0" indent="0" algn="l" rtl="0">
              <a:spcBef>
                <a:spcPts val="0"/>
              </a:spcBef>
              <a:spcAft>
                <a:spcPts val="0"/>
              </a:spcAft>
              <a:buFontTx/>
              <a:buNone/>
            </a:pPr>
            <a:r>
              <a:rPr lang="en-US" dirty="0"/>
              <a:t>Good option if you have under utilized VMS</a:t>
            </a:r>
          </a:p>
          <a:p>
            <a:pPr marL="0" lvl="0" indent="0" algn="l" rtl="0">
              <a:spcBef>
                <a:spcPts val="0"/>
              </a:spcBef>
              <a:spcAft>
                <a:spcPts val="0"/>
              </a:spcAft>
              <a:buFontTx/>
              <a:buNone/>
            </a:pPr>
            <a:r>
              <a:rPr lang="en-US" dirty="0"/>
              <a:t>A VM decouples the cost from both runtime and memory</a:t>
            </a:r>
          </a:p>
          <a:p>
            <a:pPr marL="0" lvl="0" indent="0" algn="l" rtl="0">
              <a:spcBef>
                <a:spcPts val="0"/>
              </a:spcBef>
              <a:spcAft>
                <a:spcPts val="0"/>
              </a:spcAft>
              <a:buFontTx/>
              <a:buNone/>
            </a:pPr>
            <a:r>
              <a:rPr lang="en-US" dirty="0"/>
              <a:t>size — you can limit the cost for long- running functions to</a:t>
            </a:r>
          </a:p>
          <a:p>
            <a:pPr marL="0" lvl="0" indent="0" algn="l" rtl="0">
              <a:spcBef>
                <a:spcPts val="0"/>
              </a:spcBef>
              <a:spcAft>
                <a:spcPts val="0"/>
              </a:spcAft>
              <a:buFontTx/>
              <a:buNone/>
            </a:pPr>
            <a:r>
              <a:rPr lang="en-US" dirty="0"/>
              <a:t>the cost of the VMS they run on</a:t>
            </a:r>
            <a:endParaRPr dirty="0"/>
          </a:p>
        </p:txBody>
      </p:sp>
    </p:spTree>
    <p:extLst>
      <p:ext uri="{BB962C8B-B14F-4D97-AF65-F5344CB8AC3E}">
        <p14:creationId xmlns:p14="http://schemas.microsoft.com/office/powerpoint/2010/main" val="12843007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330345b61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330345b61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6884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330345b61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330345b61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123574bb24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123574bb24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r>
              <a:rPr lang="en-US" dirty="0"/>
              <a:t>- It is a serverless compute service of Microsoft Azure</a:t>
            </a:r>
            <a:br>
              <a:rPr lang="en-US" dirty="0"/>
            </a:br>
            <a:r>
              <a:rPr lang="en-US" dirty="0"/>
              <a:t>	*</a:t>
            </a:r>
            <a:r>
              <a:rPr lang="en-US" dirty="0" err="1"/>
              <a:t>Giới</a:t>
            </a:r>
            <a:r>
              <a:rPr lang="en-US" dirty="0"/>
              <a:t> </a:t>
            </a:r>
            <a:r>
              <a:rPr lang="en-US" dirty="0" err="1"/>
              <a:t>thiệu</a:t>
            </a:r>
            <a:r>
              <a:rPr lang="en-US" dirty="0"/>
              <a:t> </a:t>
            </a:r>
            <a:r>
              <a:rPr lang="en-US" dirty="0" err="1"/>
              <a:t>nhanh</a:t>
            </a:r>
            <a:r>
              <a:rPr lang="en-US" dirty="0"/>
              <a:t> qua Azure: </a:t>
            </a:r>
            <a:r>
              <a:rPr lang="en-US" dirty="0" err="1"/>
              <a:t>Là</a:t>
            </a:r>
            <a:r>
              <a:rPr lang="en-US" dirty="0"/>
              <a:t> </a:t>
            </a:r>
            <a:r>
              <a:rPr lang="en-US" dirty="0" err="1"/>
              <a:t>một</a:t>
            </a:r>
            <a:r>
              <a:rPr lang="en-US" dirty="0"/>
              <a:t> computing cloud </a:t>
            </a:r>
            <a:r>
              <a:rPr lang="en-US" dirty="0" err="1"/>
              <a:t>của</a:t>
            </a:r>
            <a:r>
              <a:rPr lang="en-US" dirty="0"/>
              <a:t> Microsoft </a:t>
            </a:r>
          </a:p>
          <a:p>
            <a:pPr marL="0" lvl="0" indent="0" algn="l" rtl="0">
              <a:spcBef>
                <a:spcPts val="0"/>
              </a:spcBef>
              <a:spcAft>
                <a:spcPts val="0"/>
              </a:spcAft>
              <a:buFontTx/>
              <a:buNone/>
            </a:pPr>
            <a:r>
              <a:rPr lang="en-US" dirty="0"/>
              <a:t>- We have a </a:t>
            </a:r>
            <a:r>
              <a:rPr lang="en-US" dirty="0" err="1"/>
              <a:t>pice</a:t>
            </a:r>
            <a:r>
              <a:rPr lang="en-US" dirty="0"/>
              <a:t> of code + Event-triggered + Đ</a:t>
            </a:r>
            <a:r>
              <a:rPr lang="vi-VN" dirty="0"/>
              <a:t>ư</a:t>
            </a:r>
            <a:r>
              <a:rPr lang="en-US" dirty="0"/>
              <a:t>a </a:t>
            </a:r>
            <a:r>
              <a:rPr lang="en-US" dirty="0" err="1"/>
              <a:t>lên</a:t>
            </a:r>
            <a:r>
              <a:rPr lang="en-US" dirty="0"/>
              <a:t> </a:t>
            </a:r>
            <a:r>
              <a:rPr lang="en-US" dirty="0" err="1"/>
              <a:t>mây</a:t>
            </a:r>
            <a:r>
              <a:rPr lang="en-US" dirty="0"/>
              <a:t> =&gt; We have azure function</a:t>
            </a:r>
          </a:p>
          <a:p>
            <a:pPr marL="0" lvl="0" indent="0" algn="l" rtl="0">
              <a:spcBef>
                <a:spcPts val="0"/>
              </a:spcBef>
              <a:spcAft>
                <a:spcPts val="0"/>
              </a:spcAft>
              <a:buFontTx/>
              <a:buNone/>
            </a:pPr>
            <a:r>
              <a:rPr lang="en-US" dirty="0"/>
              <a:t>	* </a:t>
            </a:r>
            <a:r>
              <a:rPr lang="en-US" dirty="0" err="1"/>
              <a:t>Sẽ</a:t>
            </a:r>
            <a:r>
              <a:rPr lang="en-US" dirty="0"/>
              <a:t> </a:t>
            </a:r>
            <a:r>
              <a:rPr lang="en-US" dirty="0" err="1"/>
              <a:t>nói</a:t>
            </a:r>
            <a:r>
              <a:rPr lang="en-US" dirty="0"/>
              <a:t> </a:t>
            </a:r>
            <a:r>
              <a:rPr lang="en-US" dirty="0" err="1"/>
              <a:t>sâu</a:t>
            </a:r>
            <a:r>
              <a:rPr lang="en-US" dirty="0"/>
              <a:t> h</a:t>
            </a:r>
            <a:r>
              <a:rPr lang="vi-VN" dirty="0"/>
              <a:t>ơ</a:t>
            </a:r>
            <a:r>
              <a:rPr lang="en-US" dirty="0"/>
              <a:t>n </a:t>
            </a:r>
            <a:r>
              <a:rPr lang="en-US" dirty="0" err="1"/>
              <a:t>về</a:t>
            </a:r>
            <a:r>
              <a:rPr lang="en-US" dirty="0"/>
              <a:t> </a:t>
            </a:r>
            <a:r>
              <a:rPr lang="en-US" dirty="0" err="1"/>
              <a:t>các</a:t>
            </a:r>
            <a:r>
              <a:rPr lang="en-US" dirty="0"/>
              <a:t> </a:t>
            </a:r>
            <a:r>
              <a:rPr lang="en-US" dirty="0" err="1"/>
              <a:t>loại</a:t>
            </a:r>
            <a:r>
              <a:rPr lang="en-US" dirty="0"/>
              <a:t> event-triggered ở </a:t>
            </a:r>
            <a:r>
              <a:rPr lang="en-US" dirty="0" err="1"/>
              <a:t>phần</a:t>
            </a:r>
            <a:r>
              <a:rPr lang="en-US" dirty="0"/>
              <a:t> </a:t>
            </a:r>
            <a:r>
              <a:rPr lang="en-US" dirty="0" err="1"/>
              <a:t>sau</a:t>
            </a:r>
            <a:r>
              <a:rPr lang="en-US" dirty="0"/>
              <a:t> </a:t>
            </a:r>
            <a:r>
              <a:rPr lang="en-US" dirty="0" err="1"/>
              <a:t>của</a:t>
            </a:r>
            <a:r>
              <a:rPr lang="en-US" dirty="0"/>
              <a:t> </a:t>
            </a:r>
            <a:r>
              <a:rPr lang="en-US" dirty="0" err="1"/>
              <a:t>buổi</a:t>
            </a:r>
            <a:r>
              <a:rPr lang="en-US" dirty="0"/>
              <a:t> sharing =&gt; </a:t>
            </a:r>
            <a:r>
              <a:rPr lang="en-US" dirty="0" err="1"/>
              <a:t>Tiếp</a:t>
            </a:r>
            <a:r>
              <a:rPr lang="en-US" dirty="0"/>
              <a:t> </a:t>
            </a:r>
            <a:r>
              <a:rPr lang="en-US" dirty="0" err="1"/>
              <a:t>tục</a:t>
            </a:r>
            <a:r>
              <a:rPr lang="en-US" dirty="0"/>
              <a:t> </a:t>
            </a:r>
            <a:r>
              <a:rPr lang="en-US" dirty="0" err="1"/>
              <a:t>đi</a:t>
            </a:r>
            <a:r>
              <a:rPr lang="en-US" dirty="0"/>
              <a:t> qua </a:t>
            </a:r>
            <a:r>
              <a:rPr lang="en-US" dirty="0" err="1"/>
              <a:t>giới</a:t>
            </a:r>
            <a:r>
              <a:rPr lang="en-US" dirty="0"/>
              <a:t> </a:t>
            </a:r>
            <a:r>
              <a:rPr lang="en-US" dirty="0" err="1"/>
              <a:t>thiệu</a:t>
            </a:r>
            <a:r>
              <a:rPr lang="en-US" dirty="0"/>
              <a:t> </a:t>
            </a:r>
            <a:r>
              <a:rPr lang="en-US" dirty="0" err="1"/>
              <a:t>các</a:t>
            </a:r>
            <a:r>
              <a:rPr lang="en-US" dirty="0"/>
              <a:t> </a:t>
            </a:r>
            <a:r>
              <a:rPr lang="en-US" dirty="0" err="1"/>
              <a:t>lợi</a:t>
            </a:r>
            <a:r>
              <a:rPr lang="en-US" dirty="0"/>
              <a:t> </a:t>
            </a:r>
            <a:r>
              <a:rPr lang="en-US" dirty="0" err="1"/>
              <a:t>ích</a:t>
            </a:r>
            <a:r>
              <a:rPr lang="en-US" dirty="0"/>
              <a:t> </a:t>
            </a:r>
            <a:r>
              <a:rPr lang="en-US" dirty="0" err="1"/>
              <a:t>khi</a:t>
            </a:r>
            <a:r>
              <a:rPr lang="en-US" dirty="0"/>
              <a:t> dung Azure </a:t>
            </a:r>
            <a:r>
              <a:rPr lang="en-US" dirty="0" err="1"/>
              <a:t>Funcitons</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330345b61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330345b61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3492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dirty="0"/>
          </a:p>
        </p:txBody>
      </p:sp>
    </p:spTree>
    <p:extLst>
      <p:ext uri="{BB962C8B-B14F-4D97-AF65-F5344CB8AC3E}">
        <p14:creationId xmlns:p14="http://schemas.microsoft.com/office/powerpoint/2010/main" val="11631214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r>
              <a:rPr lang="en-US" dirty="0"/>
              <a:t>- It is a serverless compute service of Microsoft Azure</a:t>
            </a:r>
            <a:br>
              <a:rPr lang="en-US" dirty="0"/>
            </a:br>
            <a:r>
              <a:rPr lang="en-US" dirty="0"/>
              <a:t>	*</a:t>
            </a:r>
            <a:r>
              <a:rPr lang="en-US" dirty="0" err="1"/>
              <a:t>Giới</a:t>
            </a:r>
            <a:r>
              <a:rPr lang="en-US" dirty="0"/>
              <a:t> </a:t>
            </a:r>
            <a:r>
              <a:rPr lang="en-US" dirty="0" err="1"/>
              <a:t>thiệu</a:t>
            </a:r>
            <a:r>
              <a:rPr lang="en-US" dirty="0"/>
              <a:t> </a:t>
            </a:r>
            <a:r>
              <a:rPr lang="en-US" dirty="0" err="1"/>
              <a:t>nhanh</a:t>
            </a:r>
            <a:r>
              <a:rPr lang="en-US" dirty="0"/>
              <a:t> qua Azure: </a:t>
            </a:r>
            <a:r>
              <a:rPr lang="en-US" dirty="0" err="1"/>
              <a:t>Là</a:t>
            </a:r>
            <a:r>
              <a:rPr lang="en-US" dirty="0"/>
              <a:t> </a:t>
            </a:r>
            <a:r>
              <a:rPr lang="en-US" dirty="0" err="1"/>
              <a:t>một</a:t>
            </a:r>
            <a:r>
              <a:rPr lang="en-US" dirty="0"/>
              <a:t> computing cloud </a:t>
            </a:r>
            <a:r>
              <a:rPr lang="en-US" dirty="0" err="1"/>
              <a:t>của</a:t>
            </a:r>
            <a:r>
              <a:rPr lang="en-US" dirty="0"/>
              <a:t> Microsoft </a:t>
            </a:r>
          </a:p>
          <a:p>
            <a:pPr marL="0" lvl="0" indent="0" algn="l" rtl="0">
              <a:spcBef>
                <a:spcPts val="0"/>
              </a:spcBef>
              <a:spcAft>
                <a:spcPts val="0"/>
              </a:spcAft>
              <a:buFontTx/>
              <a:buNone/>
            </a:pPr>
            <a:r>
              <a:rPr lang="en-US" dirty="0"/>
              <a:t>- We have a </a:t>
            </a:r>
            <a:r>
              <a:rPr lang="en-US" dirty="0" err="1"/>
              <a:t>pice</a:t>
            </a:r>
            <a:r>
              <a:rPr lang="en-US" dirty="0"/>
              <a:t> of code + Event-triggered + Đ</a:t>
            </a:r>
            <a:r>
              <a:rPr lang="vi-VN" dirty="0"/>
              <a:t>ư</a:t>
            </a:r>
            <a:r>
              <a:rPr lang="en-US" dirty="0"/>
              <a:t>a </a:t>
            </a:r>
            <a:r>
              <a:rPr lang="en-US" dirty="0" err="1"/>
              <a:t>lên</a:t>
            </a:r>
            <a:r>
              <a:rPr lang="en-US" dirty="0"/>
              <a:t> </a:t>
            </a:r>
            <a:r>
              <a:rPr lang="en-US" dirty="0" err="1"/>
              <a:t>mây</a:t>
            </a:r>
            <a:r>
              <a:rPr lang="en-US" dirty="0"/>
              <a:t> =&gt; We have azure function</a:t>
            </a:r>
          </a:p>
          <a:p>
            <a:pPr marL="0" lvl="0" indent="0" algn="l" rtl="0">
              <a:spcBef>
                <a:spcPts val="0"/>
              </a:spcBef>
              <a:spcAft>
                <a:spcPts val="0"/>
              </a:spcAft>
              <a:buFontTx/>
              <a:buNone/>
            </a:pPr>
            <a:r>
              <a:rPr lang="en-US" dirty="0"/>
              <a:t>	* </a:t>
            </a:r>
            <a:r>
              <a:rPr lang="en-US" dirty="0" err="1"/>
              <a:t>Sẽ</a:t>
            </a:r>
            <a:r>
              <a:rPr lang="en-US" dirty="0"/>
              <a:t> </a:t>
            </a:r>
            <a:r>
              <a:rPr lang="en-US" dirty="0" err="1"/>
              <a:t>nói</a:t>
            </a:r>
            <a:r>
              <a:rPr lang="en-US" dirty="0"/>
              <a:t> </a:t>
            </a:r>
            <a:r>
              <a:rPr lang="en-US" dirty="0" err="1"/>
              <a:t>sâu</a:t>
            </a:r>
            <a:r>
              <a:rPr lang="en-US" dirty="0"/>
              <a:t> h</a:t>
            </a:r>
            <a:r>
              <a:rPr lang="vi-VN" dirty="0"/>
              <a:t>ơ</a:t>
            </a:r>
            <a:r>
              <a:rPr lang="en-US" dirty="0"/>
              <a:t>n </a:t>
            </a:r>
            <a:r>
              <a:rPr lang="en-US" dirty="0" err="1"/>
              <a:t>về</a:t>
            </a:r>
            <a:r>
              <a:rPr lang="en-US" dirty="0"/>
              <a:t> </a:t>
            </a:r>
            <a:r>
              <a:rPr lang="en-US" dirty="0" err="1"/>
              <a:t>các</a:t>
            </a:r>
            <a:r>
              <a:rPr lang="en-US" dirty="0"/>
              <a:t> </a:t>
            </a:r>
            <a:r>
              <a:rPr lang="en-US" dirty="0" err="1"/>
              <a:t>loại</a:t>
            </a:r>
            <a:r>
              <a:rPr lang="en-US" dirty="0"/>
              <a:t> event-triggered ở </a:t>
            </a:r>
            <a:r>
              <a:rPr lang="en-US" dirty="0" err="1"/>
              <a:t>phần</a:t>
            </a:r>
            <a:r>
              <a:rPr lang="en-US" dirty="0"/>
              <a:t> </a:t>
            </a:r>
            <a:r>
              <a:rPr lang="en-US" dirty="0" err="1"/>
              <a:t>sau</a:t>
            </a:r>
            <a:endParaRPr dirty="0"/>
          </a:p>
        </p:txBody>
      </p:sp>
    </p:spTree>
    <p:extLst>
      <p:ext uri="{BB962C8B-B14F-4D97-AF65-F5344CB8AC3E}">
        <p14:creationId xmlns:p14="http://schemas.microsoft.com/office/powerpoint/2010/main" val="2732785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dirty="0"/>
          </a:p>
        </p:txBody>
      </p:sp>
    </p:spTree>
    <p:extLst>
      <p:ext uri="{BB962C8B-B14F-4D97-AF65-F5344CB8AC3E}">
        <p14:creationId xmlns:p14="http://schemas.microsoft.com/office/powerpoint/2010/main" val="1750434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r>
              <a:rPr lang="en-US" dirty="0"/>
              <a:t>Concept </a:t>
            </a:r>
            <a:r>
              <a:rPr lang="en-US" dirty="0" err="1"/>
              <a:t>chính</a:t>
            </a:r>
            <a:r>
              <a:rPr lang="en-US" dirty="0"/>
              <a:t> </a:t>
            </a:r>
            <a:r>
              <a:rPr lang="en-US" dirty="0" err="1"/>
              <a:t>của</a:t>
            </a:r>
            <a:r>
              <a:rPr lang="en-US" dirty="0"/>
              <a:t> azure </a:t>
            </a:r>
            <a:r>
              <a:rPr lang="en-US" dirty="0" err="1"/>
              <a:t>fuction</a:t>
            </a:r>
            <a:r>
              <a:rPr lang="en-US" dirty="0"/>
              <a:t> </a:t>
            </a:r>
            <a:r>
              <a:rPr lang="en-US" dirty="0" err="1"/>
              <a:t>là</a:t>
            </a:r>
            <a:r>
              <a:rPr lang="en-US" dirty="0"/>
              <a:t> trigger </a:t>
            </a:r>
            <a:r>
              <a:rPr lang="en-US" dirty="0" err="1"/>
              <a:t>và</a:t>
            </a:r>
            <a:r>
              <a:rPr lang="en-US" dirty="0"/>
              <a:t> bindings. </a:t>
            </a:r>
            <a:r>
              <a:rPr lang="en-US" dirty="0" err="1"/>
              <a:t>Nó</a:t>
            </a:r>
            <a:r>
              <a:rPr lang="en-US" dirty="0"/>
              <a:t> </a:t>
            </a:r>
            <a:r>
              <a:rPr lang="en-US" dirty="0" err="1"/>
              <a:t>giúp</a:t>
            </a:r>
            <a:r>
              <a:rPr lang="en-US" dirty="0"/>
              <a:t> </a:t>
            </a:r>
            <a:r>
              <a:rPr lang="en-US" dirty="0" err="1"/>
              <a:t>bạn</a:t>
            </a:r>
            <a:r>
              <a:rPr lang="en-US" dirty="0"/>
              <a:t> ko </a:t>
            </a:r>
            <a:r>
              <a:rPr lang="en-US" dirty="0" err="1"/>
              <a:t>phải</a:t>
            </a:r>
            <a:r>
              <a:rPr lang="en-US" dirty="0"/>
              <a:t> hard code </a:t>
            </a:r>
            <a:r>
              <a:rPr lang="en-US" dirty="0" err="1"/>
              <a:t>các</a:t>
            </a:r>
            <a:r>
              <a:rPr lang="en-US" dirty="0"/>
              <a:t> access </a:t>
            </a:r>
            <a:r>
              <a:rPr lang="en-US" dirty="0" err="1"/>
              <a:t>vào</a:t>
            </a:r>
            <a:r>
              <a:rPr lang="en-US" dirty="0"/>
              <a:t> </a:t>
            </a:r>
            <a:r>
              <a:rPr lang="en-US" dirty="0" err="1"/>
              <a:t>các</a:t>
            </a:r>
            <a:r>
              <a:rPr lang="en-US" dirty="0"/>
              <a:t> data </a:t>
            </a:r>
            <a:r>
              <a:rPr lang="en-US" dirty="0" err="1"/>
              <a:t>hoặc</a:t>
            </a:r>
            <a:r>
              <a:rPr lang="en-US" dirty="0"/>
              <a:t> services. </a:t>
            </a:r>
            <a:r>
              <a:rPr lang="en-US" dirty="0" err="1"/>
              <a:t>Từ</a:t>
            </a:r>
            <a:r>
              <a:rPr lang="en-US" dirty="0"/>
              <a:t> </a:t>
            </a:r>
            <a:r>
              <a:rPr lang="en-US" dirty="0" err="1"/>
              <a:t>đó</a:t>
            </a:r>
            <a:r>
              <a:rPr lang="en-US" dirty="0"/>
              <a:t> </a:t>
            </a:r>
            <a:r>
              <a:rPr lang="en-US" dirty="0" err="1"/>
              <a:t>giúp</a:t>
            </a:r>
            <a:r>
              <a:rPr lang="en-US" dirty="0"/>
              <a:t> code </a:t>
            </a:r>
            <a:r>
              <a:rPr lang="en-US" dirty="0" err="1"/>
              <a:t>của</a:t>
            </a:r>
            <a:r>
              <a:rPr lang="en-US" dirty="0"/>
              <a:t> </a:t>
            </a:r>
            <a:r>
              <a:rPr lang="en-US" dirty="0" err="1"/>
              <a:t>bạn</a:t>
            </a:r>
            <a:r>
              <a:rPr lang="en-US" dirty="0"/>
              <a:t> lean h</a:t>
            </a:r>
            <a:r>
              <a:rPr lang="vi-VN" dirty="0"/>
              <a:t>ơ</a:t>
            </a:r>
            <a:r>
              <a:rPr lang="en-US" dirty="0"/>
              <a:t>n</a:t>
            </a:r>
            <a:endParaRPr dirty="0"/>
          </a:p>
        </p:txBody>
      </p:sp>
    </p:spTree>
    <p:extLst>
      <p:ext uri="{BB962C8B-B14F-4D97-AF65-F5344CB8AC3E}">
        <p14:creationId xmlns:p14="http://schemas.microsoft.com/office/powerpoint/2010/main" val="586699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51B22"/>
        </a:solidFill>
        <a:effectLst/>
      </p:bgPr>
    </p:bg>
    <p:spTree>
      <p:nvGrpSpPr>
        <p:cNvPr id="1" name="Shape 53"/>
        <p:cNvGrpSpPr/>
        <p:nvPr/>
      </p:nvGrpSpPr>
      <p:grpSpPr>
        <a:xfrm>
          <a:off x="0" y="0"/>
          <a:ext cx="0" cy="0"/>
          <a:chOff x="0" y="0"/>
          <a:chExt cx="0" cy="0"/>
        </a:xfrm>
      </p:grpSpPr>
      <p:pic>
        <p:nvPicPr>
          <p:cNvPr id="58" name="Google Shape;58;p13"/>
          <p:cNvPicPr preferRelativeResize="0"/>
          <p:nvPr/>
        </p:nvPicPr>
        <p:blipFill rotWithShape="1">
          <a:blip r:embed="rId3">
            <a:alphaModFix/>
          </a:blip>
          <a:srcRect l="-17330" r="17330"/>
          <a:stretch/>
        </p:blipFill>
        <p:spPr>
          <a:xfrm>
            <a:off x="150" y="0"/>
            <a:ext cx="9143700" cy="5143500"/>
          </a:xfrm>
          <a:prstGeom prst="rect">
            <a:avLst/>
          </a:prstGeom>
          <a:noFill/>
          <a:ln>
            <a:noFill/>
          </a:ln>
        </p:spPr>
      </p:pic>
      <p:pic>
        <p:nvPicPr>
          <p:cNvPr id="54" name="Google Shape;54;p13"/>
          <p:cNvPicPr preferRelativeResize="0"/>
          <p:nvPr/>
        </p:nvPicPr>
        <p:blipFill>
          <a:blip r:embed="rId4">
            <a:alphaModFix/>
          </a:blip>
          <a:stretch>
            <a:fillRect/>
          </a:stretch>
        </p:blipFill>
        <p:spPr>
          <a:xfrm>
            <a:off x="114300" y="114299"/>
            <a:ext cx="2220452" cy="560500"/>
          </a:xfrm>
          <a:prstGeom prst="rect">
            <a:avLst/>
          </a:prstGeom>
          <a:noFill/>
          <a:ln>
            <a:noFill/>
          </a:ln>
        </p:spPr>
      </p:pic>
      <p:sp>
        <p:nvSpPr>
          <p:cNvPr id="55" name="Google Shape;55;p13"/>
          <p:cNvSpPr txBox="1"/>
          <p:nvPr/>
        </p:nvSpPr>
        <p:spPr>
          <a:xfrm>
            <a:off x="511050" y="1929188"/>
            <a:ext cx="53865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5400" b="1" dirty="0">
                <a:solidFill>
                  <a:schemeClr val="lt1"/>
                </a:solidFill>
                <a:latin typeface="Roboto"/>
                <a:ea typeface="Roboto"/>
                <a:cs typeface="Roboto"/>
                <a:sym typeface="Roboto"/>
              </a:rPr>
              <a:t>Azure Functions</a:t>
            </a:r>
            <a:endParaRPr sz="5400" b="1" dirty="0">
              <a:solidFill>
                <a:schemeClr val="lt1"/>
              </a:solidFill>
              <a:latin typeface="Roboto"/>
              <a:ea typeface="Roboto"/>
              <a:cs typeface="Roboto"/>
              <a:sym typeface="Roboto"/>
            </a:endParaRPr>
          </a:p>
        </p:txBody>
      </p:sp>
      <p:sp>
        <p:nvSpPr>
          <p:cNvPr id="56" name="Google Shape;56;p13"/>
          <p:cNvSpPr txBox="1"/>
          <p:nvPr/>
        </p:nvSpPr>
        <p:spPr>
          <a:xfrm>
            <a:off x="623250" y="2804625"/>
            <a:ext cx="4646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lt1"/>
                </a:solidFill>
                <a:latin typeface="Roboto Light"/>
                <a:ea typeface="Roboto Light"/>
                <a:cs typeface="Roboto Light"/>
                <a:sym typeface="Roboto Light"/>
              </a:rPr>
              <a:t>A serverless computer service</a:t>
            </a:r>
            <a:endParaRPr lang="en-US" dirty="0">
              <a:solidFill>
                <a:schemeClr val="lt1"/>
              </a:solidFill>
              <a:latin typeface="Roboto Light"/>
              <a:ea typeface="Roboto Light"/>
              <a:cs typeface="Roboto Light"/>
              <a:sym typeface="Roboto Light"/>
            </a:endParaRPr>
          </a:p>
        </p:txBody>
      </p:sp>
      <p:sp>
        <p:nvSpPr>
          <p:cNvPr id="57" name="Google Shape;57;p13"/>
          <p:cNvSpPr txBox="1"/>
          <p:nvPr/>
        </p:nvSpPr>
        <p:spPr>
          <a:xfrm>
            <a:off x="637874" y="4506150"/>
            <a:ext cx="2377887"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dirty="0">
                <a:solidFill>
                  <a:schemeClr val="lt1"/>
                </a:solidFill>
                <a:latin typeface="Roboto Medium"/>
                <a:ea typeface="Roboto Medium"/>
                <a:cs typeface="Roboto Medium"/>
                <a:sym typeface="Roboto Medium"/>
              </a:rPr>
              <a:t>Phat.Tran &amp; </a:t>
            </a:r>
            <a:r>
              <a:rPr lang="en-US" sz="1200" dirty="0" err="1">
                <a:solidFill>
                  <a:schemeClr val="lt1"/>
                </a:solidFill>
                <a:latin typeface="Roboto Medium"/>
                <a:ea typeface="Roboto Medium"/>
                <a:cs typeface="Roboto Medium"/>
                <a:sym typeface="Roboto Medium"/>
              </a:rPr>
              <a:t>Loc.Nguyen</a:t>
            </a:r>
            <a:r>
              <a:rPr lang="en-US" sz="1200" dirty="0">
                <a:solidFill>
                  <a:schemeClr val="lt1"/>
                </a:solidFill>
                <a:latin typeface="Roboto Medium"/>
                <a:ea typeface="Roboto Medium"/>
                <a:cs typeface="Roboto Medium"/>
                <a:sym typeface="Roboto Medium"/>
              </a:rPr>
              <a:t> </a:t>
            </a:r>
            <a:br>
              <a:rPr lang="en-US" sz="1200" dirty="0">
                <a:solidFill>
                  <a:schemeClr val="lt1"/>
                </a:solidFill>
                <a:latin typeface="Roboto Medium"/>
                <a:ea typeface="Roboto Medium"/>
                <a:cs typeface="Roboto Medium"/>
                <a:sym typeface="Roboto Medium"/>
              </a:rPr>
            </a:br>
            <a:r>
              <a:rPr lang="en-US" sz="1200" dirty="0">
                <a:solidFill>
                  <a:schemeClr val="lt1"/>
                </a:solidFill>
                <a:latin typeface="Roboto Medium"/>
                <a:ea typeface="Roboto Medium"/>
                <a:cs typeface="Roboto Medium"/>
                <a:sym typeface="Roboto Medium"/>
              </a:rPr>
              <a:t>October </a:t>
            </a:r>
            <a:r>
              <a:rPr lang="en" sz="1200" dirty="0">
                <a:solidFill>
                  <a:schemeClr val="lt1"/>
                </a:solidFill>
                <a:latin typeface="Roboto Medium"/>
                <a:ea typeface="Roboto Medium"/>
                <a:cs typeface="Roboto Medium"/>
                <a:sym typeface="Roboto Medium"/>
              </a:rPr>
              <a:t>2022</a:t>
            </a:r>
            <a:endParaRPr sz="1200" dirty="0">
              <a:solidFill>
                <a:schemeClr val="lt1"/>
              </a:solidFill>
              <a:latin typeface="Roboto Medium"/>
              <a:ea typeface="Roboto Medium"/>
              <a:cs typeface="Roboto Medium"/>
              <a:sym typeface="Roboto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 name="Google Shape;102;p16"/>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03" name="Google Shape;103;p16"/>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a:ea typeface="Roboto"/>
                <a:cs typeface="Roboto"/>
                <a:sym typeface="Roboto"/>
              </a:rPr>
              <a:t>Main concept</a:t>
            </a:r>
            <a:endParaRPr sz="2000" b="1" dirty="0">
              <a:solidFill>
                <a:srgbClr val="8DC63F"/>
              </a:solidFill>
              <a:latin typeface="Roboto"/>
              <a:ea typeface="Roboto"/>
              <a:cs typeface="Roboto"/>
              <a:sym typeface="Roboto"/>
            </a:endParaRPr>
          </a:p>
        </p:txBody>
      </p:sp>
      <p:pic>
        <p:nvPicPr>
          <p:cNvPr id="8" name="Google Shape;102;p16">
            <a:extLst>
              <a:ext uri="{FF2B5EF4-FFF2-40B4-BE49-F238E27FC236}">
                <a16:creationId xmlns:a16="http://schemas.microsoft.com/office/drawing/2014/main" id="{D8B36A6F-5F12-4A8D-8E7B-9171FC72574F}"/>
              </a:ext>
            </a:extLst>
          </p:cNvPr>
          <p:cNvPicPr preferRelativeResize="0"/>
          <p:nvPr/>
        </p:nvPicPr>
        <p:blipFill>
          <a:blip r:embed="rId4">
            <a:alphaModFix/>
          </a:blip>
          <a:stretch>
            <a:fillRect/>
          </a:stretch>
        </p:blipFill>
        <p:spPr>
          <a:xfrm>
            <a:off x="215549" y="167250"/>
            <a:ext cx="202499" cy="440248"/>
          </a:xfrm>
          <a:prstGeom prst="rect">
            <a:avLst/>
          </a:prstGeom>
          <a:noFill/>
          <a:ln>
            <a:noFill/>
          </a:ln>
        </p:spPr>
      </p:pic>
      <p:pic>
        <p:nvPicPr>
          <p:cNvPr id="2" name="Picture 1">
            <a:extLst>
              <a:ext uri="{FF2B5EF4-FFF2-40B4-BE49-F238E27FC236}">
                <a16:creationId xmlns:a16="http://schemas.microsoft.com/office/drawing/2014/main" id="{5972E813-4884-433B-9B18-0D27EC1FA918}"/>
              </a:ext>
            </a:extLst>
          </p:cNvPr>
          <p:cNvPicPr>
            <a:picLocks noChangeAspect="1"/>
          </p:cNvPicPr>
          <p:nvPr/>
        </p:nvPicPr>
        <p:blipFill>
          <a:blip r:embed="rId5"/>
          <a:stretch>
            <a:fillRect/>
          </a:stretch>
        </p:blipFill>
        <p:spPr>
          <a:xfrm>
            <a:off x="289958" y="2280665"/>
            <a:ext cx="8564083" cy="1990739"/>
          </a:xfrm>
          <a:prstGeom prst="rect">
            <a:avLst/>
          </a:prstGeom>
        </p:spPr>
      </p:pic>
      <p:sp>
        <p:nvSpPr>
          <p:cNvPr id="10" name="Google Shape;532;p37">
            <a:extLst>
              <a:ext uri="{FF2B5EF4-FFF2-40B4-BE49-F238E27FC236}">
                <a16:creationId xmlns:a16="http://schemas.microsoft.com/office/drawing/2014/main" id="{621D2D23-B725-4563-981D-4270E3B86C02}"/>
              </a:ext>
            </a:extLst>
          </p:cNvPr>
          <p:cNvSpPr txBox="1"/>
          <p:nvPr/>
        </p:nvSpPr>
        <p:spPr>
          <a:xfrm>
            <a:off x="393000" y="633675"/>
            <a:ext cx="8358000" cy="1661963"/>
          </a:xfrm>
          <a:prstGeom prst="rect">
            <a:avLst/>
          </a:prstGeom>
          <a:noFill/>
          <a:ln>
            <a:noFill/>
          </a:ln>
        </p:spPr>
        <p:txBody>
          <a:bodyPr spcFirstLastPara="1" wrap="square" lIns="91425" tIns="91425" rIns="91425" bIns="91425" anchor="t" anchorCtr="0">
            <a:spAutoFit/>
          </a:bodyPr>
          <a:lstStyle/>
          <a:p>
            <a:pPr marL="171450" lvl="0" indent="-171450">
              <a:buFont typeface="Arial" panose="020B0604020202020204" pitchFamily="34" charset="0"/>
              <a:buChar char="•"/>
            </a:pPr>
            <a:r>
              <a:rPr lang="en-US" sz="1600" b="1" dirty="0">
                <a:solidFill>
                  <a:srgbClr val="151B22"/>
                </a:solidFill>
                <a:latin typeface="Roboto" pitchFamily="2" charset="0"/>
                <a:ea typeface="Roboto" pitchFamily="2" charset="0"/>
                <a:cs typeface="Roboto Light"/>
                <a:sym typeface="Roboto Light"/>
              </a:rPr>
              <a:t>Trigger</a:t>
            </a:r>
            <a:r>
              <a:rPr lang="en-US" sz="1600" dirty="0">
                <a:solidFill>
                  <a:srgbClr val="151B22"/>
                </a:solidFill>
                <a:latin typeface="Roboto Light"/>
                <a:ea typeface="Roboto Light"/>
                <a:cs typeface="Roboto Light"/>
                <a:sym typeface="Roboto Light"/>
              </a:rPr>
              <a:t> is a specific type of event which causes the function to run. It defines how a function is invoked and a function must only have one trigger. Triggers can have associated data which is often provided as the payload of the function.</a:t>
            </a:r>
          </a:p>
          <a:p>
            <a:pPr marL="171450" lvl="0" indent="-171450">
              <a:buFont typeface="Arial" panose="020B0604020202020204" pitchFamily="34" charset="0"/>
              <a:buChar char="•"/>
            </a:pPr>
            <a:r>
              <a:rPr lang="en-US" sz="1600" b="1" dirty="0">
                <a:solidFill>
                  <a:srgbClr val="151B22"/>
                </a:solidFill>
                <a:latin typeface="Roboto" pitchFamily="2" charset="0"/>
                <a:ea typeface="Roboto" pitchFamily="2" charset="0"/>
                <a:cs typeface="Roboto Light"/>
                <a:sym typeface="Roboto Light"/>
              </a:rPr>
              <a:t>Bindings</a:t>
            </a:r>
            <a:r>
              <a:rPr lang="en-US" sz="1600" dirty="0">
                <a:solidFill>
                  <a:srgbClr val="151B22"/>
                </a:solidFill>
                <a:latin typeface="Roboto Light"/>
                <a:ea typeface="Roboto Light"/>
                <a:cs typeface="Roboto Light"/>
                <a:sym typeface="Roboto Light"/>
              </a:rPr>
              <a:t> define if your function is connected to another service. The data from bindings is provided to the function as parameters. Bindings are optional, and a function can have multiple input and output bindings</a:t>
            </a:r>
          </a:p>
        </p:txBody>
      </p:sp>
    </p:spTree>
    <p:extLst>
      <p:ext uri="{BB962C8B-B14F-4D97-AF65-F5344CB8AC3E}">
        <p14:creationId xmlns:p14="http://schemas.microsoft.com/office/powerpoint/2010/main" val="2005840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 name="Google Shape;102;p16"/>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03" name="Google Shape;103;p16"/>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a:ea typeface="Roboto"/>
                <a:cs typeface="Roboto"/>
                <a:sym typeface="Roboto"/>
              </a:rPr>
              <a:t> Triggers</a:t>
            </a:r>
            <a:endParaRPr sz="2000" b="1" dirty="0">
              <a:solidFill>
                <a:srgbClr val="8DC63F"/>
              </a:solidFill>
              <a:latin typeface="Roboto"/>
              <a:ea typeface="Roboto"/>
              <a:cs typeface="Roboto"/>
              <a:sym typeface="Roboto"/>
            </a:endParaRPr>
          </a:p>
        </p:txBody>
      </p:sp>
      <p:pic>
        <p:nvPicPr>
          <p:cNvPr id="8" name="Google Shape;102;p16">
            <a:extLst>
              <a:ext uri="{FF2B5EF4-FFF2-40B4-BE49-F238E27FC236}">
                <a16:creationId xmlns:a16="http://schemas.microsoft.com/office/drawing/2014/main" id="{D8B36A6F-5F12-4A8D-8E7B-9171FC72574F}"/>
              </a:ext>
            </a:extLst>
          </p:cNvPr>
          <p:cNvPicPr preferRelativeResize="0"/>
          <p:nvPr/>
        </p:nvPicPr>
        <p:blipFill>
          <a:blip r:embed="rId4">
            <a:alphaModFix/>
          </a:blip>
          <a:stretch>
            <a:fillRect/>
          </a:stretch>
        </p:blipFill>
        <p:spPr>
          <a:xfrm>
            <a:off x="215549" y="167250"/>
            <a:ext cx="202499" cy="440248"/>
          </a:xfrm>
          <a:prstGeom prst="rect">
            <a:avLst/>
          </a:prstGeom>
          <a:noFill/>
          <a:ln>
            <a:noFill/>
          </a:ln>
        </p:spPr>
      </p:pic>
      <p:sp>
        <p:nvSpPr>
          <p:cNvPr id="10" name="Google Shape;532;p37">
            <a:extLst>
              <a:ext uri="{FF2B5EF4-FFF2-40B4-BE49-F238E27FC236}">
                <a16:creationId xmlns:a16="http://schemas.microsoft.com/office/drawing/2014/main" id="{621D2D23-B725-4563-981D-4270E3B86C02}"/>
              </a:ext>
            </a:extLst>
          </p:cNvPr>
          <p:cNvSpPr txBox="1"/>
          <p:nvPr/>
        </p:nvSpPr>
        <p:spPr>
          <a:xfrm>
            <a:off x="393000" y="633675"/>
            <a:ext cx="8358000" cy="3847177"/>
          </a:xfrm>
          <a:prstGeom prst="rect">
            <a:avLst/>
          </a:prstGeom>
          <a:noFill/>
          <a:ln>
            <a:noFill/>
          </a:ln>
        </p:spPr>
        <p:txBody>
          <a:bodyPr spcFirstLastPara="1" wrap="square" lIns="91425" tIns="91425" rIns="91425" bIns="91425" anchor="t" anchorCtr="0">
            <a:spAutoFit/>
          </a:bodyPr>
          <a:lstStyle/>
          <a:p>
            <a:pPr marL="171450" indent="-171450">
              <a:buFont typeface="Arial" panose="020B0604020202020204" pitchFamily="34" charset="0"/>
              <a:buChar char="•"/>
            </a:pPr>
            <a:r>
              <a:rPr lang="en-US" b="1" dirty="0" err="1">
                <a:latin typeface="Roboto" pitchFamily="2" charset="0"/>
                <a:ea typeface="Roboto" pitchFamily="2" charset="0"/>
              </a:rPr>
              <a:t>HTTPTrigger</a:t>
            </a:r>
            <a:r>
              <a:rPr lang="en-US" b="1" dirty="0">
                <a:latin typeface="Roboto" pitchFamily="2" charset="0"/>
                <a:ea typeface="Roboto" pitchFamily="2" charset="0"/>
              </a:rPr>
              <a:t>:</a:t>
            </a:r>
            <a:r>
              <a:rPr lang="en-US" dirty="0">
                <a:latin typeface="Roboto Light" panose="02000000000000000000" pitchFamily="2" charset="0"/>
                <a:ea typeface="Roboto Light" panose="02000000000000000000" pitchFamily="2" charset="0"/>
              </a:rPr>
              <a:t> Trigger the execution of your code by using an HTTP request.</a:t>
            </a:r>
          </a:p>
          <a:p>
            <a:pPr marL="171450" indent="-171450">
              <a:buFont typeface="Arial" panose="020B0604020202020204" pitchFamily="34" charset="0"/>
              <a:buChar char="•"/>
            </a:pPr>
            <a:r>
              <a:rPr lang="en-US" b="1" dirty="0" err="1">
                <a:latin typeface="Roboto" pitchFamily="2" charset="0"/>
                <a:ea typeface="Roboto" pitchFamily="2" charset="0"/>
              </a:rPr>
              <a:t>TimerTrigger</a:t>
            </a:r>
            <a:r>
              <a:rPr lang="en-US" b="1" dirty="0">
                <a:latin typeface="Roboto" pitchFamily="2" charset="0"/>
                <a:ea typeface="Roboto" pitchFamily="2" charset="0"/>
              </a:rPr>
              <a:t>:</a:t>
            </a:r>
            <a:r>
              <a:rPr lang="en-US" dirty="0">
                <a:latin typeface="Roboto" pitchFamily="2" charset="0"/>
                <a:ea typeface="Roboto" pitchFamily="2" charset="0"/>
              </a:rPr>
              <a:t> </a:t>
            </a:r>
            <a:r>
              <a:rPr lang="en-US" dirty="0">
                <a:latin typeface="Roboto Light" panose="02000000000000000000" pitchFamily="2" charset="0"/>
                <a:ea typeface="Roboto Light" panose="02000000000000000000" pitchFamily="2" charset="0"/>
              </a:rPr>
              <a:t>Execute clean up or other batch tasks on a predefined schedule.</a:t>
            </a:r>
          </a:p>
          <a:p>
            <a:pPr marL="171450" indent="-171450">
              <a:buFont typeface="Arial" panose="020B0604020202020204" pitchFamily="34" charset="0"/>
              <a:buChar char="•"/>
            </a:pPr>
            <a:r>
              <a:rPr lang="en-US" b="1" dirty="0" err="1">
                <a:latin typeface="Roboto" pitchFamily="2" charset="0"/>
                <a:ea typeface="Roboto" pitchFamily="2" charset="0"/>
              </a:rPr>
              <a:t>CosmosDBTrigger</a:t>
            </a:r>
            <a:r>
              <a:rPr lang="en-US" b="1" dirty="0">
                <a:latin typeface="Roboto" pitchFamily="2" charset="0"/>
                <a:ea typeface="Roboto" pitchFamily="2" charset="0"/>
              </a:rPr>
              <a:t>:</a:t>
            </a:r>
            <a:r>
              <a:rPr lang="en-US" b="1" dirty="0">
                <a:latin typeface="Roboto Light" panose="02000000000000000000" pitchFamily="2" charset="0"/>
                <a:ea typeface="Roboto Light" panose="02000000000000000000" pitchFamily="2" charset="0"/>
              </a:rPr>
              <a:t> </a:t>
            </a:r>
            <a:r>
              <a:rPr lang="en-US" dirty="0">
                <a:latin typeface="Roboto Light" panose="02000000000000000000" pitchFamily="2" charset="0"/>
                <a:ea typeface="Roboto Light" panose="02000000000000000000" pitchFamily="2" charset="0"/>
              </a:rPr>
              <a:t>Process Azure Cosmos DB documents when they are added or updated in collections in a NoSQL database.</a:t>
            </a:r>
          </a:p>
          <a:p>
            <a:pPr marL="171450" indent="-171450">
              <a:buFont typeface="Arial" panose="020B0604020202020204" pitchFamily="34" charset="0"/>
              <a:buChar char="•"/>
            </a:pPr>
            <a:r>
              <a:rPr lang="en-US" b="1" dirty="0" err="1">
                <a:latin typeface="Roboto" pitchFamily="2" charset="0"/>
                <a:ea typeface="Roboto" pitchFamily="2" charset="0"/>
              </a:rPr>
              <a:t>BlobTrigger</a:t>
            </a:r>
            <a:r>
              <a:rPr lang="en-US" b="1" dirty="0">
                <a:latin typeface="Roboto" pitchFamily="2" charset="0"/>
                <a:ea typeface="Roboto" pitchFamily="2" charset="0"/>
              </a:rPr>
              <a:t>:</a:t>
            </a:r>
            <a:r>
              <a:rPr lang="en-US" b="1" dirty="0">
                <a:latin typeface="Roboto Light" panose="02000000000000000000" pitchFamily="2" charset="0"/>
                <a:ea typeface="Roboto Light" panose="02000000000000000000" pitchFamily="2" charset="0"/>
              </a:rPr>
              <a:t> </a:t>
            </a:r>
            <a:r>
              <a:rPr lang="en-US" dirty="0">
                <a:latin typeface="Roboto Light" panose="02000000000000000000" pitchFamily="2" charset="0"/>
                <a:ea typeface="Roboto Light" panose="02000000000000000000" pitchFamily="2" charset="0"/>
              </a:rPr>
              <a:t>Process Azure Storage blobs when they are added to containers. You might use this function for image resizing.</a:t>
            </a:r>
          </a:p>
          <a:p>
            <a:pPr marL="171450" indent="-171450">
              <a:buFont typeface="Arial" panose="020B0604020202020204" pitchFamily="34" charset="0"/>
              <a:buChar char="•"/>
            </a:pPr>
            <a:r>
              <a:rPr lang="en-US" b="1" dirty="0" err="1">
                <a:latin typeface="Roboto" pitchFamily="2" charset="0"/>
                <a:ea typeface="Roboto" pitchFamily="2" charset="0"/>
              </a:rPr>
              <a:t>QueueTrigger</a:t>
            </a:r>
            <a:r>
              <a:rPr lang="en-US" b="1" dirty="0">
                <a:latin typeface="Roboto" pitchFamily="2" charset="0"/>
                <a:ea typeface="Roboto" pitchFamily="2" charset="0"/>
              </a:rPr>
              <a:t>:</a:t>
            </a:r>
            <a:r>
              <a:rPr lang="en-US" b="1" dirty="0">
                <a:latin typeface="Roboto Light" panose="02000000000000000000" pitchFamily="2" charset="0"/>
                <a:ea typeface="Roboto Light" panose="02000000000000000000" pitchFamily="2" charset="0"/>
              </a:rPr>
              <a:t> </a:t>
            </a:r>
            <a:r>
              <a:rPr lang="en-US" dirty="0">
                <a:latin typeface="Roboto Light" panose="02000000000000000000" pitchFamily="2" charset="0"/>
                <a:ea typeface="Roboto Light" panose="02000000000000000000" pitchFamily="2" charset="0"/>
              </a:rPr>
              <a:t>Respond to messages as they arrive in an Azure Storage queue.</a:t>
            </a:r>
          </a:p>
          <a:p>
            <a:pPr marL="171450" indent="-171450">
              <a:buFont typeface="Arial" panose="020B0604020202020204" pitchFamily="34" charset="0"/>
              <a:buChar char="•"/>
            </a:pPr>
            <a:r>
              <a:rPr lang="en-US" b="1" dirty="0" err="1">
                <a:latin typeface="Roboto" pitchFamily="2" charset="0"/>
                <a:ea typeface="Roboto" pitchFamily="2" charset="0"/>
              </a:rPr>
              <a:t>EventGridTrigger</a:t>
            </a:r>
            <a:r>
              <a:rPr lang="en-US" b="1" dirty="0">
                <a:latin typeface="Roboto" pitchFamily="2" charset="0"/>
                <a:ea typeface="Roboto" pitchFamily="2" charset="0"/>
              </a:rPr>
              <a:t>:</a:t>
            </a:r>
            <a:r>
              <a:rPr lang="en-US" b="1" dirty="0">
                <a:latin typeface="Roboto Light" panose="02000000000000000000" pitchFamily="2" charset="0"/>
                <a:ea typeface="Roboto Light" panose="02000000000000000000" pitchFamily="2" charset="0"/>
              </a:rPr>
              <a:t> </a:t>
            </a:r>
            <a:r>
              <a:rPr lang="en-US" dirty="0">
                <a:latin typeface="Roboto Light" panose="02000000000000000000" pitchFamily="2" charset="0"/>
                <a:ea typeface="Roboto Light" panose="02000000000000000000" pitchFamily="2" charset="0"/>
              </a:rPr>
              <a:t>Respond to events delivered to a subscription in Azure Event Grid. Supports a subscription-based model for receiving events, which includes filtering. A good solution for building event-based architectures.</a:t>
            </a:r>
          </a:p>
          <a:p>
            <a:pPr marL="171450" indent="-171450">
              <a:buFont typeface="Arial" panose="020B0604020202020204" pitchFamily="34" charset="0"/>
              <a:buChar char="•"/>
            </a:pPr>
            <a:r>
              <a:rPr lang="en-US" b="1" dirty="0" err="1">
                <a:latin typeface="Roboto" pitchFamily="2" charset="0"/>
                <a:ea typeface="Roboto" pitchFamily="2" charset="0"/>
              </a:rPr>
              <a:t>EventHubTrigger</a:t>
            </a:r>
            <a:r>
              <a:rPr lang="en-US" b="1" dirty="0">
                <a:latin typeface="Roboto" pitchFamily="2" charset="0"/>
                <a:ea typeface="Roboto" pitchFamily="2" charset="0"/>
              </a:rPr>
              <a:t>:</a:t>
            </a:r>
            <a:r>
              <a:rPr lang="en-US" b="1" dirty="0">
                <a:latin typeface="Roboto Light" panose="02000000000000000000" pitchFamily="2" charset="0"/>
                <a:ea typeface="Roboto Light" panose="02000000000000000000" pitchFamily="2" charset="0"/>
              </a:rPr>
              <a:t> </a:t>
            </a:r>
            <a:r>
              <a:rPr lang="en-US" dirty="0">
                <a:latin typeface="Roboto Light" panose="02000000000000000000" pitchFamily="2" charset="0"/>
                <a:ea typeface="Roboto Light" panose="02000000000000000000" pitchFamily="2" charset="0"/>
              </a:rPr>
              <a:t>Respond to events delivered to an Azure Event Hub. Particularly useful in application instrumentation, user experience or workflow processing, and internet-of-things (IoT) scenarios.</a:t>
            </a:r>
          </a:p>
          <a:p>
            <a:pPr marL="171450" indent="-171450">
              <a:buFont typeface="Arial" panose="020B0604020202020204" pitchFamily="34" charset="0"/>
              <a:buChar char="•"/>
            </a:pPr>
            <a:r>
              <a:rPr lang="en-US" b="1" dirty="0" err="1">
                <a:latin typeface="Roboto" pitchFamily="2" charset="0"/>
                <a:ea typeface="Roboto" pitchFamily="2" charset="0"/>
              </a:rPr>
              <a:t>ServiceBusQueueTrigger</a:t>
            </a:r>
            <a:r>
              <a:rPr lang="en-US" b="1" dirty="0">
                <a:latin typeface="Roboto" pitchFamily="2" charset="0"/>
                <a:ea typeface="Roboto" pitchFamily="2" charset="0"/>
              </a:rPr>
              <a:t>:</a:t>
            </a:r>
            <a:r>
              <a:rPr lang="en-US" b="1" dirty="0">
                <a:latin typeface="Roboto Light" panose="02000000000000000000" pitchFamily="2" charset="0"/>
                <a:ea typeface="Roboto Light" panose="02000000000000000000" pitchFamily="2" charset="0"/>
              </a:rPr>
              <a:t> </a:t>
            </a:r>
            <a:r>
              <a:rPr lang="en-US" dirty="0">
                <a:latin typeface="Roboto Light" panose="02000000000000000000" pitchFamily="2" charset="0"/>
                <a:ea typeface="Roboto Light" panose="02000000000000000000" pitchFamily="2" charset="0"/>
              </a:rPr>
              <a:t>Connect your code to other Azure services or on-premises services by listening to message queues.</a:t>
            </a:r>
          </a:p>
          <a:p>
            <a:pPr marL="171450" indent="-171450">
              <a:buFont typeface="Arial" panose="020B0604020202020204" pitchFamily="34" charset="0"/>
              <a:buChar char="•"/>
            </a:pPr>
            <a:r>
              <a:rPr lang="en-US" b="1" dirty="0" err="1">
                <a:latin typeface="Roboto" pitchFamily="2" charset="0"/>
                <a:ea typeface="Roboto" pitchFamily="2" charset="0"/>
              </a:rPr>
              <a:t>ServiceBusTopicTrigger</a:t>
            </a:r>
            <a:r>
              <a:rPr lang="en-US" b="1" dirty="0">
                <a:latin typeface="Roboto" pitchFamily="2" charset="0"/>
                <a:ea typeface="Roboto" pitchFamily="2" charset="0"/>
              </a:rPr>
              <a:t>:</a:t>
            </a:r>
            <a:r>
              <a:rPr lang="en-US" b="1" dirty="0">
                <a:latin typeface="Roboto Light" panose="02000000000000000000" pitchFamily="2" charset="0"/>
                <a:ea typeface="Roboto Light" panose="02000000000000000000" pitchFamily="2" charset="0"/>
              </a:rPr>
              <a:t> </a:t>
            </a:r>
            <a:r>
              <a:rPr lang="en-US" dirty="0">
                <a:latin typeface="Roboto Light" panose="02000000000000000000" pitchFamily="2" charset="0"/>
                <a:ea typeface="Roboto Light" panose="02000000000000000000" pitchFamily="2" charset="0"/>
              </a:rPr>
              <a:t>Connect your code to other Azure services or on-premises services by subscribing to topics.</a:t>
            </a:r>
          </a:p>
          <a:p>
            <a:pPr marL="171450" lvl="0" indent="-171450">
              <a:buFont typeface="Arial" panose="020B0604020202020204" pitchFamily="34" charset="0"/>
              <a:buChar char="•"/>
            </a:pPr>
            <a:endParaRPr lang="en-US" dirty="0">
              <a:solidFill>
                <a:srgbClr val="151B22"/>
              </a:solidFill>
              <a:latin typeface="Roboto Light" panose="02000000000000000000" pitchFamily="2" charset="0"/>
              <a:ea typeface="Roboto Light" panose="02000000000000000000" pitchFamily="2" charset="0"/>
              <a:cs typeface="Roboto Light"/>
              <a:sym typeface="Roboto Light"/>
            </a:endParaRPr>
          </a:p>
        </p:txBody>
      </p:sp>
      <p:pic>
        <p:nvPicPr>
          <p:cNvPr id="11" name="Google Shape;102;p16">
            <a:extLst>
              <a:ext uri="{FF2B5EF4-FFF2-40B4-BE49-F238E27FC236}">
                <a16:creationId xmlns:a16="http://schemas.microsoft.com/office/drawing/2014/main" id="{0744C84C-031B-4CC8-8F1A-17C3299ECC37}"/>
              </a:ext>
            </a:extLst>
          </p:cNvPr>
          <p:cNvPicPr preferRelativeResize="0"/>
          <p:nvPr/>
        </p:nvPicPr>
        <p:blipFill>
          <a:blip r:embed="rId4">
            <a:alphaModFix/>
          </a:blip>
          <a:stretch>
            <a:fillRect/>
          </a:stretch>
        </p:blipFill>
        <p:spPr>
          <a:xfrm>
            <a:off x="316798" y="162819"/>
            <a:ext cx="202499" cy="440248"/>
          </a:xfrm>
          <a:prstGeom prst="rect">
            <a:avLst/>
          </a:prstGeom>
          <a:noFill/>
          <a:ln>
            <a:noFill/>
          </a:ln>
        </p:spPr>
      </p:pic>
    </p:spTree>
    <p:extLst>
      <p:ext uri="{BB962C8B-B14F-4D97-AF65-F5344CB8AC3E}">
        <p14:creationId xmlns:p14="http://schemas.microsoft.com/office/powerpoint/2010/main" val="2156322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5"/>
          <p:cNvPicPr preferRelativeResize="0"/>
          <p:nvPr/>
        </p:nvPicPr>
        <p:blipFill rotWithShape="1">
          <a:blip r:embed="rId3">
            <a:alphaModFix/>
          </a:blip>
          <a:srcRect/>
          <a:stretch/>
        </p:blipFill>
        <p:spPr>
          <a:xfrm>
            <a:off x="225" y="0"/>
            <a:ext cx="9143700" cy="5143500"/>
          </a:xfrm>
          <a:prstGeom prst="rect">
            <a:avLst/>
          </a:prstGeom>
          <a:noFill/>
          <a:ln>
            <a:noFill/>
          </a:ln>
        </p:spPr>
      </p:pic>
      <p:pic>
        <p:nvPicPr>
          <p:cNvPr id="93" name="Google Shape;93;p15"/>
          <p:cNvPicPr preferRelativeResize="0"/>
          <p:nvPr/>
        </p:nvPicPr>
        <p:blipFill>
          <a:blip r:embed="rId4">
            <a:alphaModFix/>
          </a:blip>
          <a:stretch>
            <a:fillRect/>
          </a:stretch>
        </p:blipFill>
        <p:spPr>
          <a:xfrm>
            <a:off x="114300" y="4689483"/>
            <a:ext cx="1518224" cy="383150"/>
          </a:xfrm>
          <a:prstGeom prst="rect">
            <a:avLst/>
          </a:prstGeom>
          <a:noFill/>
          <a:ln>
            <a:noFill/>
          </a:ln>
        </p:spPr>
      </p:pic>
      <p:sp>
        <p:nvSpPr>
          <p:cNvPr id="94" name="Google Shape;94;p15"/>
          <p:cNvSpPr txBox="1"/>
          <p:nvPr/>
        </p:nvSpPr>
        <p:spPr>
          <a:xfrm>
            <a:off x="357300" y="2202312"/>
            <a:ext cx="6135598" cy="1292631"/>
          </a:xfrm>
          <a:prstGeom prst="rect">
            <a:avLst/>
          </a:prstGeom>
          <a:noFill/>
          <a:ln>
            <a:noFill/>
          </a:ln>
        </p:spPr>
        <p:txBody>
          <a:bodyPr spcFirstLastPara="1" wrap="square" lIns="91425" tIns="91425" rIns="91425" bIns="91425" anchor="t" anchorCtr="0">
            <a:spAutoFit/>
          </a:bodyPr>
          <a:lstStyle/>
          <a:p>
            <a:pPr lvl="0"/>
            <a:r>
              <a:rPr lang="en-US" sz="3600" b="1" dirty="0">
                <a:solidFill>
                  <a:srgbClr val="151B22"/>
                </a:solidFill>
                <a:latin typeface="Roboto"/>
                <a:ea typeface="Roboto"/>
                <a:cs typeface="Roboto"/>
                <a:sym typeface="Roboto"/>
              </a:rPr>
              <a:t>Benefits of </a:t>
            </a:r>
            <a:br>
              <a:rPr lang="en-US" sz="3600" b="1" dirty="0">
                <a:solidFill>
                  <a:srgbClr val="151B22"/>
                </a:solidFill>
                <a:latin typeface="Roboto"/>
                <a:ea typeface="Roboto"/>
                <a:cs typeface="Roboto"/>
                <a:sym typeface="Roboto"/>
              </a:rPr>
            </a:br>
            <a:r>
              <a:rPr lang="en-US" sz="3600" b="1" dirty="0">
                <a:solidFill>
                  <a:srgbClr val="151B22"/>
                </a:solidFill>
                <a:latin typeface="Roboto"/>
                <a:ea typeface="Roboto"/>
                <a:cs typeface="Roboto"/>
                <a:sym typeface="Roboto"/>
              </a:rPr>
              <a:t>	</a:t>
            </a:r>
            <a:r>
              <a:rPr lang="en-US" sz="3600" b="1" dirty="0">
                <a:solidFill>
                  <a:srgbClr val="8DC63F"/>
                </a:solidFill>
                <a:latin typeface="Roboto"/>
                <a:ea typeface="Roboto"/>
                <a:cs typeface="Roboto"/>
                <a:sym typeface="Roboto"/>
              </a:rPr>
              <a:t>Using Azure Functions</a:t>
            </a:r>
            <a:endParaRPr sz="3600" b="1" dirty="0">
              <a:solidFill>
                <a:srgbClr val="8DC63F"/>
              </a:solidFill>
              <a:latin typeface="Roboto"/>
              <a:ea typeface="Roboto"/>
              <a:cs typeface="Roboto"/>
              <a:sym typeface="Roboto"/>
            </a:endParaRPr>
          </a:p>
        </p:txBody>
      </p:sp>
    </p:spTree>
    <p:extLst>
      <p:ext uri="{BB962C8B-B14F-4D97-AF65-F5344CB8AC3E}">
        <p14:creationId xmlns:p14="http://schemas.microsoft.com/office/powerpoint/2010/main" val="3749769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124" name="Google Shape;124;p18"/>
          <p:cNvGrpSpPr/>
          <p:nvPr/>
        </p:nvGrpSpPr>
        <p:grpSpPr>
          <a:xfrm>
            <a:off x="114300" y="4689483"/>
            <a:ext cx="8915325" cy="383150"/>
            <a:chOff x="114300" y="4689483"/>
            <a:chExt cx="8915325" cy="383150"/>
          </a:xfrm>
        </p:grpSpPr>
        <p:pic>
          <p:nvPicPr>
            <p:cNvPr id="125" name="Google Shape;125;p18"/>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26" name="Google Shape;126;p18"/>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7" name="Google Shape;127;p18"/>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28" name="Google Shape;128;p18"/>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a:ea typeface="Roboto"/>
                <a:cs typeface="Roboto"/>
                <a:sym typeface="Roboto"/>
              </a:rPr>
              <a:t>Benefits of using Azure Functions</a:t>
            </a:r>
          </a:p>
        </p:txBody>
      </p:sp>
      <p:sp>
        <p:nvSpPr>
          <p:cNvPr id="9" name="Google Shape;532;p37">
            <a:extLst>
              <a:ext uri="{FF2B5EF4-FFF2-40B4-BE49-F238E27FC236}">
                <a16:creationId xmlns:a16="http://schemas.microsoft.com/office/drawing/2014/main" id="{B50D2D98-6CDF-4FBE-9C83-BE281046530B}"/>
              </a:ext>
            </a:extLst>
          </p:cNvPr>
          <p:cNvSpPr txBox="1"/>
          <p:nvPr/>
        </p:nvSpPr>
        <p:spPr>
          <a:xfrm>
            <a:off x="393000" y="633675"/>
            <a:ext cx="8358000" cy="2954625"/>
          </a:xfrm>
          <a:prstGeom prst="rect">
            <a:avLst/>
          </a:prstGeom>
          <a:noFill/>
          <a:ln>
            <a:noFill/>
          </a:ln>
        </p:spPr>
        <p:txBody>
          <a:bodyPr spcFirstLastPara="1" wrap="square" lIns="91425" tIns="91425" rIns="91425" bIns="91425" anchor="t" anchorCtr="0">
            <a:spAutoFit/>
          </a:bodyPr>
          <a:lstStyle/>
          <a:p>
            <a:pPr marL="171450" lvl="0" indent="-171450" algn="l" rtl="0">
              <a:spcBef>
                <a:spcPts val="0"/>
              </a:spcBef>
              <a:spcAft>
                <a:spcPts val="0"/>
              </a:spcAft>
              <a:buFont typeface="Arial" panose="020B0604020202020204" pitchFamily="34" charset="0"/>
              <a:buChar char="•"/>
            </a:pPr>
            <a:r>
              <a:rPr lang="en-US" sz="2000" dirty="0">
                <a:solidFill>
                  <a:srgbClr val="151B22"/>
                </a:solidFill>
                <a:latin typeface="Roboto Light"/>
                <a:ea typeface="Roboto Light"/>
                <a:cs typeface="Roboto Light"/>
                <a:sym typeface="Roboto Light"/>
              </a:rPr>
              <a:t>Lightweight and can be serverless</a:t>
            </a:r>
          </a:p>
          <a:p>
            <a:pPr marL="171450" lvl="0" indent="-171450" algn="l" rtl="0">
              <a:spcBef>
                <a:spcPts val="0"/>
              </a:spcBef>
              <a:spcAft>
                <a:spcPts val="0"/>
              </a:spcAft>
              <a:buFont typeface="Arial" panose="020B0604020202020204" pitchFamily="34" charset="0"/>
              <a:buChar char="•"/>
            </a:pPr>
            <a:r>
              <a:rPr lang="en-US" sz="2000" dirty="0">
                <a:solidFill>
                  <a:srgbClr val="151B22"/>
                </a:solidFill>
                <a:latin typeface="Roboto Light"/>
                <a:ea typeface="Roboto Light"/>
                <a:cs typeface="Roboto Light"/>
                <a:sym typeface="Roboto Light"/>
              </a:rPr>
              <a:t>Easier to write and deploy</a:t>
            </a:r>
          </a:p>
          <a:p>
            <a:pPr marL="171450" lvl="0" indent="-171450" algn="l" rtl="0">
              <a:spcBef>
                <a:spcPts val="0"/>
              </a:spcBef>
              <a:spcAft>
                <a:spcPts val="0"/>
              </a:spcAft>
              <a:buFont typeface="Arial" panose="020B0604020202020204" pitchFamily="34" charset="0"/>
              <a:buChar char="•"/>
            </a:pPr>
            <a:r>
              <a:rPr lang="en-US" sz="2000" dirty="0">
                <a:solidFill>
                  <a:srgbClr val="151B22"/>
                </a:solidFill>
                <a:latin typeface="Roboto Light"/>
                <a:ea typeface="Roboto Light"/>
                <a:cs typeface="Roboto Light"/>
                <a:sym typeface="Roboto Light"/>
              </a:rPr>
              <a:t>Support a lot of programming languages</a:t>
            </a:r>
          </a:p>
          <a:p>
            <a:pPr marL="171450" lvl="0" indent="-171450" algn="l" rtl="0">
              <a:spcBef>
                <a:spcPts val="0"/>
              </a:spcBef>
              <a:spcAft>
                <a:spcPts val="0"/>
              </a:spcAft>
              <a:buFont typeface="Arial" panose="020B0604020202020204" pitchFamily="34" charset="0"/>
              <a:buChar char="•"/>
            </a:pPr>
            <a:r>
              <a:rPr lang="en-US" sz="2000" dirty="0">
                <a:solidFill>
                  <a:srgbClr val="151B22"/>
                </a:solidFill>
                <a:latin typeface="Roboto Light"/>
                <a:ea typeface="Roboto Light"/>
                <a:cs typeface="Roboto Light"/>
                <a:sym typeface="Roboto Light"/>
              </a:rPr>
              <a:t>Do not need any infrastructure and have zero maintenance</a:t>
            </a:r>
          </a:p>
          <a:p>
            <a:pPr marL="171450" lvl="0" indent="-171450">
              <a:buFont typeface="Arial" panose="020B0604020202020204" pitchFamily="34" charset="0"/>
              <a:buChar char="•"/>
            </a:pPr>
            <a:r>
              <a:rPr lang="en-US" sz="2000" dirty="0">
                <a:solidFill>
                  <a:srgbClr val="151B22"/>
                </a:solidFill>
                <a:latin typeface="Roboto Light"/>
                <a:ea typeface="Roboto Light"/>
                <a:cs typeface="Roboto Light"/>
                <a:sym typeface="Roboto Light"/>
              </a:rPr>
              <a:t>Integration with other Azure Services</a:t>
            </a:r>
          </a:p>
          <a:p>
            <a:pPr marL="171450" lvl="0" indent="-171450">
              <a:buFont typeface="Arial" panose="020B0604020202020204" pitchFamily="34" charset="0"/>
              <a:buChar char="•"/>
            </a:pPr>
            <a:r>
              <a:rPr lang="en-US" sz="2000" dirty="0">
                <a:solidFill>
                  <a:srgbClr val="151B22"/>
                </a:solidFill>
                <a:latin typeface="Roboto Light"/>
                <a:ea typeface="Roboto Light"/>
                <a:cs typeface="Roboto Light"/>
                <a:sym typeface="Roboto Light"/>
              </a:rPr>
              <a:t>Support using third party libraries</a:t>
            </a:r>
          </a:p>
          <a:p>
            <a:pPr marL="171450" lvl="0" indent="-171450">
              <a:buFont typeface="Arial" panose="020B0604020202020204" pitchFamily="34" charset="0"/>
              <a:buChar char="•"/>
            </a:pPr>
            <a:r>
              <a:rPr lang="en-US" sz="2000" dirty="0">
                <a:solidFill>
                  <a:srgbClr val="151B22"/>
                </a:solidFill>
                <a:latin typeface="Roboto Light"/>
                <a:ea typeface="Roboto Light"/>
                <a:cs typeface="Roboto Light"/>
                <a:sym typeface="Roboto Light"/>
              </a:rPr>
              <a:t>Flexibility in development</a:t>
            </a:r>
          </a:p>
          <a:p>
            <a:pPr marL="171450" lvl="0" indent="-171450">
              <a:buFont typeface="Arial" panose="020B0604020202020204" pitchFamily="34" charset="0"/>
              <a:buChar char="•"/>
            </a:pPr>
            <a:r>
              <a:rPr lang="en-US" sz="2000" dirty="0">
                <a:solidFill>
                  <a:srgbClr val="151B22"/>
                </a:solidFill>
                <a:latin typeface="Roboto Light"/>
                <a:ea typeface="Roboto Light"/>
                <a:cs typeface="Roboto Light"/>
                <a:sym typeface="Roboto Light"/>
              </a:rPr>
              <a:t>Cost-Efficient</a:t>
            </a:r>
          </a:p>
          <a:p>
            <a:pPr marL="171450" lvl="0" indent="-171450">
              <a:buFont typeface="Arial" panose="020B0604020202020204" pitchFamily="34" charset="0"/>
              <a:buChar char="•"/>
            </a:pPr>
            <a:r>
              <a:rPr lang="en-US" sz="2000" dirty="0">
                <a:solidFill>
                  <a:srgbClr val="151B22"/>
                </a:solidFill>
                <a:latin typeface="Roboto Light"/>
                <a:ea typeface="Roboto Light"/>
                <a:cs typeface="Roboto Light"/>
                <a:sym typeface="Roboto Light"/>
              </a:rPr>
              <a:t>Scalable</a:t>
            </a:r>
            <a:endParaRPr sz="2000" dirty="0">
              <a:solidFill>
                <a:srgbClr val="151B22"/>
              </a:solidFill>
              <a:latin typeface="Roboto Light"/>
              <a:ea typeface="Roboto Light"/>
              <a:cs typeface="Roboto Light"/>
              <a:sym typeface="Roboto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5"/>
          <p:cNvPicPr preferRelativeResize="0"/>
          <p:nvPr/>
        </p:nvPicPr>
        <p:blipFill rotWithShape="1">
          <a:blip r:embed="rId3">
            <a:alphaModFix/>
          </a:blip>
          <a:srcRect/>
          <a:stretch/>
        </p:blipFill>
        <p:spPr>
          <a:xfrm>
            <a:off x="225" y="0"/>
            <a:ext cx="9143700" cy="5143500"/>
          </a:xfrm>
          <a:prstGeom prst="rect">
            <a:avLst/>
          </a:prstGeom>
          <a:noFill/>
          <a:ln>
            <a:noFill/>
          </a:ln>
        </p:spPr>
      </p:pic>
      <p:pic>
        <p:nvPicPr>
          <p:cNvPr id="93" name="Google Shape;93;p15"/>
          <p:cNvPicPr preferRelativeResize="0"/>
          <p:nvPr/>
        </p:nvPicPr>
        <p:blipFill>
          <a:blip r:embed="rId4">
            <a:alphaModFix/>
          </a:blip>
          <a:stretch>
            <a:fillRect/>
          </a:stretch>
        </p:blipFill>
        <p:spPr>
          <a:xfrm>
            <a:off x="114300" y="4689483"/>
            <a:ext cx="1518224" cy="383150"/>
          </a:xfrm>
          <a:prstGeom prst="rect">
            <a:avLst/>
          </a:prstGeom>
          <a:noFill/>
          <a:ln>
            <a:noFill/>
          </a:ln>
        </p:spPr>
      </p:pic>
      <p:sp>
        <p:nvSpPr>
          <p:cNvPr id="94" name="Google Shape;94;p15"/>
          <p:cNvSpPr txBox="1"/>
          <p:nvPr/>
        </p:nvSpPr>
        <p:spPr>
          <a:xfrm>
            <a:off x="357300" y="2202312"/>
            <a:ext cx="5696170"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600" b="1" dirty="0">
                <a:solidFill>
                  <a:srgbClr val="8DC63F"/>
                </a:solidFill>
                <a:latin typeface="Roboto"/>
                <a:ea typeface="Roboto"/>
                <a:cs typeface="Roboto"/>
                <a:sym typeface="Roboto"/>
              </a:rPr>
              <a:t>Demo</a:t>
            </a:r>
            <a:endParaRPr sz="3600" b="1" dirty="0">
              <a:solidFill>
                <a:srgbClr val="8DC63F"/>
              </a:solidFill>
              <a:latin typeface="Roboto"/>
              <a:ea typeface="Roboto"/>
              <a:cs typeface="Roboto"/>
              <a:sym typeface="Roboto"/>
            </a:endParaRPr>
          </a:p>
        </p:txBody>
      </p:sp>
    </p:spTree>
    <p:extLst>
      <p:ext uri="{BB962C8B-B14F-4D97-AF65-F5344CB8AC3E}">
        <p14:creationId xmlns:p14="http://schemas.microsoft.com/office/powerpoint/2010/main" val="2900656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124" name="Google Shape;124;p18"/>
          <p:cNvGrpSpPr/>
          <p:nvPr/>
        </p:nvGrpSpPr>
        <p:grpSpPr>
          <a:xfrm>
            <a:off x="114300" y="4689483"/>
            <a:ext cx="8915325" cy="383150"/>
            <a:chOff x="114300" y="4689483"/>
            <a:chExt cx="8915325" cy="383150"/>
          </a:xfrm>
        </p:grpSpPr>
        <p:pic>
          <p:nvPicPr>
            <p:cNvPr id="125" name="Google Shape;125;p18"/>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26" name="Google Shape;126;p18"/>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7" name="Google Shape;127;p18"/>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28" name="Google Shape;128;p18"/>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a:ea typeface="Roboto"/>
                <a:cs typeface="Roboto"/>
                <a:sym typeface="Roboto"/>
              </a:rPr>
              <a:t>Demo – Durable Function</a:t>
            </a:r>
          </a:p>
        </p:txBody>
      </p:sp>
      <p:sp>
        <p:nvSpPr>
          <p:cNvPr id="9" name="Google Shape;532;p37">
            <a:extLst>
              <a:ext uri="{FF2B5EF4-FFF2-40B4-BE49-F238E27FC236}">
                <a16:creationId xmlns:a16="http://schemas.microsoft.com/office/drawing/2014/main" id="{B50D2D98-6CDF-4FBE-9C83-BE281046530B}"/>
              </a:ext>
            </a:extLst>
          </p:cNvPr>
          <p:cNvSpPr txBox="1"/>
          <p:nvPr/>
        </p:nvSpPr>
        <p:spPr>
          <a:xfrm>
            <a:off x="393000" y="633675"/>
            <a:ext cx="8358000" cy="1415742"/>
          </a:xfrm>
          <a:prstGeom prst="rect">
            <a:avLst/>
          </a:prstGeom>
          <a:noFill/>
          <a:ln>
            <a:noFill/>
          </a:ln>
        </p:spPr>
        <p:txBody>
          <a:bodyPr spcFirstLastPara="1" wrap="square" lIns="91425" tIns="91425" rIns="91425" bIns="91425" anchor="t" anchorCtr="0">
            <a:spAutoFit/>
          </a:bodyPr>
          <a:lstStyle/>
          <a:p>
            <a:pPr marL="171450" lvl="0" indent="-171450">
              <a:buFont typeface="Arial" panose="020B0604020202020204" pitchFamily="34" charset="0"/>
              <a:buChar char="•"/>
            </a:pPr>
            <a:r>
              <a:rPr lang="en-US" sz="2000" b="1" dirty="0">
                <a:solidFill>
                  <a:srgbClr val="151B22"/>
                </a:solidFill>
                <a:latin typeface="Roboto" pitchFamily="2" charset="0"/>
                <a:ea typeface="Roboto" pitchFamily="2" charset="0"/>
                <a:cs typeface="Roboto Light"/>
                <a:sym typeface="Roboto Light"/>
              </a:rPr>
              <a:t>Durable Functions </a:t>
            </a:r>
            <a:r>
              <a:rPr lang="en-US" sz="2000" dirty="0">
                <a:solidFill>
                  <a:srgbClr val="151B22"/>
                </a:solidFill>
                <a:latin typeface="Roboto Light" panose="02000000000000000000" pitchFamily="2" charset="0"/>
                <a:ea typeface="Roboto Light" panose="02000000000000000000" pitchFamily="2" charset="0"/>
                <a:cs typeface="Roboto Light"/>
                <a:sym typeface="Roboto Light"/>
              </a:rPr>
              <a:t>provide built-in APIs that simplify the code we write for interacting with long-running function executions.</a:t>
            </a:r>
          </a:p>
          <a:p>
            <a:pPr marL="171450" lvl="0" indent="-171450">
              <a:buFont typeface="Arial" panose="020B0604020202020204" pitchFamily="34" charset="0"/>
              <a:buChar char="•"/>
            </a:pPr>
            <a:r>
              <a:rPr lang="en-US" sz="2000" b="1" dirty="0">
                <a:solidFill>
                  <a:srgbClr val="151B22"/>
                </a:solidFill>
                <a:latin typeface="Roboto" pitchFamily="2" charset="0"/>
                <a:ea typeface="Roboto" pitchFamily="2" charset="0"/>
                <a:cs typeface="Roboto Light"/>
                <a:sym typeface="Roboto Light"/>
              </a:rPr>
              <a:t>The Async HTTP API </a:t>
            </a:r>
            <a:r>
              <a:rPr lang="en-US" sz="2000" dirty="0">
                <a:solidFill>
                  <a:srgbClr val="151B22"/>
                </a:solidFill>
                <a:latin typeface="Roboto Light" panose="02000000000000000000" pitchFamily="2" charset="0"/>
                <a:ea typeface="Roboto Light" panose="02000000000000000000" pitchFamily="2" charset="0"/>
                <a:cs typeface="Roboto Light"/>
                <a:sym typeface="Roboto Light"/>
              </a:rPr>
              <a:t>pattern addresses the problem of coordinating the state of long-running operations with external clients.</a:t>
            </a:r>
            <a:endParaRPr sz="2000" dirty="0">
              <a:solidFill>
                <a:srgbClr val="151B22"/>
              </a:solidFill>
              <a:latin typeface="Roboto Light" panose="02000000000000000000" pitchFamily="2" charset="0"/>
              <a:ea typeface="Roboto Light" panose="02000000000000000000" pitchFamily="2" charset="0"/>
              <a:cs typeface="Roboto Light"/>
              <a:sym typeface="Roboto Light"/>
            </a:endParaRPr>
          </a:p>
        </p:txBody>
      </p:sp>
      <p:pic>
        <p:nvPicPr>
          <p:cNvPr id="2" name="Picture 1">
            <a:extLst>
              <a:ext uri="{FF2B5EF4-FFF2-40B4-BE49-F238E27FC236}">
                <a16:creationId xmlns:a16="http://schemas.microsoft.com/office/drawing/2014/main" id="{23D500D0-C062-4390-841F-BA4BCC64DECA}"/>
              </a:ext>
            </a:extLst>
          </p:cNvPr>
          <p:cNvPicPr>
            <a:picLocks noChangeAspect="1"/>
          </p:cNvPicPr>
          <p:nvPr/>
        </p:nvPicPr>
        <p:blipFill>
          <a:blip r:embed="rId5"/>
          <a:stretch>
            <a:fillRect/>
          </a:stretch>
        </p:blipFill>
        <p:spPr>
          <a:xfrm>
            <a:off x="2647686" y="2024986"/>
            <a:ext cx="3848627" cy="2916466"/>
          </a:xfrm>
          <a:prstGeom prst="rect">
            <a:avLst/>
          </a:prstGeom>
        </p:spPr>
      </p:pic>
    </p:spTree>
    <p:extLst>
      <p:ext uri="{BB962C8B-B14F-4D97-AF65-F5344CB8AC3E}">
        <p14:creationId xmlns:p14="http://schemas.microsoft.com/office/powerpoint/2010/main" val="1506986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124" name="Google Shape;124;p18"/>
          <p:cNvGrpSpPr/>
          <p:nvPr/>
        </p:nvGrpSpPr>
        <p:grpSpPr>
          <a:xfrm>
            <a:off x="114300" y="4689483"/>
            <a:ext cx="8915325" cy="383150"/>
            <a:chOff x="114300" y="4689483"/>
            <a:chExt cx="8915325" cy="383150"/>
          </a:xfrm>
        </p:grpSpPr>
        <p:pic>
          <p:nvPicPr>
            <p:cNvPr id="125" name="Google Shape;125;p18"/>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26" name="Google Shape;126;p18"/>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7" name="Google Shape;127;p18"/>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28" name="Google Shape;128;p18"/>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a:ea typeface="Roboto"/>
                <a:cs typeface="Roboto"/>
                <a:sym typeface="Roboto"/>
              </a:rPr>
              <a:t>Demo – Durable Function</a:t>
            </a:r>
          </a:p>
        </p:txBody>
      </p:sp>
      <p:sp>
        <p:nvSpPr>
          <p:cNvPr id="9" name="Google Shape;532;p37">
            <a:extLst>
              <a:ext uri="{FF2B5EF4-FFF2-40B4-BE49-F238E27FC236}">
                <a16:creationId xmlns:a16="http://schemas.microsoft.com/office/drawing/2014/main" id="{B50D2D98-6CDF-4FBE-9C83-BE281046530B}"/>
              </a:ext>
            </a:extLst>
          </p:cNvPr>
          <p:cNvSpPr txBox="1"/>
          <p:nvPr/>
        </p:nvSpPr>
        <p:spPr>
          <a:xfrm>
            <a:off x="393000" y="633675"/>
            <a:ext cx="8358000" cy="800189"/>
          </a:xfrm>
          <a:prstGeom prst="rect">
            <a:avLst/>
          </a:prstGeom>
          <a:noFill/>
          <a:ln>
            <a:noFill/>
          </a:ln>
        </p:spPr>
        <p:txBody>
          <a:bodyPr spcFirstLastPara="1" wrap="square" lIns="91425" tIns="91425" rIns="91425" bIns="91425" anchor="t" anchorCtr="0">
            <a:spAutoFit/>
          </a:bodyPr>
          <a:lstStyle/>
          <a:p>
            <a:pPr marL="171450" lvl="0" indent="-171450">
              <a:buFont typeface="Arial" panose="020B0604020202020204" pitchFamily="34" charset="0"/>
              <a:buChar char="•"/>
            </a:pPr>
            <a:r>
              <a:rPr lang="en-US" sz="2000" b="1" dirty="0">
                <a:solidFill>
                  <a:srgbClr val="151B22"/>
                </a:solidFill>
                <a:latin typeface="Roboto" pitchFamily="2" charset="0"/>
                <a:ea typeface="Roboto" pitchFamily="2" charset="0"/>
                <a:cs typeface="Roboto Light"/>
                <a:sym typeface="Roboto Light"/>
              </a:rPr>
              <a:t>Function chaining:</a:t>
            </a:r>
            <a:r>
              <a:rPr lang="en-US" sz="2000" dirty="0">
                <a:solidFill>
                  <a:srgbClr val="151B22"/>
                </a:solidFill>
                <a:latin typeface="Roboto Light"/>
                <a:ea typeface="Roboto Light"/>
                <a:cs typeface="Roboto Light"/>
                <a:sym typeface="Roboto Light"/>
              </a:rPr>
              <a:t> the pattern of executing a sequence of functions in a specific order.</a:t>
            </a:r>
            <a:endParaRPr sz="2000" dirty="0">
              <a:solidFill>
                <a:srgbClr val="151B22"/>
              </a:solidFill>
              <a:latin typeface="Roboto Light"/>
              <a:ea typeface="Roboto Light"/>
              <a:cs typeface="Roboto Light"/>
              <a:sym typeface="Roboto Light"/>
            </a:endParaRPr>
          </a:p>
        </p:txBody>
      </p:sp>
      <p:pic>
        <p:nvPicPr>
          <p:cNvPr id="2" name="Picture 1">
            <a:extLst>
              <a:ext uri="{FF2B5EF4-FFF2-40B4-BE49-F238E27FC236}">
                <a16:creationId xmlns:a16="http://schemas.microsoft.com/office/drawing/2014/main" id="{4F2B5329-52E6-41CE-B782-00EBC4979964}"/>
              </a:ext>
            </a:extLst>
          </p:cNvPr>
          <p:cNvPicPr>
            <a:picLocks noChangeAspect="1"/>
          </p:cNvPicPr>
          <p:nvPr/>
        </p:nvPicPr>
        <p:blipFill>
          <a:blip r:embed="rId5"/>
          <a:stretch>
            <a:fillRect/>
          </a:stretch>
        </p:blipFill>
        <p:spPr>
          <a:xfrm>
            <a:off x="46993" y="1742959"/>
            <a:ext cx="9050013" cy="1657581"/>
          </a:xfrm>
          <a:prstGeom prst="rect">
            <a:avLst/>
          </a:prstGeom>
        </p:spPr>
      </p:pic>
    </p:spTree>
    <p:extLst>
      <p:ext uri="{BB962C8B-B14F-4D97-AF65-F5344CB8AC3E}">
        <p14:creationId xmlns:p14="http://schemas.microsoft.com/office/powerpoint/2010/main" val="1889948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124" name="Google Shape;124;p18"/>
          <p:cNvGrpSpPr/>
          <p:nvPr/>
        </p:nvGrpSpPr>
        <p:grpSpPr>
          <a:xfrm>
            <a:off x="114300" y="4689483"/>
            <a:ext cx="8915325" cy="383150"/>
            <a:chOff x="114300" y="4689483"/>
            <a:chExt cx="8915325" cy="383150"/>
          </a:xfrm>
        </p:grpSpPr>
        <p:pic>
          <p:nvPicPr>
            <p:cNvPr id="125" name="Google Shape;125;p18"/>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26" name="Google Shape;126;p18"/>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7" name="Google Shape;127;p18"/>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28" name="Google Shape;128;p18"/>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a:ea typeface="Roboto"/>
                <a:cs typeface="Roboto"/>
                <a:sym typeface="Roboto"/>
              </a:rPr>
              <a:t>Demo – Durable Function</a:t>
            </a:r>
          </a:p>
        </p:txBody>
      </p:sp>
      <p:sp>
        <p:nvSpPr>
          <p:cNvPr id="9" name="Google Shape;532;p37">
            <a:extLst>
              <a:ext uri="{FF2B5EF4-FFF2-40B4-BE49-F238E27FC236}">
                <a16:creationId xmlns:a16="http://schemas.microsoft.com/office/drawing/2014/main" id="{B50D2D98-6CDF-4FBE-9C83-BE281046530B}"/>
              </a:ext>
            </a:extLst>
          </p:cNvPr>
          <p:cNvSpPr txBox="1"/>
          <p:nvPr/>
        </p:nvSpPr>
        <p:spPr>
          <a:xfrm>
            <a:off x="393000" y="633675"/>
            <a:ext cx="8358000" cy="800189"/>
          </a:xfrm>
          <a:prstGeom prst="rect">
            <a:avLst/>
          </a:prstGeom>
          <a:noFill/>
          <a:ln>
            <a:noFill/>
          </a:ln>
        </p:spPr>
        <p:txBody>
          <a:bodyPr spcFirstLastPara="1" wrap="square" lIns="91425" tIns="91425" rIns="91425" bIns="91425" anchor="t" anchorCtr="0">
            <a:spAutoFit/>
          </a:bodyPr>
          <a:lstStyle/>
          <a:p>
            <a:pPr marL="171450" lvl="0" indent="-171450">
              <a:buFont typeface="Arial" panose="020B0604020202020204" pitchFamily="34" charset="0"/>
              <a:buChar char="•"/>
            </a:pPr>
            <a:r>
              <a:rPr lang="en-US" sz="2000" b="1" dirty="0">
                <a:solidFill>
                  <a:srgbClr val="151B22"/>
                </a:solidFill>
                <a:latin typeface="Roboto" pitchFamily="2" charset="0"/>
                <a:ea typeface="Roboto" pitchFamily="2" charset="0"/>
                <a:cs typeface="Roboto Light"/>
                <a:sym typeface="Roboto Light"/>
              </a:rPr>
              <a:t>Fan-out/fan-in:</a:t>
            </a:r>
            <a:r>
              <a:rPr lang="en-US" sz="2000" dirty="0">
                <a:solidFill>
                  <a:srgbClr val="151B22"/>
                </a:solidFill>
                <a:latin typeface="Roboto" pitchFamily="2" charset="0"/>
                <a:ea typeface="Roboto" pitchFamily="2" charset="0"/>
                <a:cs typeface="Roboto Light"/>
                <a:sym typeface="Roboto Light"/>
              </a:rPr>
              <a:t> </a:t>
            </a:r>
            <a:r>
              <a:rPr lang="en-US" sz="2000" dirty="0">
                <a:solidFill>
                  <a:srgbClr val="151B22"/>
                </a:solidFill>
                <a:latin typeface="Roboto Light" panose="02000000000000000000" pitchFamily="2" charset="0"/>
                <a:ea typeface="Roboto Light" panose="02000000000000000000" pitchFamily="2" charset="0"/>
                <a:cs typeface="Roboto Light"/>
                <a:sym typeface="Roboto Light"/>
              </a:rPr>
              <a:t>the pattern of executing multiple functions in parallel and then waiting for them all to finish.</a:t>
            </a:r>
            <a:endParaRPr sz="2000" dirty="0">
              <a:solidFill>
                <a:srgbClr val="151B22"/>
              </a:solidFill>
              <a:latin typeface="Roboto Light" panose="02000000000000000000" pitchFamily="2" charset="0"/>
              <a:ea typeface="Roboto Light" panose="02000000000000000000" pitchFamily="2" charset="0"/>
              <a:cs typeface="Roboto Light"/>
              <a:sym typeface="Roboto Light"/>
            </a:endParaRPr>
          </a:p>
        </p:txBody>
      </p:sp>
      <p:pic>
        <p:nvPicPr>
          <p:cNvPr id="4" name="Picture 3">
            <a:extLst>
              <a:ext uri="{FF2B5EF4-FFF2-40B4-BE49-F238E27FC236}">
                <a16:creationId xmlns:a16="http://schemas.microsoft.com/office/drawing/2014/main" id="{7EAE0A60-8138-4F66-BE49-ED159A3DBCA2}"/>
              </a:ext>
            </a:extLst>
          </p:cNvPr>
          <p:cNvPicPr>
            <a:picLocks noChangeAspect="1"/>
          </p:cNvPicPr>
          <p:nvPr/>
        </p:nvPicPr>
        <p:blipFill>
          <a:blip r:embed="rId5"/>
          <a:stretch>
            <a:fillRect/>
          </a:stretch>
        </p:blipFill>
        <p:spPr>
          <a:xfrm>
            <a:off x="1556916" y="1433864"/>
            <a:ext cx="6030167" cy="2829320"/>
          </a:xfrm>
          <a:prstGeom prst="rect">
            <a:avLst/>
          </a:prstGeom>
        </p:spPr>
      </p:pic>
    </p:spTree>
    <p:extLst>
      <p:ext uri="{BB962C8B-B14F-4D97-AF65-F5344CB8AC3E}">
        <p14:creationId xmlns:p14="http://schemas.microsoft.com/office/powerpoint/2010/main" val="1735793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124" name="Google Shape;124;p18"/>
          <p:cNvGrpSpPr/>
          <p:nvPr/>
        </p:nvGrpSpPr>
        <p:grpSpPr>
          <a:xfrm>
            <a:off x="114300" y="4689483"/>
            <a:ext cx="8915325" cy="383150"/>
            <a:chOff x="114300" y="4689483"/>
            <a:chExt cx="8915325" cy="383150"/>
          </a:xfrm>
        </p:grpSpPr>
        <p:pic>
          <p:nvPicPr>
            <p:cNvPr id="125" name="Google Shape;125;p18"/>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26" name="Google Shape;126;p18"/>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7" name="Google Shape;127;p18"/>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28" name="Google Shape;128;p18"/>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a:ea typeface="Roboto"/>
                <a:cs typeface="Roboto"/>
                <a:sym typeface="Roboto"/>
              </a:rPr>
              <a:t>Demo – Durable Function</a:t>
            </a:r>
          </a:p>
        </p:txBody>
      </p:sp>
      <p:sp>
        <p:nvSpPr>
          <p:cNvPr id="9" name="Google Shape;532;p37">
            <a:extLst>
              <a:ext uri="{FF2B5EF4-FFF2-40B4-BE49-F238E27FC236}">
                <a16:creationId xmlns:a16="http://schemas.microsoft.com/office/drawing/2014/main" id="{B50D2D98-6CDF-4FBE-9C83-BE281046530B}"/>
              </a:ext>
            </a:extLst>
          </p:cNvPr>
          <p:cNvSpPr txBox="1"/>
          <p:nvPr/>
        </p:nvSpPr>
        <p:spPr>
          <a:xfrm>
            <a:off x="393000" y="633675"/>
            <a:ext cx="8358000" cy="800189"/>
          </a:xfrm>
          <a:prstGeom prst="rect">
            <a:avLst/>
          </a:prstGeom>
          <a:noFill/>
          <a:ln>
            <a:noFill/>
          </a:ln>
        </p:spPr>
        <p:txBody>
          <a:bodyPr spcFirstLastPara="1" wrap="square" lIns="91425" tIns="91425" rIns="91425" bIns="91425" anchor="t" anchorCtr="0">
            <a:spAutoFit/>
          </a:bodyPr>
          <a:lstStyle/>
          <a:p>
            <a:pPr marL="171450" lvl="0" indent="-171450">
              <a:buFont typeface="Arial" panose="020B0604020202020204" pitchFamily="34" charset="0"/>
              <a:buChar char="•"/>
            </a:pPr>
            <a:r>
              <a:rPr lang="en-US" sz="2000" b="1" dirty="0">
                <a:solidFill>
                  <a:srgbClr val="151B22"/>
                </a:solidFill>
                <a:latin typeface="Roboto" pitchFamily="2" charset="0"/>
                <a:ea typeface="Roboto" pitchFamily="2" charset="0"/>
                <a:cs typeface="Roboto Light"/>
                <a:sym typeface="Roboto Light"/>
              </a:rPr>
              <a:t>The Monitor pattern </a:t>
            </a:r>
            <a:r>
              <a:rPr lang="en-US" sz="2000" dirty="0">
                <a:solidFill>
                  <a:srgbClr val="151B22"/>
                </a:solidFill>
                <a:latin typeface="Roboto Light" panose="02000000000000000000" pitchFamily="2" charset="0"/>
                <a:ea typeface="Roboto Light" panose="02000000000000000000" pitchFamily="2" charset="0"/>
                <a:cs typeface="Roboto Light"/>
                <a:sym typeface="Roboto Light"/>
              </a:rPr>
              <a:t>refers to a flexible recurring process in a workflow such as polling until certain conditions are met.</a:t>
            </a:r>
            <a:endParaRPr sz="2000" dirty="0">
              <a:solidFill>
                <a:srgbClr val="151B22"/>
              </a:solidFill>
              <a:latin typeface="Roboto Light" panose="02000000000000000000" pitchFamily="2" charset="0"/>
              <a:ea typeface="Roboto Light" panose="02000000000000000000" pitchFamily="2" charset="0"/>
              <a:cs typeface="Roboto Light"/>
              <a:sym typeface="Roboto Light"/>
            </a:endParaRPr>
          </a:p>
        </p:txBody>
      </p:sp>
      <p:pic>
        <p:nvPicPr>
          <p:cNvPr id="3" name="Picture 2">
            <a:extLst>
              <a:ext uri="{FF2B5EF4-FFF2-40B4-BE49-F238E27FC236}">
                <a16:creationId xmlns:a16="http://schemas.microsoft.com/office/drawing/2014/main" id="{2C5DF4AD-B053-43AC-8384-CEC80F7A2E5C}"/>
              </a:ext>
            </a:extLst>
          </p:cNvPr>
          <p:cNvPicPr>
            <a:picLocks noChangeAspect="1"/>
          </p:cNvPicPr>
          <p:nvPr/>
        </p:nvPicPr>
        <p:blipFill>
          <a:blip r:embed="rId5"/>
          <a:stretch>
            <a:fillRect/>
          </a:stretch>
        </p:blipFill>
        <p:spPr>
          <a:xfrm>
            <a:off x="2480970" y="1661303"/>
            <a:ext cx="4182059" cy="2800741"/>
          </a:xfrm>
          <a:prstGeom prst="rect">
            <a:avLst/>
          </a:prstGeom>
        </p:spPr>
      </p:pic>
    </p:spTree>
    <p:extLst>
      <p:ext uri="{BB962C8B-B14F-4D97-AF65-F5344CB8AC3E}">
        <p14:creationId xmlns:p14="http://schemas.microsoft.com/office/powerpoint/2010/main" val="7733655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124" name="Google Shape;124;p18"/>
          <p:cNvGrpSpPr/>
          <p:nvPr/>
        </p:nvGrpSpPr>
        <p:grpSpPr>
          <a:xfrm>
            <a:off x="114300" y="4689483"/>
            <a:ext cx="8915325" cy="383150"/>
            <a:chOff x="114300" y="4689483"/>
            <a:chExt cx="8915325" cy="383150"/>
          </a:xfrm>
        </p:grpSpPr>
        <p:pic>
          <p:nvPicPr>
            <p:cNvPr id="125" name="Google Shape;125;p18"/>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26" name="Google Shape;126;p18"/>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7" name="Google Shape;127;p18"/>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28" name="Google Shape;128;p18"/>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a:ea typeface="Roboto"/>
                <a:cs typeface="Roboto"/>
                <a:sym typeface="Roboto"/>
              </a:rPr>
              <a:t>Demo – Durable Function</a:t>
            </a:r>
          </a:p>
        </p:txBody>
      </p:sp>
      <p:sp>
        <p:nvSpPr>
          <p:cNvPr id="9" name="Google Shape;532;p37">
            <a:extLst>
              <a:ext uri="{FF2B5EF4-FFF2-40B4-BE49-F238E27FC236}">
                <a16:creationId xmlns:a16="http://schemas.microsoft.com/office/drawing/2014/main" id="{B50D2D98-6CDF-4FBE-9C83-BE281046530B}"/>
              </a:ext>
            </a:extLst>
          </p:cNvPr>
          <p:cNvSpPr txBox="1"/>
          <p:nvPr/>
        </p:nvSpPr>
        <p:spPr>
          <a:xfrm>
            <a:off x="393000" y="633675"/>
            <a:ext cx="8358000" cy="492412"/>
          </a:xfrm>
          <a:prstGeom prst="rect">
            <a:avLst/>
          </a:prstGeom>
          <a:noFill/>
          <a:ln>
            <a:noFill/>
          </a:ln>
        </p:spPr>
        <p:txBody>
          <a:bodyPr spcFirstLastPara="1" wrap="square" lIns="91425" tIns="91425" rIns="91425" bIns="91425" anchor="t" anchorCtr="0">
            <a:spAutoFit/>
          </a:bodyPr>
          <a:lstStyle/>
          <a:p>
            <a:pPr marL="171450" lvl="0" indent="-171450">
              <a:buFont typeface="Arial" panose="020B0604020202020204" pitchFamily="34" charset="0"/>
              <a:buChar char="•"/>
            </a:pPr>
            <a:r>
              <a:rPr lang="en-US" sz="2000" b="1" dirty="0">
                <a:solidFill>
                  <a:srgbClr val="151B22"/>
                </a:solidFill>
                <a:latin typeface="Roboto" pitchFamily="2" charset="0"/>
                <a:ea typeface="Roboto" pitchFamily="2" charset="0"/>
                <a:cs typeface="Roboto Light"/>
                <a:sym typeface="Roboto Light"/>
              </a:rPr>
              <a:t>Human Interaction</a:t>
            </a:r>
            <a:endParaRPr sz="2000" dirty="0">
              <a:solidFill>
                <a:srgbClr val="151B22"/>
              </a:solidFill>
              <a:latin typeface="Roboto Light" panose="02000000000000000000" pitchFamily="2" charset="0"/>
              <a:ea typeface="Roboto Light" panose="02000000000000000000" pitchFamily="2" charset="0"/>
              <a:cs typeface="Roboto Light"/>
              <a:sym typeface="Roboto Light"/>
            </a:endParaRPr>
          </a:p>
        </p:txBody>
      </p:sp>
      <p:pic>
        <p:nvPicPr>
          <p:cNvPr id="4" name="Picture 3">
            <a:extLst>
              <a:ext uri="{FF2B5EF4-FFF2-40B4-BE49-F238E27FC236}">
                <a16:creationId xmlns:a16="http://schemas.microsoft.com/office/drawing/2014/main" id="{474C11E3-4122-4541-9105-3995884860A6}"/>
              </a:ext>
            </a:extLst>
          </p:cNvPr>
          <p:cNvPicPr>
            <a:picLocks noChangeAspect="1"/>
          </p:cNvPicPr>
          <p:nvPr/>
        </p:nvPicPr>
        <p:blipFill>
          <a:blip r:embed="rId5"/>
          <a:stretch>
            <a:fillRect/>
          </a:stretch>
        </p:blipFill>
        <p:spPr>
          <a:xfrm>
            <a:off x="1842706" y="1428590"/>
            <a:ext cx="5458587" cy="2286319"/>
          </a:xfrm>
          <a:prstGeom prst="rect">
            <a:avLst/>
          </a:prstGeom>
        </p:spPr>
      </p:pic>
    </p:spTree>
    <p:extLst>
      <p:ext uri="{BB962C8B-B14F-4D97-AF65-F5344CB8AC3E}">
        <p14:creationId xmlns:p14="http://schemas.microsoft.com/office/powerpoint/2010/main" val="2293879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8DC63F"/>
        </a:solidFill>
        <a:effectLst/>
      </p:bgPr>
    </p:bg>
    <p:spTree>
      <p:nvGrpSpPr>
        <p:cNvPr id="1" name="Shape 62"/>
        <p:cNvGrpSpPr/>
        <p:nvPr/>
      </p:nvGrpSpPr>
      <p:grpSpPr>
        <a:xfrm>
          <a:off x="0" y="0"/>
          <a:ext cx="0" cy="0"/>
          <a:chOff x="0" y="0"/>
          <a:chExt cx="0" cy="0"/>
        </a:xfrm>
      </p:grpSpPr>
      <p:pic>
        <p:nvPicPr>
          <p:cNvPr id="63" name="Google Shape;63;p14"/>
          <p:cNvPicPr preferRelativeResize="0"/>
          <p:nvPr/>
        </p:nvPicPr>
        <p:blipFill rotWithShape="1">
          <a:blip r:embed="rId3">
            <a:alphaModFix/>
          </a:blip>
          <a:srcRect l="-28029" r="28030"/>
          <a:stretch/>
        </p:blipFill>
        <p:spPr>
          <a:xfrm>
            <a:off x="225" y="0"/>
            <a:ext cx="9143700" cy="5143500"/>
          </a:xfrm>
          <a:prstGeom prst="rect">
            <a:avLst/>
          </a:prstGeom>
          <a:noFill/>
          <a:ln>
            <a:noFill/>
          </a:ln>
        </p:spPr>
      </p:pic>
      <p:pic>
        <p:nvPicPr>
          <p:cNvPr id="64" name="Google Shape;64;p14"/>
          <p:cNvPicPr preferRelativeResize="0"/>
          <p:nvPr/>
        </p:nvPicPr>
        <p:blipFill rotWithShape="1">
          <a:blip r:embed="rId4">
            <a:alphaModFix/>
          </a:blip>
          <a:srcRect t="49" b="39"/>
          <a:stretch/>
        </p:blipFill>
        <p:spPr>
          <a:xfrm>
            <a:off x="114300" y="4689483"/>
            <a:ext cx="1518224" cy="383150"/>
          </a:xfrm>
          <a:prstGeom prst="rect">
            <a:avLst/>
          </a:prstGeom>
          <a:noFill/>
          <a:ln>
            <a:noFill/>
          </a:ln>
        </p:spPr>
      </p:pic>
      <p:grpSp>
        <p:nvGrpSpPr>
          <p:cNvPr id="65" name="Google Shape;65;p14"/>
          <p:cNvGrpSpPr/>
          <p:nvPr/>
        </p:nvGrpSpPr>
        <p:grpSpPr>
          <a:xfrm>
            <a:off x="394875" y="1013997"/>
            <a:ext cx="3341100" cy="976107"/>
            <a:chOff x="394875" y="1014000"/>
            <a:chExt cx="3341100" cy="976107"/>
          </a:xfrm>
        </p:grpSpPr>
        <p:sp>
          <p:nvSpPr>
            <p:cNvPr id="66" name="Google Shape;66;p14"/>
            <p:cNvSpPr txBox="1"/>
            <p:nvPr/>
          </p:nvSpPr>
          <p:spPr>
            <a:xfrm>
              <a:off x="394875" y="1014000"/>
              <a:ext cx="8709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lt1"/>
                  </a:solidFill>
                  <a:latin typeface="Roboto Black"/>
                  <a:ea typeface="Roboto Black"/>
                  <a:cs typeface="Roboto Black"/>
                  <a:sym typeface="Roboto Black"/>
                </a:rPr>
                <a:t>01.</a:t>
              </a:r>
              <a:endParaRPr sz="3000">
                <a:solidFill>
                  <a:schemeClr val="lt1"/>
                </a:solidFill>
                <a:latin typeface="Roboto Black"/>
                <a:ea typeface="Roboto Black"/>
                <a:cs typeface="Roboto Black"/>
                <a:sym typeface="Roboto Black"/>
              </a:endParaRPr>
            </a:p>
          </p:txBody>
        </p:sp>
        <p:sp>
          <p:nvSpPr>
            <p:cNvPr id="67" name="Google Shape;67;p14"/>
            <p:cNvSpPr txBox="1"/>
            <p:nvPr/>
          </p:nvSpPr>
          <p:spPr>
            <a:xfrm>
              <a:off x="394875" y="1559250"/>
              <a:ext cx="3341100" cy="43085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dirty="0">
                  <a:solidFill>
                    <a:srgbClr val="151B22"/>
                  </a:solidFill>
                  <a:latin typeface="Roboto"/>
                  <a:ea typeface="Roboto"/>
                  <a:cs typeface="Roboto"/>
                  <a:sym typeface="Roboto"/>
                </a:rPr>
                <a:t>What is Azure?</a:t>
              </a:r>
              <a:endParaRPr sz="1600" b="1" dirty="0">
                <a:solidFill>
                  <a:srgbClr val="151B22"/>
                </a:solidFill>
                <a:latin typeface="Roboto"/>
                <a:ea typeface="Roboto"/>
                <a:cs typeface="Roboto"/>
                <a:sym typeface="Roboto"/>
              </a:endParaRPr>
            </a:p>
          </p:txBody>
        </p:sp>
      </p:grpSp>
      <p:pic>
        <p:nvPicPr>
          <p:cNvPr id="68" name="Google Shape;68;p14"/>
          <p:cNvPicPr preferRelativeResize="0"/>
          <p:nvPr/>
        </p:nvPicPr>
        <p:blipFill>
          <a:blip r:embed="rId5">
            <a:alphaModFix/>
          </a:blip>
          <a:stretch>
            <a:fillRect/>
          </a:stretch>
        </p:blipFill>
        <p:spPr>
          <a:xfrm>
            <a:off x="114300" y="167250"/>
            <a:ext cx="202499" cy="440248"/>
          </a:xfrm>
          <a:prstGeom prst="rect">
            <a:avLst/>
          </a:prstGeom>
          <a:noFill/>
          <a:ln>
            <a:noFill/>
          </a:ln>
        </p:spPr>
      </p:pic>
      <p:grpSp>
        <p:nvGrpSpPr>
          <p:cNvPr id="69" name="Google Shape;69;p14"/>
          <p:cNvGrpSpPr/>
          <p:nvPr/>
        </p:nvGrpSpPr>
        <p:grpSpPr>
          <a:xfrm>
            <a:off x="394875" y="2150155"/>
            <a:ext cx="2763826" cy="976107"/>
            <a:chOff x="394875" y="1014000"/>
            <a:chExt cx="2763826" cy="976107"/>
          </a:xfrm>
        </p:grpSpPr>
        <p:sp>
          <p:nvSpPr>
            <p:cNvPr id="70" name="Google Shape;70;p14"/>
            <p:cNvSpPr txBox="1"/>
            <p:nvPr/>
          </p:nvSpPr>
          <p:spPr>
            <a:xfrm>
              <a:off x="394875" y="1014000"/>
              <a:ext cx="8709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lt1"/>
                  </a:solidFill>
                  <a:latin typeface="Roboto Black"/>
                  <a:ea typeface="Roboto Black"/>
                  <a:cs typeface="Roboto Black"/>
                  <a:sym typeface="Roboto Black"/>
                </a:rPr>
                <a:t>02.</a:t>
              </a:r>
              <a:endParaRPr sz="3000">
                <a:solidFill>
                  <a:schemeClr val="lt1"/>
                </a:solidFill>
                <a:latin typeface="Roboto Black"/>
                <a:ea typeface="Roboto Black"/>
                <a:cs typeface="Roboto Black"/>
                <a:sym typeface="Roboto Black"/>
              </a:endParaRPr>
            </a:p>
          </p:txBody>
        </p:sp>
        <p:sp>
          <p:nvSpPr>
            <p:cNvPr id="71" name="Google Shape;71;p14"/>
            <p:cNvSpPr txBox="1"/>
            <p:nvPr/>
          </p:nvSpPr>
          <p:spPr>
            <a:xfrm>
              <a:off x="394875" y="1559250"/>
              <a:ext cx="2763826" cy="430857"/>
            </a:xfrm>
            <a:prstGeom prst="rect">
              <a:avLst/>
            </a:prstGeom>
            <a:noFill/>
            <a:ln>
              <a:noFill/>
            </a:ln>
          </p:spPr>
          <p:txBody>
            <a:bodyPr spcFirstLastPara="1" wrap="square" lIns="91425" tIns="91425" rIns="91425" bIns="91425" anchor="t" anchorCtr="0">
              <a:spAutoFit/>
            </a:bodyPr>
            <a:lstStyle/>
            <a:p>
              <a:pPr lvl="0"/>
              <a:r>
                <a:rPr lang="en-US" sz="1600" b="1" dirty="0">
                  <a:solidFill>
                    <a:srgbClr val="151B22"/>
                  </a:solidFill>
                  <a:latin typeface="Roboto"/>
                  <a:ea typeface="Roboto"/>
                  <a:cs typeface="Roboto"/>
                  <a:sym typeface="Roboto"/>
                </a:rPr>
                <a:t>What is Azure Functions?</a:t>
              </a:r>
            </a:p>
          </p:txBody>
        </p:sp>
      </p:grpSp>
      <p:grpSp>
        <p:nvGrpSpPr>
          <p:cNvPr id="72" name="Google Shape;72;p14"/>
          <p:cNvGrpSpPr/>
          <p:nvPr/>
        </p:nvGrpSpPr>
        <p:grpSpPr>
          <a:xfrm>
            <a:off x="394875" y="3264118"/>
            <a:ext cx="2763826" cy="1222328"/>
            <a:chOff x="394875" y="1014000"/>
            <a:chExt cx="2763826" cy="1222328"/>
          </a:xfrm>
        </p:grpSpPr>
        <p:sp>
          <p:nvSpPr>
            <p:cNvPr id="73" name="Google Shape;73;p14"/>
            <p:cNvSpPr txBox="1"/>
            <p:nvPr/>
          </p:nvSpPr>
          <p:spPr>
            <a:xfrm>
              <a:off x="394875" y="1014000"/>
              <a:ext cx="8709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lt1"/>
                  </a:solidFill>
                  <a:latin typeface="Roboto Black"/>
                  <a:ea typeface="Roboto Black"/>
                  <a:cs typeface="Roboto Black"/>
                  <a:sym typeface="Roboto Black"/>
                </a:rPr>
                <a:t>03.</a:t>
              </a:r>
              <a:endParaRPr sz="3000">
                <a:solidFill>
                  <a:schemeClr val="lt1"/>
                </a:solidFill>
                <a:latin typeface="Roboto Black"/>
                <a:ea typeface="Roboto Black"/>
                <a:cs typeface="Roboto Black"/>
                <a:sym typeface="Roboto Black"/>
              </a:endParaRPr>
            </a:p>
          </p:txBody>
        </p:sp>
        <p:sp>
          <p:nvSpPr>
            <p:cNvPr id="74" name="Google Shape;74;p14"/>
            <p:cNvSpPr txBox="1"/>
            <p:nvPr/>
          </p:nvSpPr>
          <p:spPr>
            <a:xfrm>
              <a:off x="394875" y="1559250"/>
              <a:ext cx="2763826" cy="677078"/>
            </a:xfrm>
            <a:prstGeom prst="rect">
              <a:avLst/>
            </a:prstGeom>
            <a:noFill/>
            <a:ln>
              <a:noFill/>
            </a:ln>
          </p:spPr>
          <p:txBody>
            <a:bodyPr spcFirstLastPara="1" wrap="square" lIns="91425" tIns="91425" rIns="91425" bIns="91425" anchor="t" anchorCtr="0">
              <a:spAutoFit/>
            </a:bodyPr>
            <a:lstStyle/>
            <a:p>
              <a:pPr lvl="0"/>
              <a:r>
                <a:rPr lang="en-US" sz="1600" b="1" dirty="0">
                  <a:solidFill>
                    <a:srgbClr val="151B22"/>
                  </a:solidFill>
                  <a:latin typeface="Roboto"/>
                  <a:ea typeface="Roboto"/>
                  <a:cs typeface="Roboto"/>
                  <a:sym typeface="Roboto"/>
                </a:rPr>
                <a:t>Benefits of using Azure Functions</a:t>
              </a:r>
            </a:p>
          </p:txBody>
        </p:sp>
      </p:grpSp>
      <p:grpSp>
        <p:nvGrpSpPr>
          <p:cNvPr id="75" name="Google Shape;75;p14"/>
          <p:cNvGrpSpPr/>
          <p:nvPr/>
        </p:nvGrpSpPr>
        <p:grpSpPr>
          <a:xfrm>
            <a:off x="3200025" y="1013997"/>
            <a:ext cx="3341100" cy="976350"/>
            <a:chOff x="394875" y="1014000"/>
            <a:chExt cx="3341100" cy="976350"/>
          </a:xfrm>
        </p:grpSpPr>
        <p:sp>
          <p:nvSpPr>
            <p:cNvPr id="76" name="Google Shape;76;p14"/>
            <p:cNvSpPr txBox="1"/>
            <p:nvPr/>
          </p:nvSpPr>
          <p:spPr>
            <a:xfrm>
              <a:off x="394875" y="1014000"/>
              <a:ext cx="8709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lt1"/>
                  </a:solidFill>
                  <a:latin typeface="Roboto Black"/>
                  <a:ea typeface="Roboto Black"/>
                  <a:cs typeface="Roboto Black"/>
                  <a:sym typeface="Roboto Black"/>
                </a:rPr>
                <a:t>04.</a:t>
              </a:r>
              <a:endParaRPr sz="3000">
                <a:solidFill>
                  <a:schemeClr val="lt1"/>
                </a:solidFill>
                <a:latin typeface="Roboto Black"/>
                <a:ea typeface="Roboto Black"/>
                <a:cs typeface="Roboto Black"/>
                <a:sym typeface="Roboto Black"/>
              </a:endParaRPr>
            </a:p>
          </p:txBody>
        </p:sp>
        <p:sp>
          <p:nvSpPr>
            <p:cNvPr id="77" name="Google Shape;77;p14"/>
            <p:cNvSpPr txBox="1"/>
            <p:nvPr/>
          </p:nvSpPr>
          <p:spPr>
            <a:xfrm>
              <a:off x="394875" y="1559250"/>
              <a:ext cx="33411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dirty="0">
                  <a:solidFill>
                    <a:srgbClr val="151B22"/>
                  </a:solidFill>
                  <a:latin typeface="Roboto"/>
                  <a:ea typeface="Roboto"/>
                  <a:cs typeface="Roboto"/>
                  <a:sym typeface="Roboto"/>
                </a:rPr>
                <a:t>Demo</a:t>
              </a:r>
              <a:endParaRPr sz="1600" b="1" dirty="0">
                <a:solidFill>
                  <a:srgbClr val="151B22"/>
                </a:solidFill>
                <a:latin typeface="Roboto"/>
                <a:ea typeface="Roboto"/>
                <a:cs typeface="Roboto"/>
                <a:sym typeface="Roboto"/>
              </a:endParaRPr>
            </a:p>
          </p:txBody>
        </p:sp>
      </p:grpSp>
      <p:grpSp>
        <p:nvGrpSpPr>
          <p:cNvPr id="78" name="Google Shape;78;p14"/>
          <p:cNvGrpSpPr/>
          <p:nvPr/>
        </p:nvGrpSpPr>
        <p:grpSpPr>
          <a:xfrm>
            <a:off x="3200025" y="2150155"/>
            <a:ext cx="3341100" cy="1468549"/>
            <a:chOff x="394875" y="1014000"/>
            <a:chExt cx="3341100" cy="1468549"/>
          </a:xfrm>
        </p:grpSpPr>
        <p:sp>
          <p:nvSpPr>
            <p:cNvPr id="79" name="Google Shape;79;p14"/>
            <p:cNvSpPr txBox="1"/>
            <p:nvPr/>
          </p:nvSpPr>
          <p:spPr>
            <a:xfrm>
              <a:off x="394875" y="1014000"/>
              <a:ext cx="8709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lt1"/>
                  </a:solidFill>
                  <a:latin typeface="Roboto Black"/>
                  <a:ea typeface="Roboto Black"/>
                  <a:cs typeface="Roboto Black"/>
                  <a:sym typeface="Roboto Black"/>
                </a:rPr>
                <a:t>05.</a:t>
              </a:r>
              <a:endParaRPr sz="3000">
                <a:solidFill>
                  <a:schemeClr val="lt1"/>
                </a:solidFill>
                <a:latin typeface="Roboto Black"/>
                <a:ea typeface="Roboto Black"/>
                <a:cs typeface="Roboto Black"/>
                <a:sym typeface="Roboto Black"/>
              </a:endParaRPr>
            </a:p>
          </p:txBody>
        </p:sp>
        <p:sp>
          <p:nvSpPr>
            <p:cNvPr id="80" name="Google Shape;80;p14"/>
            <p:cNvSpPr txBox="1"/>
            <p:nvPr/>
          </p:nvSpPr>
          <p:spPr>
            <a:xfrm>
              <a:off x="394875" y="1559250"/>
              <a:ext cx="3341100" cy="923299"/>
            </a:xfrm>
            <a:prstGeom prst="rect">
              <a:avLst/>
            </a:prstGeom>
            <a:noFill/>
            <a:ln>
              <a:noFill/>
            </a:ln>
          </p:spPr>
          <p:txBody>
            <a:bodyPr spcFirstLastPara="1" wrap="square" lIns="91425" tIns="91425" rIns="91425" bIns="91425" anchor="t" anchorCtr="0">
              <a:spAutoFit/>
            </a:bodyPr>
            <a:lstStyle/>
            <a:p>
              <a:r>
                <a:rPr lang="en-US" sz="1600" b="1" dirty="0">
                  <a:solidFill>
                    <a:srgbClr val="151B22"/>
                  </a:solidFill>
                  <a:latin typeface="Roboto"/>
                  <a:ea typeface="Roboto"/>
                  <a:cs typeface="Roboto"/>
                  <a:sym typeface="Roboto"/>
                </a:rPr>
                <a:t>Best practices &amp; Common Scenarios</a:t>
              </a:r>
            </a:p>
            <a:p>
              <a:pPr marL="0" lvl="0" indent="0" algn="l" rtl="0">
                <a:spcBef>
                  <a:spcPts val="0"/>
                </a:spcBef>
                <a:spcAft>
                  <a:spcPts val="0"/>
                </a:spcAft>
                <a:buNone/>
              </a:pPr>
              <a:endParaRPr sz="1600" b="1" dirty="0">
                <a:solidFill>
                  <a:srgbClr val="151B22"/>
                </a:solidFill>
                <a:latin typeface="Roboto"/>
                <a:ea typeface="Roboto"/>
                <a:cs typeface="Roboto"/>
                <a:sym typeface="Roboto"/>
              </a:endParaRPr>
            </a:p>
          </p:txBody>
        </p:sp>
      </p:grpSp>
      <p:grpSp>
        <p:nvGrpSpPr>
          <p:cNvPr id="81" name="Google Shape;81;p14"/>
          <p:cNvGrpSpPr/>
          <p:nvPr/>
        </p:nvGrpSpPr>
        <p:grpSpPr>
          <a:xfrm>
            <a:off x="5985300" y="1013997"/>
            <a:ext cx="2654100" cy="976350"/>
            <a:chOff x="3200025" y="3153150"/>
            <a:chExt cx="2654100" cy="976350"/>
          </a:xfrm>
        </p:grpSpPr>
        <p:sp>
          <p:nvSpPr>
            <p:cNvPr id="82" name="Google Shape;82;p14"/>
            <p:cNvSpPr txBox="1"/>
            <p:nvPr/>
          </p:nvSpPr>
          <p:spPr>
            <a:xfrm>
              <a:off x="3200025" y="3153150"/>
              <a:ext cx="8709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lt1"/>
                  </a:solidFill>
                  <a:latin typeface="Roboto Black"/>
                  <a:ea typeface="Roboto Black"/>
                  <a:cs typeface="Roboto Black"/>
                  <a:sym typeface="Roboto Black"/>
                </a:rPr>
                <a:t>06.</a:t>
              </a:r>
              <a:endParaRPr sz="3000">
                <a:solidFill>
                  <a:schemeClr val="lt1"/>
                </a:solidFill>
                <a:latin typeface="Roboto Black"/>
                <a:ea typeface="Roboto Black"/>
                <a:cs typeface="Roboto Black"/>
                <a:sym typeface="Roboto Black"/>
              </a:endParaRPr>
            </a:p>
          </p:txBody>
        </p:sp>
        <p:sp>
          <p:nvSpPr>
            <p:cNvPr id="83" name="Google Shape;83;p14"/>
            <p:cNvSpPr txBox="1"/>
            <p:nvPr/>
          </p:nvSpPr>
          <p:spPr>
            <a:xfrm>
              <a:off x="3200025" y="3698400"/>
              <a:ext cx="26541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dirty="0">
                  <a:solidFill>
                    <a:srgbClr val="151B22"/>
                  </a:solidFill>
                  <a:latin typeface="Roboto"/>
                  <a:ea typeface="Roboto"/>
                  <a:cs typeface="Roboto"/>
                  <a:sym typeface="Roboto"/>
                </a:rPr>
                <a:t>Pricing</a:t>
              </a:r>
              <a:endParaRPr sz="1600" b="1" dirty="0">
                <a:solidFill>
                  <a:srgbClr val="151B22"/>
                </a:solidFill>
                <a:latin typeface="Roboto"/>
                <a:ea typeface="Roboto"/>
                <a:cs typeface="Roboto"/>
                <a:sym typeface="Roboto"/>
              </a:endParaRPr>
            </a:p>
          </p:txBody>
        </p:sp>
      </p:grpSp>
      <p:sp>
        <p:nvSpPr>
          <p:cNvPr id="84" name="Google Shape;84;p14"/>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lt1"/>
                </a:solidFill>
                <a:latin typeface="Roboto"/>
                <a:ea typeface="Roboto"/>
                <a:cs typeface="Roboto"/>
                <a:sym typeface="Roboto"/>
              </a:rPr>
              <a:t>TABLE OF CONTENTS</a:t>
            </a:r>
            <a:endParaRPr sz="2000" b="1">
              <a:solidFill>
                <a:srgbClr val="8DC63F"/>
              </a:solidFill>
              <a:latin typeface="Roboto"/>
              <a:ea typeface="Roboto"/>
              <a:cs typeface="Roboto"/>
              <a:sym typeface="Roboto"/>
            </a:endParaRPr>
          </a:p>
        </p:txBody>
      </p:sp>
      <p:grpSp>
        <p:nvGrpSpPr>
          <p:cNvPr id="85" name="Google Shape;85;p14"/>
          <p:cNvGrpSpPr/>
          <p:nvPr/>
        </p:nvGrpSpPr>
        <p:grpSpPr>
          <a:xfrm>
            <a:off x="5985300" y="2150155"/>
            <a:ext cx="2654100" cy="976350"/>
            <a:chOff x="3200025" y="3153150"/>
            <a:chExt cx="2654100" cy="976350"/>
          </a:xfrm>
        </p:grpSpPr>
        <p:sp>
          <p:nvSpPr>
            <p:cNvPr id="86" name="Google Shape;86;p14"/>
            <p:cNvSpPr txBox="1"/>
            <p:nvPr/>
          </p:nvSpPr>
          <p:spPr>
            <a:xfrm>
              <a:off x="3200025" y="3153150"/>
              <a:ext cx="8709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lt1"/>
                  </a:solidFill>
                  <a:latin typeface="Roboto Black"/>
                  <a:ea typeface="Roboto Black"/>
                  <a:cs typeface="Roboto Black"/>
                  <a:sym typeface="Roboto Black"/>
                </a:rPr>
                <a:t>07.</a:t>
              </a:r>
              <a:endParaRPr sz="3000">
                <a:solidFill>
                  <a:schemeClr val="lt1"/>
                </a:solidFill>
                <a:latin typeface="Roboto Black"/>
                <a:ea typeface="Roboto Black"/>
                <a:cs typeface="Roboto Black"/>
                <a:sym typeface="Roboto Black"/>
              </a:endParaRPr>
            </a:p>
          </p:txBody>
        </p:sp>
        <p:sp>
          <p:nvSpPr>
            <p:cNvPr id="87" name="Google Shape;87;p14"/>
            <p:cNvSpPr txBox="1"/>
            <p:nvPr/>
          </p:nvSpPr>
          <p:spPr>
            <a:xfrm>
              <a:off x="3200025" y="3698400"/>
              <a:ext cx="26541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dirty="0">
                  <a:solidFill>
                    <a:srgbClr val="151B22"/>
                  </a:solidFill>
                  <a:latin typeface="Roboto"/>
                  <a:ea typeface="Roboto"/>
                  <a:cs typeface="Roboto"/>
                  <a:sym typeface="Roboto"/>
                </a:rPr>
                <a:t>Q &amp; A</a:t>
              </a:r>
              <a:endParaRPr sz="1600" b="1" dirty="0">
                <a:solidFill>
                  <a:srgbClr val="151B22"/>
                </a:solidFill>
                <a:latin typeface="Roboto"/>
                <a:ea typeface="Roboto"/>
                <a:cs typeface="Roboto"/>
                <a:sym typeface="Roboto"/>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124" name="Google Shape;124;p18"/>
          <p:cNvGrpSpPr/>
          <p:nvPr/>
        </p:nvGrpSpPr>
        <p:grpSpPr>
          <a:xfrm>
            <a:off x="114300" y="4689483"/>
            <a:ext cx="8915325" cy="383150"/>
            <a:chOff x="114300" y="4689483"/>
            <a:chExt cx="8915325" cy="383150"/>
          </a:xfrm>
        </p:grpSpPr>
        <p:pic>
          <p:nvPicPr>
            <p:cNvPr id="125" name="Google Shape;125;p18"/>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26" name="Google Shape;126;p18"/>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7" name="Google Shape;127;p18"/>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28" name="Google Shape;128;p18"/>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a:ea typeface="Roboto"/>
                <a:cs typeface="Roboto"/>
                <a:sym typeface="Roboto"/>
              </a:rPr>
              <a:t>Demo – Durable Function</a:t>
            </a:r>
          </a:p>
        </p:txBody>
      </p:sp>
      <p:sp>
        <p:nvSpPr>
          <p:cNvPr id="9" name="Google Shape;532;p37">
            <a:extLst>
              <a:ext uri="{FF2B5EF4-FFF2-40B4-BE49-F238E27FC236}">
                <a16:creationId xmlns:a16="http://schemas.microsoft.com/office/drawing/2014/main" id="{B50D2D98-6CDF-4FBE-9C83-BE281046530B}"/>
              </a:ext>
            </a:extLst>
          </p:cNvPr>
          <p:cNvSpPr txBox="1"/>
          <p:nvPr/>
        </p:nvSpPr>
        <p:spPr>
          <a:xfrm>
            <a:off x="393000" y="633675"/>
            <a:ext cx="8358000" cy="492412"/>
          </a:xfrm>
          <a:prstGeom prst="rect">
            <a:avLst/>
          </a:prstGeom>
          <a:noFill/>
          <a:ln>
            <a:noFill/>
          </a:ln>
        </p:spPr>
        <p:txBody>
          <a:bodyPr spcFirstLastPara="1" wrap="square" lIns="91425" tIns="91425" rIns="91425" bIns="91425" anchor="t" anchorCtr="0">
            <a:spAutoFit/>
          </a:bodyPr>
          <a:lstStyle/>
          <a:p>
            <a:pPr marL="171450" lvl="0" indent="-171450">
              <a:buFont typeface="Arial" panose="020B0604020202020204" pitchFamily="34" charset="0"/>
              <a:buChar char="•"/>
            </a:pPr>
            <a:r>
              <a:rPr lang="en-US" sz="2000" b="1" dirty="0">
                <a:solidFill>
                  <a:srgbClr val="151B22"/>
                </a:solidFill>
                <a:latin typeface="Roboto" pitchFamily="2" charset="0"/>
                <a:ea typeface="Roboto" pitchFamily="2" charset="0"/>
                <a:cs typeface="Roboto Light"/>
                <a:sym typeface="Roboto Light"/>
              </a:rPr>
              <a:t>The Aggregator (stateful entities)</a:t>
            </a:r>
            <a:endParaRPr sz="2000" dirty="0">
              <a:solidFill>
                <a:srgbClr val="151B22"/>
              </a:solidFill>
              <a:latin typeface="Roboto Light" panose="02000000000000000000" pitchFamily="2" charset="0"/>
              <a:ea typeface="Roboto Light" panose="02000000000000000000" pitchFamily="2" charset="0"/>
              <a:cs typeface="Roboto Light"/>
              <a:sym typeface="Roboto Light"/>
            </a:endParaRPr>
          </a:p>
        </p:txBody>
      </p:sp>
      <p:pic>
        <p:nvPicPr>
          <p:cNvPr id="2" name="Picture 1">
            <a:extLst>
              <a:ext uri="{FF2B5EF4-FFF2-40B4-BE49-F238E27FC236}">
                <a16:creationId xmlns:a16="http://schemas.microsoft.com/office/drawing/2014/main" id="{6E986438-6451-4C6B-B673-AF0D1D750549}"/>
              </a:ext>
            </a:extLst>
          </p:cNvPr>
          <p:cNvPicPr>
            <a:picLocks noChangeAspect="1"/>
          </p:cNvPicPr>
          <p:nvPr/>
        </p:nvPicPr>
        <p:blipFill>
          <a:blip r:embed="rId5"/>
          <a:stretch>
            <a:fillRect/>
          </a:stretch>
        </p:blipFill>
        <p:spPr>
          <a:xfrm>
            <a:off x="2461918" y="1595301"/>
            <a:ext cx="4220164" cy="1952898"/>
          </a:xfrm>
          <a:prstGeom prst="rect">
            <a:avLst/>
          </a:prstGeom>
        </p:spPr>
      </p:pic>
    </p:spTree>
    <p:extLst>
      <p:ext uri="{BB962C8B-B14F-4D97-AF65-F5344CB8AC3E}">
        <p14:creationId xmlns:p14="http://schemas.microsoft.com/office/powerpoint/2010/main" val="3700915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5"/>
          <p:cNvPicPr preferRelativeResize="0"/>
          <p:nvPr/>
        </p:nvPicPr>
        <p:blipFill rotWithShape="1">
          <a:blip r:embed="rId3">
            <a:alphaModFix/>
          </a:blip>
          <a:srcRect/>
          <a:stretch/>
        </p:blipFill>
        <p:spPr>
          <a:xfrm>
            <a:off x="225" y="0"/>
            <a:ext cx="9143700" cy="5143500"/>
          </a:xfrm>
          <a:prstGeom prst="rect">
            <a:avLst/>
          </a:prstGeom>
          <a:noFill/>
          <a:ln>
            <a:noFill/>
          </a:ln>
        </p:spPr>
      </p:pic>
      <p:pic>
        <p:nvPicPr>
          <p:cNvPr id="93" name="Google Shape;93;p15"/>
          <p:cNvPicPr preferRelativeResize="0"/>
          <p:nvPr/>
        </p:nvPicPr>
        <p:blipFill>
          <a:blip r:embed="rId4">
            <a:alphaModFix/>
          </a:blip>
          <a:stretch>
            <a:fillRect/>
          </a:stretch>
        </p:blipFill>
        <p:spPr>
          <a:xfrm>
            <a:off x="114300" y="4689483"/>
            <a:ext cx="1518224" cy="383150"/>
          </a:xfrm>
          <a:prstGeom prst="rect">
            <a:avLst/>
          </a:prstGeom>
          <a:noFill/>
          <a:ln>
            <a:noFill/>
          </a:ln>
        </p:spPr>
      </p:pic>
      <p:sp>
        <p:nvSpPr>
          <p:cNvPr id="94" name="Google Shape;94;p15"/>
          <p:cNvSpPr txBox="1"/>
          <p:nvPr/>
        </p:nvSpPr>
        <p:spPr>
          <a:xfrm>
            <a:off x="357300" y="2202312"/>
            <a:ext cx="5696170" cy="1292631"/>
          </a:xfrm>
          <a:prstGeom prst="rect">
            <a:avLst/>
          </a:prstGeom>
          <a:noFill/>
          <a:ln>
            <a:noFill/>
          </a:ln>
        </p:spPr>
        <p:txBody>
          <a:bodyPr spcFirstLastPara="1" wrap="square" lIns="91425" tIns="91425" rIns="91425" bIns="91425" anchor="t" anchorCtr="0">
            <a:spAutoFit/>
          </a:bodyPr>
          <a:lstStyle/>
          <a:p>
            <a:pPr lvl="0"/>
            <a:r>
              <a:rPr lang="en-US" sz="3600" b="1" dirty="0">
                <a:solidFill>
                  <a:srgbClr val="151B22"/>
                </a:solidFill>
                <a:latin typeface="Roboto"/>
                <a:ea typeface="Roboto"/>
                <a:cs typeface="Roboto"/>
                <a:sym typeface="Roboto"/>
              </a:rPr>
              <a:t>Best practices &amp;</a:t>
            </a:r>
            <a:br>
              <a:rPr lang="en-US" sz="3600" b="1" dirty="0">
                <a:solidFill>
                  <a:srgbClr val="151B22"/>
                </a:solidFill>
                <a:latin typeface="Roboto"/>
                <a:ea typeface="Roboto"/>
                <a:cs typeface="Roboto"/>
                <a:sym typeface="Roboto"/>
              </a:rPr>
            </a:br>
            <a:r>
              <a:rPr lang="en-US" sz="3600" b="1" dirty="0">
                <a:solidFill>
                  <a:srgbClr val="151B22"/>
                </a:solidFill>
                <a:latin typeface="Roboto"/>
                <a:ea typeface="Roboto"/>
                <a:cs typeface="Roboto"/>
                <a:sym typeface="Roboto"/>
              </a:rPr>
              <a:t>	</a:t>
            </a:r>
            <a:r>
              <a:rPr lang="en-US" sz="3600" b="1" dirty="0">
                <a:solidFill>
                  <a:srgbClr val="8DC63F"/>
                </a:solidFill>
                <a:latin typeface="Roboto"/>
                <a:ea typeface="Roboto"/>
                <a:cs typeface="Roboto"/>
                <a:sym typeface="Roboto"/>
              </a:rPr>
              <a:t>Common Scenarios</a:t>
            </a:r>
            <a:endParaRPr sz="3600" b="1" dirty="0">
              <a:solidFill>
                <a:srgbClr val="8DC63F"/>
              </a:solidFill>
              <a:latin typeface="Roboto"/>
              <a:ea typeface="Roboto"/>
              <a:cs typeface="Roboto"/>
              <a:sym typeface="Roboto"/>
            </a:endParaRPr>
          </a:p>
        </p:txBody>
      </p:sp>
    </p:spTree>
    <p:extLst>
      <p:ext uri="{BB962C8B-B14F-4D97-AF65-F5344CB8AC3E}">
        <p14:creationId xmlns:p14="http://schemas.microsoft.com/office/powerpoint/2010/main" val="22705117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124" name="Google Shape;124;p18"/>
          <p:cNvGrpSpPr/>
          <p:nvPr/>
        </p:nvGrpSpPr>
        <p:grpSpPr>
          <a:xfrm>
            <a:off x="114300" y="4689483"/>
            <a:ext cx="8915325" cy="383150"/>
            <a:chOff x="114300" y="4689483"/>
            <a:chExt cx="8915325" cy="383150"/>
          </a:xfrm>
        </p:grpSpPr>
        <p:pic>
          <p:nvPicPr>
            <p:cNvPr id="125" name="Google Shape;125;p18"/>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26" name="Google Shape;126;p18"/>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7" name="Google Shape;127;p18"/>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28" name="Google Shape;128;p18"/>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a:ea typeface="Roboto"/>
                <a:cs typeface="Roboto"/>
                <a:sym typeface="Roboto"/>
              </a:rPr>
              <a:t>Common Scenarios</a:t>
            </a:r>
          </a:p>
        </p:txBody>
      </p:sp>
      <p:sp>
        <p:nvSpPr>
          <p:cNvPr id="9" name="Google Shape;532;p37">
            <a:extLst>
              <a:ext uri="{FF2B5EF4-FFF2-40B4-BE49-F238E27FC236}">
                <a16:creationId xmlns:a16="http://schemas.microsoft.com/office/drawing/2014/main" id="{B50D2D98-6CDF-4FBE-9C83-BE281046530B}"/>
              </a:ext>
            </a:extLst>
          </p:cNvPr>
          <p:cNvSpPr txBox="1"/>
          <p:nvPr/>
        </p:nvSpPr>
        <p:spPr>
          <a:xfrm>
            <a:off x="393000" y="633675"/>
            <a:ext cx="8358000" cy="800189"/>
          </a:xfrm>
          <a:prstGeom prst="rect">
            <a:avLst/>
          </a:prstGeom>
          <a:noFill/>
          <a:ln>
            <a:noFill/>
          </a:ln>
        </p:spPr>
        <p:txBody>
          <a:bodyPr spcFirstLastPara="1" wrap="square" lIns="91425" tIns="91425" rIns="91425" bIns="91425" anchor="t" anchorCtr="0">
            <a:spAutoFit/>
          </a:bodyPr>
          <a:lstStyle/>
          <a:p>
            <a:pPr marL="171450" lvl="0" indent="-171450">
              <a:buFont typeface="Arial" panose="020B0604020202020204" pitchFamily="34" charset="0"/>
              <a:buChar char="•"/>
            </a:pPr>
            <a:r>
              <a:rPr lang="en-US" sz="2000" dirty="0">
                <a:solidFill>
                  <a:srgbClr val="151B22"/>
                </a:solidFill>
                <a:latin typeface="Roboto Light" panose="02000000000000000000" pitchFamily="2" charset="0"/>
                <a:ea typeface="Roboto Light" panose="02000000000000000000" pitchFamily="2" charset="0"/>
                <a:cs typeface="Roboto Light"/>
                <a:sym typeface="Roboto Light"/>
              </a:rPr>
              <a:t>Azure functions are best suited for smaller apps have events that can work independently of other websites.</a:t>
            </a:r>
            <a:endParaRPr sz="2000" dirty="0">
              <a:solidFill>
                <a:srgbClr val="151B22"/>
              </a:solidFill>
              <a:latin typeface="Roboto Light" panose="02000000000000000000" pitchFamily="2" charset="0"/>
              <a:ea typeface="Roboto Light" panose="02000000000000000000" pitchFamily="2" charset="0"/>
              <a:cs typeface="Roboto Light"/>
              <a:sym typeface="Roboto Light"/>
            </a:endParaRPr>
          </a:p>
        </p:txBody>
      </p:sp>
      <p:graphicFrame>
        <p:nvGraphicFramePr>
          <p:cNvPr id="3" name="Table 2">
            <a:extLst>
              <a:ext uri="{FF2B5EF4-FFF2-40B4-BE49-F238E27FC236}">
                <a16:creationId xmlns:a16="http://schemas.microsoft.com/office/drawing/2014/main" id="{DFE17F0B-B406-4A45-9AA5-941D022C144F}"/>
              </a:ext>
            </a:extLst>
          </p:cNvPr>
          <p:cNvGraphicFramePr>
            <a:graphicFrameLocks noGrp="1"/>
          </p:cNvGraphicFramePr>
          <p:nvPr>
            <p:extLst>
              <p:ext uri="{D42A27DB-BD31-4B8C-83A1-F6EECF244321}">
                <p14:modId xmlns:p14="http://schemas.microsoft.com/office/powerpoint/2010/main" val="172550588"/>
              </p:ext>
            </p:extLst>
          </p:nvPr>
        </p:nvGraphicFramePr>
        <p:xfrm>
          <a:off x="393000" y="1720401"/>
          <a:ext cx="8358000" cy="2382385"/>
        </p:xfrm>
        <a:graphic>
          <a:graphicData uri="http://schemas.openxmlformats.org/drawingml/2006/table">
            <a:tbl>
              <a:tblPr firstRow="1" bandRow="1">
                <a:tableStyleId>{5C22544A-7EE6-4342-B048-85BDC9FD1C3A}</a:tableStyleId>
              </a:tblPr>
              <a:tblGrid>
                <a:gridCol w="4179000">
                  <a:extLst>
                    <a:ext uri="{9D8B030D-6E8A-4147-A177-3AD203B41FA5}">
                      <a16:colId xmlns:a16="http://schemas.microsoft.com/office/drawing/2014/main" val="4144432037"/>
                    </a:ext>
                  </a:extLst>
                </a:gridCol>
                <a:gridCol w="4179000">
                  <a:extLst>
                    <a:ext uri="{9D8B030D-6E8A-4147-A177-3AD203B41FA5}">
                      <a16:colId xmlns:a16="http://schemas.microsoft.com/office/drawing/2014/main" val="160043700"/>
                    </a:ext>
                  </a:extLst>
                </a:gridCol>
              </a:tblGrid>
              <a:tr h="2382385">
                <a:tc>
                  <a:txBody>
                    <a:bodyPr/>
                    <a:lstStyle/>
                    <a:p>
                      <a:pPr algn="ctr"/>
                      <a:r>
                        <a:rPr lang="en-US" dirty="0">
                          <a:solidFill>
                            <a:schemeClr val="tx1"/>
                          </a:solidFill>
                          <a:latin typeface="Roboto" pitchFamily="2" charset="0"/>
                          <a:ea typeface="Roboto" pitchFamily="2" charset="0"/>
                        </a:rPr>
                        <a:t>Business Use-Cases</a:t>
                      </a:r>
                    </a:p>
                    <a:p>
                      <a:pPr marL="285750" indent="-285750" algn="l">
                        <a:buFont typeface="Arial" panose="020B0604020202020204" pitchFamily="34" charset="0"/>
                        <a:buChar char="•"/>
                      </a:pPr>
                      <a:r>
                        <a:rPr lang="en-US" b="0" dirty="0">
                          <a:solidFill>
                            <a:schemeClr val="tx1"/>
                          </a:solidFill>
                          <a:latin typeface="Roboto Light" panose="02000000000000000000" pitchFamily="2" charset="0"/>
                          <a:ea typeface="Roboto Light" panose="02000000000000000000" pitchFamily="2" charset="0"/>
                        </a:rPr>
                        <a:t>Scheduled Tasks</a:t>
                      </a:r>
                    </a:p>
                    <a:p>
                      <a:pPr marL="285750" indent="-285750" algn="l">
                        <a:buFont typeface="Arial" panose="020B0604020202020204" pitchFamily="34" charset="0"/>
                        <a:buChar char="•"/>
                      </a:pPr>
                      <a:r>
                        <a:rPr lang="en-US" b="0" dirty="0">
                          <a:solidFill>
                            <a:schemeClr val="tx1"/>
                          </a:solidFill>
                          <a:latin typeface="Roboto Light" panose="02000000000000000000" pitchFamily="2" charset="0"/>
                          <a:ea typeface="Roboto Light" panose="02000000000000000000" pitchFamily="2" charset="0"/>
                        </a:rPr>
                        <a:t>Reminders and Notifications</a:t>
                      </a:r>
                    </a:p>
                    <a:p>
                      <a:pPr marL="285750" indent="-285750" algn="l">
                        <a:buFont typeface="Arial" panose="020B0604020202020204" pitchFamily="34" charset="0"/>
                        <a:buChar char="•"/>
                      </a:pPr>
                      <a:r>
                        <a:rPr lang="en-US" b="0" dirty="0">
                          <a:solidFill>
                            <a:schemeClr val="tx1"/>
                          </a:solidFill>
                          <a:latin typeface="Roboto Light" panose="02000000000000000000" pitchFamily="2" charset="0"/>
                          <a:ea typeface="Roboto Light" panose="02000000000000000000" pitchFamily="2" charset="0"/>
                        </a:rPr>
                        <a:t>Lightweight Web API</a:t>
                      </a:r>
                    </a:p>
                    <a:p>
                      <a:pPr marL="285750" indent="-285750" algn="l">
                        <a:buFont typeface="Arial" panose="020B0604020202020204" pitchFamily="34" charset="0"/>
                        <a:buChar char="•"/>
                      </a:pPr>
                      <a:r>
                        <a:rPr lang="en-US" b="0" dirty="0">
                          <a:solidFill>
                            <a:schemeClr val="tx1"/>
                          </a:solidFill>
                          <a:latin typeface="Roboto Light" panose="02000000000000000000" pitchFamily="2" charset="0"/>
                          <a:ea typeface="Roboto Light" panose="02000000000000000000" pitchFamily="2" charset="0"/>
                        </a:rPr>
                        <a:t>Sending background emails</a:t>
                      </a:r>
                    </a:p>
                    <a:p>
                      <a:pPr marL="285750" indent="-285750" algn="l">
                        <a:buFont typeface="Arial" panose="020B0604020202020204" pitchFamily="34" charset="0"/>
                        <a:buChar char="•"/>
                      </a:pPr>
                      <a:r>
                        <a:rPr lang="en-US" b="0" dirty="0">
                          <a:solidFill>
                            <a:schemeClr val="tx1"/>
                          </a:solidFill>
                          <a:latin typeface="Roboto Light" panose="02000000000000000000" pitchFamily="2" charset="0"/>
                          <a:ea typeface="Roboto Light" panose="02000000000000000000" pitchFamily="2" charset="0"/>
                        </a:rPr>
                        <a:t>Running background backup tasks</a:t>
                      </a:r>
                    </a:p>
                    <a:p>
                      <a:pPr marL="285750" indent="-285750" algn="l">
                        <a:buFont typeface="Arial" panose="020B0604020202020204" pitchFamily="34" charset="0"/>
                        <a:buChar char="•"/>
                      </a:pPr>
                      <a:r>
                        <a:rPr lang="en-US" b="0" dirty="0">
                          <a:solidFill>
                            <a:schemeClr val="tx1"/>
                          </a:solidFill>
                          <a:latin typeface="Roboto Light" panose="02000000000000000000" pitchFamily="2" charset="0"/>
                          <a:ea typeface="Roboto Light" panose="02000000000000000000" pitchFamily="2" charset="0"/>
                        </a:rPr>
                        <a:t>Doing backend calculations</a:t>
                      </a:r>
                    </a:p>
                  </a:txBody>
                  <a:tcPr>
                    <a:lnR w="12700" cap="flat" cmpd="sng" algn="ctr">
                      <a:solidFill>
                        <a:schemeClr val="tx1"/>
                      </a:solidFill>
                      <a:prstDash val="solid"/>
                      <a:round/>
                      <a:headEnd type="none" w="med" len="med"/>
                      <a:tailEnd type="none" w="med" len="med"/>
                    </a:lnR>
                    <a:noFill/>
                  </a:tcPr>
                </a:tc>
                <a:tc>
                  <a:txBody>
                    <a:bodyPr/>
                    <a:lstStyle/>
                    <a:p>
                      <a:pPr lvl="1" algn="ctr"/>
                      <a:r>
                        <a:rPr lang="en-US" dirty="0">
                          <a:solidFill>
                            <a:schemeClr val="tx1"/>
                          </a:solidFill>
                          <a:latin typeface="Roboto" pitchFamily="2" charset="0"/>
                          <a:ea typeface="Roboto" pitchFamily="2" charset="0"/>
                        </a:rPr>
                        <a:t>Technical Use-Cases</a:t>
                      </a:r>
                    </a:p>
                    <a:p>
                      <a:pPr marL="285750" lvl="1" indent="-285750">
                        <a:buFont typeface="Arial" panose="020B0604020202020204" pitchFamily="34" charset="0"/>
                        <a:buChar char="•"/>
                      </a:pPr>
                      <a:r>
                        <a:rPr lang="en-US" b="0" dirty="0">
                          <a:solidFill>
                            <a:schemeClr val="tx1"/>
                          </a:solidFill>
                          <a:latin typeface="Roboto Light" panose="02000000000000000000" pitchFamily="2" charset="0"/>
                          <a:ea typeface="Roboto Light" panose="02000000000000000000" pitchFamily="2" charset="0"/>
                        </a:rPr>
                        <a:t>Sending emails</a:t>
                      </a:r>
                    </a:p>
                    <a:p>
                      <a:pPr marL="285750" lvl="1" indent="-285750">
                        <a:buFont typeface="Arial" panose="020B0604020202020204" pitchFamily="34" charset="0"/>
                        <a:buChar char="•"/>
                      </a:pPr>
                      <a:r>
                        <a:rPr lang="en-US" b="0" dirty="0">
                          <a:solidFill>
                            <a:schemeClr val="tx1"/>
                          </a:solidFill>
                          <a:latin typeface="Roboto Light" panose="02000000000000000000" pitchFamily="2" charset="0"/>
                          <a:ea typeface="Roboto Light" panose="02000000000000000000" pitchFamily="2" charset="0"/>
                        </a:rPr>
                        <a:t>Starting backup</a:t>
                      </a:r>
                    </a:p>
                    <a:p>
                      <a:pPr marL="285750" lvl="1" indent="-285750">
                        <a:buFont typeface="Arial" panose="020B0604020202020204" pitchFamily="34" charset="0"/>
                        <a:buChar char="•"/>
                      </a:pPr>
                      <a:r>
                        <a:rPr lang="en-US" b="0" dirty="0">
                          <a:solidFill>
                            <a:schemeClr val="tx1"/>
                          </a:solidFill>
                          <a:latin typeface="Roboto Light" panose="02000000000000000000" pitchFamily="2" charset="0"/>
                          <a:ea typeface="Roboto Light" panose="02000000000000000000" pitchFamily="2" charset="0"/>
                        </a:rPr>
                        <a:t>Order processing</a:t>
                      </a:r>
                    </a:p>
                    <a:p>
                      <a:pPr marL="285750" lvl="1" indent="-285750">
                        <a:buFont typeface="Arial" panose="020B0604020202020204" pitchFamily="34" charset="0"/>
                        <a:buChar char="•"/>
                      </a:pPr>
                      <a:r>
                        <a:rPr lang="en-US" b="0" dirty="0">
                          <a:solidFill>
                            <a:schemeClr val="tx1"/>
                          </a:solidFill>
                          <a:latin typeface="Roboto Light" panose="02000000000000000000" pitchFamily="2" charset="0"/>
                          <a:ea typeface="Roboto Light" panose="02000000000000000000" pitchFamily="2" charset="0"/>
                        </a:rPr>
                        <a:t>Task scheduling</a:t>
                      </a:r>
                      <a:br>
                        <a:rPr lang="en-US" b="0" dirty="0">
                          <a:solidFill>
                            <a:schemeClr val="tx1"/>
                          </a:solidFill>
                          <a:latin typeface="Roboto Light" panose="02000000000000000000" pitchFamily="2" charset="0"/>
                          <a:ea typeface="Roboto Light" panose="02000000000000000000" pitchFamily="2" charset="0"/>
                        </a:rPr>
                      </a:br>
                      <a:r>
                        <a:rPr lang="en-US" b="0" dirty="0">
                          <a:solidFill>
                            <a:schemeClr val="tx1"/>
                          </a:solidFill>
                          <a:latin typeface="Roboto Light" panose="02000000000000000000" pitchFamily="2" charset="0"/>
                          <a:ea typeface="Roboto Light" panose="02000000000000000000" pitchFamily="2" charset="0"/>
                        </a:rPr>
                        <a:t> + Database cleanup</a:t>
                      </a:r>
                      <a:br>
                        <a:rPr lang="en-US" b="0" dirty="0">
                          <a:solidFill>
                            <a:schemeClr val="tx1"/>
                          </a:solidFill>
                          <a:latin typeface="Roboto Light" panose="02000000000000000000" pitchFamily="2" charset="0"/>
                          <a:ea typeface="Roboto Light" panose="02000000000000000000" pitchFamily="2" charset="0"/>
                        </a:rPr>
                      </a:br>
                      <a:r>
                        <a:rPr lang="en-US" b="0" dirty="0">
                          <a:solidFill>
                            <a:schemeClr val="tx1"/>
                          </a:solidFill>
                          <a:latin typeface="Roboto Light" panose="02000000000000000000" pitchFamily="2" charset="0"/>
                          <a:ea typeface="Roboto Light" panose="02000000000000000000" pitchFamily="2" charset="0"/>
                        </a:rPr>
                        <a:t> + Sending notifications</a:t>
                      </a:r>
                      <a:br>
                        <a:rPr lang="en-US" b="0" dirty="0">
                          <a:solidFill>
                            <a:schemeClr val="tx1"/>
                          </a:solidFill>
                          <a:latin typeface="Roboto Light" panose="02000000000000000000" pitchFamily="2" charset="0"/>
                          <a:ea typeface="Roboto Light" panose="02000000000000000000" pitchFamily="2" charset="0"/>
                        </a:rPr>
                      </a:br>
                      <a:r>
                        <a:rPr lang="en-US" b="0" dirty="0">
                          <a:solidFill>
                            <a:schemeClr val="tx1"/>
                          </a:solidFill>
                          <a:latin typeface="Roboto Light" panose="02000000000000000000" pitchFamily="2" charset="0"/>
                          <a:ea typeface="Roboto Light" panose="02000000000000000000" pitchFamily="2" charset="0"/>
                        </a:rPr>
                        <a:t> + Messages</a:t>
                      </a:r>
                      <a:br>
                        <a:rPr lang="en-US" b="0" dirty="0">
                          <a:solidFill>
                            <a:schemeClr val="tx1"/>
                          </a:solidFill>
                          <a:latin typeface="Roboto Light" panose="02000000000000000000" pitchFamily="2" charset="0"/>
                          <a:ea typeface="Roboto Light" panose="02000000000000000000" pitchFamily="2" charset="0"/>
                        </a:rPr>
                      </a:br>
                      <a:r>
                        <a:rPr lang="en-US" b="0" dirty="0">
                          <a:solidFill>
                            <a:schemeClr val="tx1"/>
                          </a:solidFill>
                          <a:latin typeface="Roboto Light" panose="02000000000000000000" pitchFamily="2" charset="0"/>
                          <a:ea typeface="Roboto Light" panose="02000000000000000000" pitchFamily="2" charset="0"/>
                        </a:rPr>
                        <a:t> + IoT data processing</a:t>
                      </a:r>
                    </a:p>
                  </a:txBody>
                  <a:tcP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35473942"/>
                  </a:ext>
                </a:extLst>
              </a:tr>
            </a:tbl>
          </a:graphicData>
        </a:graphic>
      </p:graphicFrame>
    </p:spTree>
    <p:extLst>
      <p:ext uri="{BB962C8B-B14F-4D97-AF65-F5344CB8AC3E}">
        <p14:creationId xmlns:p14="http://schemas.microsoft.com/office/powerpoint/2010/main" val="1023666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124" name="Google Shape;124;p18"/>
          <p:cNvGrpSpPr/>
          <p:nvPr/>
        </p:nvGrpSpPr>
        <p:grpSpPr>
          <a:xfrm>
            <a:off x="114300" y="4689483"/>
            <a:ext cx="8915325" cy="383150"/>
            <a:chOff x="114300" y="4689483"/>
            <a:chExt cx="8915325" cy="383150"/>
          </a:xfrm>
        </p:grpSpPr>
        <p:pic>
          <p:nvPicPr>
            <p:cNvPr id="125" name="Google Shape;125;p18"/>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26" name="Google Shape;126;p18"/>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7" name="Google Shape;127;p18"/>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28" name="Google Shape;128;p18"/>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a:ea typeface="Roboto"/>
                <a:cs typeface="Roboto"/>
                <a:sym typeface="Roboto"/>
              </a:rPr>
              <a:t>Best practices</a:t>
            </a:r>
          </a:p>
        </p:txBody>
      </p:sp>
      <p:sp>
        <p:nvSpPr>
          <p:cNvPr id="9" name="Google Shape;532;p37">
            <a:extLst>
              <a:ext uri="{FF2B5EF4-FFF2-40B4-BE49-F238E27FC236}">
                <a16:creationId xmlns:a16="http://schemas.microsoft.com/office/drawing/2014/main" id="{B50D2D98-6CDF-4FBE-9C83-BE281046530B}"/>
              </a:ext>
            </a:extLst>
          </p:cNvPr>
          <p:cNvSpPr txBox="1"/>
          <p:nvPr/>
        </p:nvSpPr>
        <p:spPr>
          <a:xfrm>
            <a:off x="393000" y="633675"/>
            <a:ext cx="8358000" cy="2646848"/>
          </a:xfrm>
          <a:prstGeom prst="rect">
            <a:avLst/>
          </a:prstGeom>
          <a:noFill/>
          <a:ln>
            <a:noFill/>
          </a:ln>
        </p:spPr>
        <p:txBody>
          <a:bodyPr spcFirstLastPara="1" wrap="square" lIns="91425" tIns="91425" rIns="91425" bIns="91425" anchor="t" anchorCtr="0">
            <a:spAutoFit/>
          </a:bodyPr>
          <a:lstStyle/>
          <a:p>
            <a:pPr marL="171450" lvl="0" indent="-171450">
              <a:buFont typeface="Arial" panose="020B0604020202020204" pitchFamily="34" charset="0"/>
              <a:buChar char="•"/>
            </a:pPr>
            <a:r>
              <a:rPr lang="en-US" sz="2000" dirty="0">
                <a:solidFill>
                  <a:srgbClr val="151B22"/>
                </a:solidFill>
                <a:latin typeface="Roboto Light" panose="02000000000000000000" pitchFamily="2" charset="0"/>
                <a:ea typeface="Roboto Light" panose="02000000000000000000" pitchFamily="2" charset="0"/>
                <a:cs typeface="Roboto Light"/>
                <a:sym typeface="Roboto Light"/>
              </a:rPr>
              <a:t>Functions should "do one thing"</a:t>
            </a:r>
          </a:p>
          <a:p>
            <a:pPr marL="171450" lvl="0" indent="-171450">
              <a:buFont typeface="Arial" panose="020B0604020202020204" pitchFamily="34" charset="0"/>
              <a:buChar char="•"/>
            </a:pPr>
            <a:r>
              <a:rPr lang="en-US" sz="2000" dirty="0">
                <a:solidFill>
                  <a:srgbClr val="151B22"/>
                </a:solidFill>
                <a:latin typeface="Roboto Light" panose="02000000000000000000" pitchFamily="2" charset="0"/>
                <a:ea typeface="Roboto Light" panose="02000000000000000000" pitchFamily="2" charset="0"/>
                <a:cs typeface="Roboto Light"/>
                <a:sym typeface="Roboto Light"/>
              </a:rPr>
              <a:t>Functions should be idempotent</a:t>
            </a:r>
          </a:p>
          <a:p>
            <a:pPr marL="171450" lvl="0" indent="-171450">
              <a:buFont typeface="Arial" panose="020B0604020202020204" pitchFamily="34" charset="0"/>
              <a:buChar char="•"/>
            </a:pPr>
            <a:r>
              <a:rPr lang="en-US" sz="2000" dirty="0">
                <a:solidFill>
                  <a:srgbClr val="151B22"/>
                </a:solidFill>
                <a:latin typeface="Roboto Light" panose="02000000000000000000" pitchFamily="2" charset="0"/>
                <a:ea typeface="Roboto Light" panose="02000000000000000000" pitchFamily="2" charset="0"/>
                <a:cs typeface="Roboto Light"/>
                <a:sym typeface="Roboto Light"/>
              </a:rPr>
              <a:t>Functions should finish as quickly as possible</a:t>
            </a:r>
          </a:p>
          <a:p>
            <a:pPr marL="171450" lvl="0" indent="-171450">
              <a:buFont typeface="Arial" panose="020B0604020202020204" pitchFamily="34" charset="0"/>
              <a:buChar char="•"/>
            </a:pPr>
            <a:r>
              <a:rPr lang="en-US" sz="2000" dirty="0">
                <a:solidFill>
                  <a:srgbClr val="151B22"/>
                </a:solidFill>
                <a:latin typeface="Roboto Light" panose="02000000000000000000" pitchFamily="2" charset="0"/>
                <a:ea typeface="Roboto Light" panose="02000000000000000000" pitchFamily="2" charset="0"/>
                <a:cs typeface="Roboto Light"/>
                <a:sym typeface="Roboto Light"/>
              </a:rPr>
              <a:t>If you want to use Azure function for your old project, Implement it as a new layer on top of old layers &amp; replace one by one API or background processing item.</a:t>
            </a:r>
          </a:p>
          <a:p>
            <a:pPr marL="171450" lvl="0" indent="-171450">
              <a:buFont typeface="Arial" panose="020B0604020202020204" pitchFamily="34" charset="0"/>
              <a:buChar char="•"/>
            </a:pPr>
            <a:r>
              <a:rPr lang="en-US" sz="2000" dirty="0">
                <a:solidFill>
                  <a:srgbClr val="151B22"/>
                </a:solidFill>
                <a:latin typeface="Roboto Light" panose="02000000000000000000" pitchFamily="2" charset="0"/>
                <a:ea typeface="Roboto Light" panose="02000000000000000000" pitchFamily="2" charset="0"/>
                <a:cs typeface="Roboto Light"/>
                <a:sym typeface="Roboto Light"/>
              </a:rPr>
              <a:t>Should choose Windows host when create Function. Because generally Microsoft Azure better supports compute running Windows.</a:t>
            </a:r>
            <a:endParaRPr sz="2000" dirty="0">
              <a:solidFill>
                <a:srgbClr val="151B22"/>
              </a:solidFill>
              <a:latin typeface="Roboto Light" panose="02000000000000000000" pitchFamily="2" charset="0"/>
              <a:ea typeface="Roboto Light" panose="02000000000000000000" pitchFamily="2" charset="0"/>
              <a:cs typeface="Roboto Light"/>
              <a:sym typeface="Roboto Light"/>
            </a:endParaRPr>
          </a:p>
        </p:txBody>
      </p:sp>
    </p:spTree>
    <p:extLst>
      <p:ext uri="{BB962C8B-B14F-4D97-AF65-F5344CB8AC3E}">
        <p14:creationId xmlns:p14="http://schemas.microsoft.com/office/powerpoint/2010/main" val="9743180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5"/>
          <p:cNvPicPr preferRelativeResize="0"/>
          <p:nvPr/>
        </p:nvPicPr>
        <p:blipFill rotWithShape="1">
          <a:blip r:embed="rId3">
            <a:alphaModFix/>
          </a:blip>
          <a:srcRect/>
          <a:stretch/>
        </p:blipFill>
        <p:spPr>
          <a:xfrm>
            <a:off x="225" y="0"/>
            <a:ext cx="9143700" cy="5143500"/>
          </a:xfrm>
          <a:prstGeom prst="rect">
            <a:avLst/>
          </a:prstGeom>
          <a:noFill/>
          <a:ln>
            <a:noFill/>
          </a:ln>
        </p:spPr>
      </p:pic>
      <p:pic>
        <p:nvPicPr>
          <p:cNvPr id="93" name="Google Shape;93;p15"/>
          <p:cNvPicPr preferRelativeResize="0"/>
          <p:nvPr/>
        </p:nvPicPr>
        <p:blipFill>
          <a:blip r:embed="rId4">
            <a:alphaModFix/>
          </a:blip>
          <a:stretch>
            <a:fillRect/>
          </a:stretch>
        </p:blipFill>
        <p:spPr>
          <a:xfrm>
            <a:off x="114300" y="4689483"/>
            <a:ext cx="1518224" cy="383150"/>
          </a:xfrm>
          <a:prstGeom prst="rect">
            <a:avLst/>
          </a:prstGeom>
          <a:noFill/>
          <a:ln>
            <a:noFill/>
          </a:ln>
        </p:spPr>
      </p:pic>
      <p:sp>
        <p:nvSpPr>
          <p:cNvPr id="94" name="Google Shape;94;p15"/>
          <p:cNvSpPr txBox="1"/>
          <p:nvPr/>
        </p:nvSpPr>
        <p:spPr>
          <a:xfrm>
            <a:off x="357300" y="2202312"/>
            <a:ext cx="5696170" cy="738633"/>
          </a:xfrm>
          <a:prstGeom prst="rect">
            <a:avLst/>
          </a:prstGeom>
          <a:noFill/>
          <a:ln>
            <a:noFill/>
          </a:ln>
        </p:spPr>
        <p:txBody>
          <a:bodyPr spcFirstLastPara="1" wrap="square" lIns="91425" tIns="91425" rIns="91425" bIns="91425" anchor="t" anchorCtr="0">
            <a:spAutoFit/>
          </a:bodyPr>
          <a:lstStyle/>
          <a:p>
            <a:pPr lvl="0"/>
            <a:r>
              <a:rPr lang="en-US" sz="3600" b="1" dirty="0">
                <a:solidFill>
                  <a:srgbClr val="151B22"/>
                </a:solidFill>
                <a:latin typeface="Roboto"/>
                <a:ea typeface="Roboto"/>
                <a:cs typeface="Roboto"/>
                <a:sym typeface="Roboto"/>
              </a:rPr>
              <a:t>Pricing</a:t>
            </a:r>
            <a:endParaRPr sz="3600" b="1" dirty="0">
              <a:solidFill>
                <a:srgbClr val="8DC63F"/>
              </a:solidFill>
              <a:latin typeface="Roboto"/>
              <a:ea typeface="Roboto"/>
              <a:cs typeface="Roboto"/>
              <a:sym typeface="Roboto"/>
            </a:endParaRPr>
          </a:p>
        </p:txBody>
      </p:sp>
    </p:spTree>
    <p:extLst>
      <p:ext uri="{BB962C8B-B14F-4D97-AF65-F5344CB8AC3E}">
        <p14:creationId xmlns:p14="http://schemas.microsoft.com/office/powerpoint/2010/main" val="4058337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124" name="Google Shape;124;p18"/>
          <p:cNvGrpSpPr/>
          <p:nvPr/>
        </p:nvGrpSpPr>
        <p:grpSpPr>
          <a:xfrm>
            <a:off x="114300" y="4689483"/>
            <a:ext cx="8915325" cy="383150"/>
            <a:chOff x="114300" y="4689483"/>
            <a:chExt cx="8915325" cy="383150"/>
          </a:xfrm>
        </p:grpSpPr>
        <p:pic>
          <p:nvPicPr>
            <p:cNvPr id="125" name="Google Shape;125;p18"/>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26" name="Google Shape;126;p18"/>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7" name="Google Shape;127;p18"/>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28" name="Google Shape;128;p18"/>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a:ea typeface="Roboto"/>
                <a:cs typeface="Roboto"/>
                <a:sym typeface="Roboto"/>
              </a:rPr>
              <a:t>Common Scenarios</a:t>
            </a:r>
          </a:p>
        </p:txBody>
      </p:sp>
      <p:sp>
        <p:nvSpPr>
          <p:cNvPr id="9" name="Google Shape;532;p37">
            <a:extLst>
              <a:ext uri="{FF2B5EF4-FFF2-40B4-BE49-F238E27FC236}">
                <a16:creationId xmlns:a16="http://schemas.microsoft.com/office/drawing/2014/main" id="{B50D2D98-6CDF-4FBE-9C83-BE281046530B}"/>
              </a:ext>
            </a:extLst>
          </p:cNvPr>
          <p:cNvSpPr txBox="1"/>
          <p:nvPr/>
        </p:nvSpPr>
        <p:spPr>
          <a:xfrm>
            <a:off x="393000" y="633675"/>
            <a:ext cx="8358000" cy="1723518"/>
          </a:xfrm>
          <a:prstGeom prst="rect">
            <a:avLst/>
          </a:prstGeom>
          <a:noFill/>
          <a:ln>
            <a:noFill/>
          </a:ln>
        </p:spPr>
        <p:txBody>
          <a:bodyPr spcFirstLastPara="1" wrap="square" lIns="91425" tIns="91425" rIns="91425" bIns="91425" anchor="t" anchorCtr="0">
            <a:spAutoFit/>
          </a:bodyPr>
          <a:lstStyle/>
          <a:p>
            <a:pPr marL="171450" lvl="0" indent="-171450">
              <a:buFont typeface="Arial" panose="020B0604020202020204" pitchFamily="34" charset="0"/>
              <a:buChar char="•"/>
            </a:pPr>
            <a:r>
              <a:rPr lang="en-US" sz="2000" dirty="0">
                <a:solidFill>
                  <a:srgbClr val="151B22"/>
                </a:solidFill>
                <a:latin typeface="Roboto Light" panose="02000000000000000000" pitchFamily="2" charset="0"/>
                <a:ea typeface="Roboto Light" panose="02000000000000000000" pitchFamily="2" charset="0"/>
                <a:cs typeface="Roboto Light"/>
                <a:sym typeface="Roboto Light"/>
              </a:rPr>
              <a:t>Only pay for the time our code is running. You'll be charge based on the number of resources your Azure Functions needs, and only for as long as it takes your code to execute.</a:t>
            </a:r>
          </a:p>
          <a:p>
            <a:pPr marL="171450" indent="-171450">
              <a:buFont typeface="Arial" panose="020B0604020202020204" pitchFamily="34" charset="0"/>
              <a:buChar char="•"/>
            </a:pPr>
            <a:r>
              <a:rPr lang="en-US" sz="2000" b="1" dirty="0">
                <a:solidFill>
                  <a:srgbClr val="151B22"/>
                </a:solidFill>
                <a:latin typeface="Roboto" pitchFamily="2" charset="0"/>
                <a:ea typeface="Roboto" pitchFamily="2" charset="0"/>
                <a:cs typeface="Roboto Light"/>
                <a:sym typeface="Roboto Light"/>
              </a:rPr>
              <a:t>Azure Functions </a:t>
            </a:r>
            <a:r>
              <a:rPr lang="en-US" sz="2000" dirty="0">
                <a:solidFill>
                  <a:srgbClr val="151B22"/>
                </a:solidFill>
                <a:latin typeface="Roboto Light" panose="02000000000000000000" pitchFamily="2" charset="0"/>
                <a:ea typeface="Roboto Light" panose="02000000000000000000" pitchFamily="2" charset="0"/>
                <a:cs typeface="Roboto Light"/>
                <a:sym typeface="Roboto Light"/>
              </a:rPr>
              <a:t>has 3 available of plans</a:t>
            </a:r>
          </a:p>
          <a:p>
            <a:pPr marL="171450" lvl="0" indent="-171450">
              <a:buFont typeface="Arial" panose="020B0604020202020204" pitchFamily="34" charset="0"/>
              <a:buChar char="•"/>
            </a:pPr>
            <a:endParaRPr sz="2000" dirty="0">
              <a:solidFill>
                <a:srgbClr val="151B22"/>
              </a:solidFill>
              <a:latin typeface="Roboto Light" panose="02000000000000000000" pitchFamily="2" charset="0"/>
              <a:ea typeface="Roboto Light" panose="02000000000000000000" pitchFamily="2" charset="0"/>
              <a:cs typeface="Roboto Light"/>
              <a:sym typeface="Roboto Light"/>
            </a:endParaRPr>
          </a:p>
        </p:txBody>
      </p:sp>
      <p:pic>
        <p:nvPicPr>
          <p:cNvPr id="10" name="Picture 9">
            <a:extLst>
              <a:ext uri="{FF2B5EF4-FFF2-40B4-BE49-F238E27FC236}">
                <a16:creationId xmlns:a16="http://schemas.microsoft.com/office/drawing/2014/main" id="{EC619B4C-06B9-4938-BD90-A12DB261402A}"/>
              </a:ext>
            </a:extLst>
          </p:cNvPr>
          <p:cNvPicPr>
            <a:picLocks noChangeAspect="1"/>
          </p:cNvPicPr>
          <p:nvPr/>
        </p:nvPicPr>
        <p:blipFill>
          <a:blip r:embed="rId5"/>
          <a:stretch>
            <a:fillRect/>
          </a:stretch>
        </p:blipFill>
        <p:spPr>
          <a:xfrm>
            <a:off x="2357128" y="2093213"/>
            <a:ext cx="4429743" cy="1838582"/>
          </a:xfrm>
          <a:prstGeom prst="rect">
            <a:avLst/>
          </a:prstGeom>
        </p:spPr>
      </p:pic>
    </p:spTree>
    <p:extLst>
      <p:ext uri="{BB962C8B-B14F-4D97-AF65-F5344CB8AC3E}">
        <p14:creationId xmlns:p14="http://schemas.microsoft.com/office/powerpoint/2010/main" val="34532455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124" name="Google Shape;124;p18"/>
          <p:cNvGrpSpPr/>
          <p:nvPr/>
        </p:nvGrpSpPr>
        <p:grpSpPr>
          <a:xfrm>
            <a:off x="114300" y="4689483"/>
            <a:ext cx="8915325" cy="383150"/>
            <a:chOff x="114300" y="4689483"/>
            <a:chExt cx="8915325" cy="383150"/>
          </a:xfrm>
        </p:grpSpPr>
        <p:pic>
          <p:nvPicPr>
            <p:cNvPr id="125" name="Google Shape;125;p18"/>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26" name="Google Shape;126;p18"/>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7" name="Google Shape;127;p18"/>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28" name="Google Shape;128;p18"/>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a:ea typeface="Roboto"/>
                <a:cs typeface="Roboto"/>
                <a:sym typeface="Roboto"/>
              </a:rPr>
              <a:t>Common Scenarios</a:t>
            </a:r>
          </a:p>
        </p:txBody>
      </p:sp>
      <p:sp>
        <p:nvSpPr>
          <p:cNvPr id="9" name="Google Shape;532;p37">
            <a:extLst>
              <a:ext uri="{FF2B5EF4-FFF2-40B4-BE49-F238E27FC236}">
                <a16:creationId xmlns:a16="http://schemas.microsoft.com/office/drawing/2014/main" id="{B50D2D98-6CDF-4FBE-9C83-BE281046530B}"/>
              </a:ext>
            </a:extLst>
          </p:cNvPr>
          <p:cNvSpPr txBox="1"/>
          <p:nvPr/>
        </p:nvSpPr>
        <p:spPr>
          <a:xfrm>
            <a:off x="393000" y="633675"/>
            <a:ext cx="8358000" cy="2031295"/>
          </a:xfrm>
          <a:prstGeom prst="rect">
            <a:avLst/>
          </a:prstGeom>
          <a:noFill/>
          <a:ln>
            <a:noFill/>
          </a:ln>
        </p:spPr>
        <p:txBody>
          <a:bodyPr spcFirstLastPara="1" wrap="square" lIns="91425" tIns="91425" rIns="91425" bIns="91425" anchor="t" anchorCtr="0">
            <a:spAutoFit/>
          </a:bodyPr>
          <a:lstStyle/>
          <a:p>
            <a:pPr lvl="0"/>
            <a:r>
              <a:rPr lang="en-US" sz="2000" b="1" dirty="0">
                <a:solidFill>
                  <a:srgbClr val="151B22"/>
                </a:solidFill>
                <a:latin typeface="Roboto" pitchFamily="2" charset="0"/>
                <a:ea typeface="Roboto" pitchFamily="2" charset="0"/>
                <a:cs typeface="Roboto Light"/>
                <a:sym typeface="Roboto Light"/>
              </a:rPr>
              <a:t>Consumption Plan (Serverless) </a:t>
            </a:r>
            <a:r>
              <a:rPr lang="en-US" sz="2000" i="1" dirty="0">
                <a:solidFill>
                  <a:srgbClr val="151B22"/>
                </a:solidFill>
                <a:latin typeface="Roboto" pitchFamily="2" charset="0"/>
                <a:ea typeface="Roboto" pitchFamily="2" charset="0"/>
                <a:cs typeface="Roboto Light"/>
                <a:sym typeface="Roboto Light"/>
              </a:rPr>
              <a:t>Cold-Starts</a:t>
            </a:r>
          </a:p>
          <a:p>
            <a:pPr marL="342900" lvl="0" indent="-342900">
              <a:buFont typeface="Arial" panose="020B0604020202020204" pitchFamily="34" charset="0"/>
              <a:buChar char="•"/>
            </a:pPr>
            <a:r>
              <a:rPr lang="en-US" sz="2000" dirty="0">
                <a:solidFill>
                  <a:srgbClr val="151B22"/>
                </a:solidFill>
                <a:latin typeface="Roboto Light" panose="02000000000000000000" pitchFamily="2" charset="0"/>
                <a:ea typeface="Roboto Light" panose="02000000000000000000" pitchFamily="2" charset="0"/>
                <a:cs typeface="Roboto Light"/>
                <a:sym typeface="Roboto Light"/>
              </a:rPr>
              <a:t>You only pay for the time your code or application is running.</a:t>
            </a:r>
          </a:p>
          <a:p>
            <a:pPr marL="342900" lvl="0" indent="-342900">
              <a:buFont typeface="Arial" panose="020B0604020202020204" pitchFamily="34" charset="0"/>
              <a:buChar char="•"/>
            </a:pPr>
            <a:r>
              <a:rPr lang="en-US" sz="2000" dirty="0">
                <a:solidFill>
                  <a:srgbClr val="151B22"/>
                </a:solidFill>
                <a:latin typeface="Roboto Light" panose="02000000000000000000" pitchFamily="2" charset="0"/>
                <a:ea typeface="Roboto Light" panose="02000000000000000000" pitchFamily="2" charset="0"/>
                <a:cs typeface="Roboto Light"/>
                <a:sym typeface="Roboto Light"/>
              </a:rPr>
              <a:t>Billing is based on the number of executions, the duration of each execution, and the amount of memory used.</a:t>
            </a:r>
          </a:p>
          <a:p>
            <a:pPr marL="342900" lvl="0" indent="-342900">
              <a:buFont typeface="Arial" panose="020B0604020202020204" pitchFamily="34" charset="0"/>
              <a:buChar char="•"/>
            </a:pPr>
            <a:r>
              <a:rPr lang="en-US" sz="2000" dirty="0">
                <a:solidFill>
                  <a:srgbClr val="151B22"/>
                </a:solidFill>
                <a:latin typeface="Roboto Light" panose="02000000000000000000" pitchFamily="2" charset="0"/>
                <a:ea typeface="Roboto Light" panose="02000000000000000000" pitchFamily="2" charset="0"/>
                <a:cs typeface="Roboto Light"/>
                <a:sym typeface="Roboto Light"/>
              </a:rPr>
              <a:t>Just pay while you have functions running and scale-out automatically, even through long loading times.</a:t>
            </a:r>
            <a:endParaRPr sz="2000" dirty="0">
              <a:solidFill>
                <a:srgbClr val="151B22"/>
              </a:solidFill>
              <a:latin typeface="Roboto Light" panose="02000000000000000000" pitchFamily="2" charset="0"/>
              <a:ea typeface="Roboto Light" panose="02000000000000000000" pitchFamily="2" charset="0"/>
              <a:cs typeface="Roboto Light"/>
              <a:sym typeface="Roboto Light"/>
            </a:endParaRPr>
          </a:p>
        </p:txBody>
      </p:sp>
    </p:spTree>
    <p:extLst>
      <p:ext uri="{BB962C8B-B14F-4D97-AF65-F5344CB8AC3E}">
        <p14:creationId xmlns:p14="http://schemas.microsoft.com/office/powerpoint/2010/main" val="28049251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124" name="Google Shape;124;p18"/>
          <p:cNvGrpSpPr/>
          <p:nvPr/>
        </p:nvGrpSpPr>
        <p:grpSpPr>
          <a:xfrm>
            <a:off x="114300" y="4689483"/>
            <a:ext cx="8915325" cy="383150"/>
            <a:chOff x="114300" y="4689483"/>
            <a:chExt cx="8915325" cy="383150"/>
          </a:xfrm>
        </p:grpSpPr>
        <p:pic>
          <p:nvPicPr>
            <p:cNvPr id="125" name="Google Shape;125;p18"/>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26" name="Google Shape;126;p18"/>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7" name="Google Shape;127;p18"/>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28" name="Google Shape;128;p18"/>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a:ea typeface="Roboto"/>
                <a:cs typeface="Roboto"/>
                <a:sym typeface="Roboto"/>
              </a:rPr>
              <a:t>Common Scenarios</a:t>
            </a:r>
          </a:p>
        </p:txBody>
      </p:sp>
      <p:sp>
        <p:nvSpPr>
          <p:cNvPr id="9" name="Google Shape;532;p37">
            <a:extLst>
              <a:ext uri="{FF2B5EF4-FFF2-40B4-BE49-F238E27FC236}">
                <a16:creationId xmlns:a16="http://schemas.microsoft.com/office/drawing/2014/main" id="{B50D2D98-6CDF-4FBE-9C83-BE281046530B}"/>
              </a:ext>
            </a:extLst>
          </p:cNvPr>
          <p:cNvSpPr txBox="1"/>
          <p:nvPr/>
        </p:nvSpPr>
        <p:spPr>
          <a:xfrm>
            <a:off x="393000" y="633675"/>
            <a:ext cx="8358000" cy="2954625"/>
          </a:xfrm>
          <a:prstGeom prst="rect">
            <a:avLst/>
          </a:prstGeom>
          <a:noFill/>
          <a:ln>
            <a:noFill/>
          </a:ln>
        </p:spPr>
        <p:txBody>
          <a:bodyPr spcFirstLastPara="1" wrap="square" lIns="91425" tIns="91425" rIns="91425" bIns="91425" anchor="t" anchorCtr="0">
            <a:spAutoFit/>
          </a:bodyPr>
          <a:lstStyle/>
          <a:p>
            <a:pPr lvl="0"/>
            <a:r>
              <a:rPr lang="en-US" sz="2000" b="1" dirty="0">
                <a:solidFill>
                  <a:srgbClr val="151B22"/>
                </a:solidFill>
                <a:latin typeface="Roboto" pitchFamily="2" charset="0"/>
                <a:ea typeface="Roboto" pitchFamily="2" charset="0"/>
                <a:cs typeface="Roboto Light"/>
                <a:sym typeface="Roboto Light"/>
              </a:rPr>
              <a:t>Premium Plan (Functions Premium) </a:t>
            </a:r>
            <a:r>
              <a:rPr lang="en-US" sz="2000" i="1" dirty="0">
                <a:solidFill>
                  <a:srgbClr val="151B22"/>
                </a:solidFill>
                <a:latin typeface="Roboto" pitchFamily="2" charset="0"/>
                <a:ea typeface="Roboto" pitchFamily="2" charset="0"/>
                <a:cs typeface="Roboto Light"/>
                <a:sym typeface="Roboto Light"/>
              </a:rPr>
              <a:t>Pre-Warmed</a:t>
            </a:r>
          </a:p>
          <a:p>
            <a:pPr marL="342900" lvl="0" indent="-342900">
              <a:buFont typeface="Arial" panose="020B0604020202020204" pitchFamily="34" charset="0"/>
              <a:buChar char="•"/>
            </a:pPr>
            <a:r>
              <a:rPr lang="en-US" sz="2000" dirty="0">
                <a:solidFill>
                  <a:srgbClr val="151B22"/>
                </a:solidFill>
                <a:latin typeface="Roboto Light" panose="02000000000000000000" pitchFamily="2" charset="0"/>
                <a:ea typeface="Roboto Light" panose="02000000000000000000" pitchFamily="2" charset="0"/>
                <a:cs typeface="Roboto Light"/>
                <a:sym typeface="Roboto Light"/>
              </a:rPr>
              <a:t>The user has designated a set of pre-warmed cases, which are already online and ready to react instantly.</a:t>
            </a:r>
          </a:p>
          <a:p>
            <a:pPr marL="342900" lvl="0" indent="-342900">
              <a:buFont typeface="Arial" panose="020B0604020202020204" pitchFamily="34" charset="0"/>
              <a:buChar char="•"/>
            </a:pPr>
            <a:r>
              <a:rPr lang="en-US" sz="2000" dirty="0">
                <a:solidFill>
                  <a:srgbClr val="151B22"/>
                </a:solidFill>
                <a:latin typeface="Roboto Light" panose="02000000000000000000" pitchFamily="2" charset="0"/>
                <a:ea typeface="Roboto Light" panose="02000000000000000000" pitchFamily="2" charset="0"/>
                <a:cs typeface="Roboto Light"/>
                <a:sym typeface="Roboto Light"/>
              </a:rPr>
              <a:t>Azure provides any additional computing services that are required when your function is running.</a:t>
            </a:r>
          </a:p>
          <a:p>
            <a:pPr marL="342900" lvl="0" indent="-342900">
              <a:buFont typeface="Arial" panose="020B0604020202020204" pitchFamily="34" charset="0"/>
              <a:buChar char="•"/>
            </a:pPr>
            <a:r>
              <a:rPr lang="en-US" sz="2000" dirty="0">
                <a:solidFill>
                  <a:srgbClr val="151B22"/>
                </a:solidFill>
                <a:latin typeface="Roboto Light" panose="02000000000000000000" pitchFamily="2" charset="0"/>
                <a:ea typeface="Roboto Light" panose="02000000000000000000" pitchFamily="2" charset="0"/>
                <a:cs typeface="Roboto Light"/>
                <a:sym typeface="Roboto Light"/>
              </a:rPr>
              <a:t>You pay for the constantly pre-warmed instances including any additional instances needed to scale the Azure app in/out.</a:t>
            </a:r>
          </a:p>
          <a:p>
            <a:pPr marL="342900" lvl="0" indent="-342900">
              <a:buFont typeface="Arial" panose="020B0604020202020204" pitchFamily="34" charset="0"/>
              <a:buChar char="•"/>
            </a:pPr>
            <a:r>
              <a:rPr lang="en-US" sz="2000" dirty="0">
                <a:solidFill>
                  <a:srgbClr val="151B22"/>
                </a:solidFill>
                <a:latin typeface="Roboto Light" panose="02000000000000000000" pitchFamily="2" charset="0"/>
                <a:ea typeface="Roboto Light" panose="02000000000000000000" pitchFamily="2" charset="0"/>
                <a:cs typeface="Roboto Light"/>
                <a:sym typeface="Roboto Light"/>
              </a:rPr>
              <a:t>Azure Functions host instances are added and removed based on the number of incoming events.</a:t>
            </a:r>
          </a:p>
        </p:txBody>
      </p:sp>
    </p:spTree>
    <p:extLst>
      <p:ext uri="{BB962C8B-B14F-4D97-AF65-F5344CB8AC3E}">
        <p14:creationId xmlns:p14="http://schemas.microsoft.com/office/powerpoint/2010/main" val="21184740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124" name="Google Shape;124;p18"/>
          <p:cNvGrpSpPr/>
          <p:nvPr/>
        </p:nvGrpSpPr>
        <p:grpSpPr>
          <a:xfrm>
            <a:off x="114300" y="4689483"/>
            <a:ext cx="8915325" cy="383150"/>
            <a:chOff x="114300" y="4689483"/>
            <a:chExt cx="8915325" cy="383150"/>
          </a:xfrm>
        </p:grpSpPr>
        <p:pic>
          <p:nvPicPr>
            <p:cNvPr id="125" name="Google Shape;125;p18"/>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26" name="Google Shape;126;p18"/>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7" name="Google Shape;127;p18"/>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28" name="Google Shape;128;p18"/>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a:ea typeface="Roboto"/>
                <a:cs typeface="Roboto"/>
                <a:sym typeface="Roboto"/>
              </a:rPr>
              <a:t>Common Scenarios</a:t>
            </a:r>
          </a:p>
        </p:txBody>
      </p:sp>
      <p:sp>
        <p:nvSpPr>
          <p:cNvPr id="9" name="Google Shape;532;p37">
            <a:extLst>
              <a:ext uri="{FF2B5EF4-FFF2-40B4-BE49-F238E27FC236}">
                <a16:creationId xmlns:a16="http://schemas.microsoft.com/office/drawing/2014/main" id="{B50D2D98-6CDF-4FBE-9C83-BE281046530B}"/>
              </a:ext>
            </a:extLst>
          </p:cNvPr>
          <p:cNvSpPr txBox="1"/>
          <p:nvPr/>
        </p:nvSpPr>
        <p:spPr>
          <a:xfrm>
            <a:off x="393000" y="633675"/>
            <a:ext cx="8358000" cy="2646848"/>
          </a:xfrm>
          <a:prstGeom prst="rect">
            <a:avLst/>
          </a:prstGeom>
          <a:noFill/>
          <a:ln>
            <a:noFill/>
          </a:ln>
        </p:spPr>
        <p:txBody>
          <a:bodyPr spcFirstLastPara="1" wrap="square" lIns="91425" tIns="91425" rIns="91425" bIns="91425" anchor="t" anchorCtr="0">
            <a:spAutoFit/>
          </a:bodyPr>
          <a:lstStyle/>
          <a:p>
            <a:pPr lvl="0"/>
            <a:r>
              <a:rPr lang="en-US" sz="2000" b="1" dirty="0">
                <a:solidFill>
                  <a:srgbClr val="151B22"/>
                </a:solidFill>
                <a:latin typeface="Roboto" pitchFamily="2" charset="0"/>
                <a:ea typeface="Roboto" pitchFamily="2" charset="0"/>
                <a:cs typeface="Roboto Light"/>
                <a:sym typeface="Roboto Light"/>
              </a:rPr>
              <a:t>Dedicated Plan (App service plan) </a:t>
            </a:r>
            <a:r>
              <a:rPr lang="en-US" sz="2000" i="1" dirty="0">
                <a:solidFill>
                  <a:srgbClr val="151B22"/>
                </a:solidFill>
                <a:latin typeface="Roboto" pitchFamily="2" charset="0"/>
                <a:ea typeface="Roboto" pitchFamily="2" charset="0"/>
                <a:cs typeface="Roboto Light"/>
                <a:sym typeface="Roboto Light"/>
              </a:rPr>
              <a:t>VM sharing</a:t>
            </a:r>
          </a:p>
          <a:p>
            <a:pPr marL="342900" lvl="0" indent="-342900">
              <a:buFont typeface="Arial" panose="020B0604020202020204" pitchFamily="34" charset="0"/>
              <a:buChar char="•"/>
            </a:pPr>
            <a:r>
              <a:rPr lang="en-US" sz="2000" dirty="0">
                <a:solidFill>
                  <a:srgbClr val="151B22"/>
                </a:solidFill>
                <a:latin typeface="Roboto Light" panose="02000000000000000000" pitchFamily="2" charset="0"/>
                <a:ea typeface="Roboto Light" panose="02000000000000000000" pitchFamily="2" charset="0"/>
                <a:cs typeface="Roboto Light"/>
                <a:sym typeface="Roboto Light"/>
              </a:rPr>
              <a:t>When you use App Service for other apps, your functions will run on the same plan (VMs) at no extra cost.</a:t>
            </a:r>
          </a:p>
          <a:p>
            <a:pPr marL="342900" lvl="0" indent="-342900">
              <a:buFont typeface="Arial" panose="020B0604020202020204" pitchFamily="34" charset="0"/>
              <a:buChar char="•"/>
            </a:pPr>
            <a:r>
              <a:rPr lang="en-US" sz="2000" dirty="0">
                <a:solidFill>
                  <a:srgbClr val="151B22"/>
                </a:solidFill>
                <a:latin typeface="Roboto Light" panose="02000000000000000000" pitchFamily="2" charset="0"/>
                <a:ea typeface="Roboto Light" panose="02000000000000000000" pitchFamily="2" charset="0"/>
                <a:cs typeface="Roboto Light"/>
                <a:sym typeface="Roboto Light"/>
              </a:rPr>
              <a:t>You may scale it out manually by adding more VM instances for an App Service plan.</a:t>
            </a:r>
          </a:p>
          <a:p>
            <a:pPr marL="342900" lvl="0" indent="-342900">
              <a:buFont typeface="Arial" panose="020B0604020202020204" pitchFamily="34" charset="0"/>
              <a:buChar char="•"/>
            </a:pPr>
            <a:r>
              <a:rPr lang="en-US" sz="2000" dirty="0">
                <a:solidFill>
                  <a:srgbClr val="151B22"/>
                </a:solidFill>
                <a:latin typeface="Roboto Light" panose="02000000000000000000" pitchFamily="2" charset="0"/>
                <a:ea typeface="Roboto Light" panose="02000000000000000000" pitchFamily="2" charset="0"/>
                <a:cs typeface="Roboto Light"/>
                <a:sym typeface="Roboto Light"/>
              </a:rPr>
              <a:t>You may also have </a:t>
            </a:r>
            <a:r>
              <a:rPr lang="en-US" sz="2000" dirty="0" err="1">
                <a:solidFill>
                  <a:srgbClr val="151B22"/>
                </a:solidFill>
                <a:latin typeface="Roboto Light" panose="02000000000000000000" pitchFamily="2" charset="0"/>
                <a:ea typeface="Roboto Light" panose="02000000000000000000" pitchFamily="2" charset="0"/>
                <a:cs typeface="Roboto Light"/>
                <a:sym typeface="Roboto Light"/>
              </a:rPr>
              <a:t>autoscale</a:t>
            </a:r>
            <a:r>
              <a:rPr lang="en-US" sz="2000" dirty="0">
                <a:solidFill>
                  <a:srgbClr val="151B22"/>
                </a:solidFill>
                <a:latin typeface="Roboto Light" panose="02000000000000000000" pitchFamily="2" charset="0"/>
                <a:ea typeface="Roboto Light" panose="02000000000000000000" pitchFamily="2" charset="0"/>
                <a:cs typeface="Roboto Light"/>
                <a:sym typeface="Roboto Light"/>
              </a:rPr>
              <a:t> enabled.</a:t>
            </a:r>
          </a:p>
          <a:p>
            <a:pPr marL="342900" lvl="0" indent="-342900">
              <a:buFont typeface="Arial" panose="020B0604020202020204" pitchFamily="34" charset="0"/>
              <a:buChar char="•"/>
            </a:pPr>
            <a:r>
              <a:rPr lang="en-US" sz="2000" dirty="0">
                <a:solidFill>
                  <a:srgbClr val="151B22"/>
                </a:solidFill>
                <a:latin typeface="Roboto Light" panose="02000000000000000000" pitchFamily="2" charset="0"/>
                <a:ea typeface="Roboto Light" panose="02000000000000000000" pitchFamily="2" charset="0"/>
                <a:cs typeface="Roboto Light"/>
                <a:sym typeface="Roboto Light"/>
              </a:rPr>
              <a:t>Optimal when you have existing, underutilized VMs, which also operate other instances of the App Service.</a:t>
            </a:r>
          </a:p>
        </p:txBody>
      </p:sp>
    </p:spTree>
    <p:extLst>
      <p:ext uri="{BB962C8B-B14F-4D97-AF65-F5344CB8AC3E}">
        <p14:creationId xmlns:p14="http://schemas.microsoft.com/office/powerpoint/2010/main" val="20201976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5"/>
          <p:cNvPicPr preferRelativeResize="0"/>
          <p:nvPr/>
        </p:nvPicPr>
        <p:blipFill rotWithShape="1">
          <a:blip r:embed="rId3">
            <a:alphaModFix/>
          </a:blip>
          <a:srcRect/>
          <a:stretch/>
        </p:blipFill>
        <p:spPr>
          <a:xfrm>
            <a:off x="225" y="0"/>
            <a:ext cx="9143700" cy="5143500"/>
          </a:xfrm>
          <a:prstGeom prst="rect">
            <a:avLst/>
          </a:prstGeom>
          <a:noFill/>
          <a:ln>
            <a:noFill/>
          </a:ln>
        </p:spPr>
      </p:pic>
      <p:pic>
        <p:nvPicPr>
          <p:cNvPr id="93" name="Google Shape;93;p15"/>
          <p:cNvPicPr preferRelativeResize="0"/>
          <p:nvPr/>
        </p:nvPicPr>
        <p:blipFill>
          <a:blip r:embed="rId4">
            <a:alphaModFix/>
          </a:blip>
          <a:stretch>
            <a:fillRect/>
          </a:stretch>
        </p:blipFill>
        <p:spPr>
          <a:xfrm>
            <a:off x="114300" y="4689483"/>
            <a:ext cx="1518224" cy="383150"/>
          </a:xfrm>
          <a:prstGeom prst="rect">
            <a:avLst/>
          </a:prstGeom>
          <a:noFill/>
          <a:ln>
            <a:noFill/>
          </a:ln>
        </p:spPr>
      </p:pic>
      <p:sp>
        <p:nvSpPr>
          <p:cNvPr id="94" name="Google Shape;94;p15"/>
          <p:cNvSpPr txBox="1"/>
          <p:nvPr/>
        </p:nvSpPr>
        <p:spPr>
          <a:xfrm>
            <a:off x="357300" y="2202312"/>
            <a:ext cx="5696170" cy="738633"/>
          </a:xfrm>
          <a:prstGeom prst="rect">
            <a:avLst/>
          </a:prstGeom>
          <a:noFill/>
          <a:ln>
            <a:noFill/>
          </a:ln>
        </p:spPr>
        <p:txBody>
          <a:bodyPr spcFirstLastPara="1" wrap="square" lIns="91425" tIns="91425" rIns="91425" bIns="91425" anchor="t" anchorCtr="0">
            <a:spAutoFit/>
          </a:bodyPr>
          <a:lstStyle/>
          <a:p>
            <a:pPr lvl="0"/>
            <a:r>
              <a:rPr lang="en-US" sz="3600" b="1" dirty="0">
                <a:solidFill>
                  <a:srgbClr val="151B22"/>
                </a:solidFill>
                <a:latin typeface="Roboto"/>
                <a:ea typeface="Roboto"/>
                <a:cs typeface="Roboto"/>
                <a:sym typeface="Roboto"/>
              </a:rPr>
              <a:t>Q &amp; A</a:t>
            </a:r>
            <a:endParaRPr sz="3600" b="1" dirty="0">
              <a:solidFill>
                <a:srgbClr val="8DC63F"/>
              </a:solidFill>
              <a:latin typeface="Roboto"/>
              <a:ea typeface="Roboto"/>
              <a:cs typeface="Roboto"/>
              <a:sym typeface="Roboto"/>
            </a:endParaRPr>
          </a:p>
        </p:txBody>
      </p:sp>
    </p:spTree>
    <p:extLst>
      <p:ext uri="{BB962C8B-B14F-4D97-AF65-F5344CB8AC3E}">
        <p14:creationId xmlns:p14="http://schemas.microsoft.com/office/powerpoint/2010/main" val="2126472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5"/>
          <p:cNvPicPr preferRelativeResize="0"/>
          <p:nvPr/>
        </p:nvPicPr>
        <p:blipFill rotWithShape="1">
          <a:blip r:embed="rId3">
            <a:alphaModFix/>
          </a:blip>
          <a:srcRect/>
          <a:stretch/>
        </p:blipFill>
        <p:spPr>
          <a:xfrm>
            <a:off x="225" y="0"/>
            <a:ext cx="9143700" cy="5143500"/>
          </a:xfrm>
          <a:prstGeom prst="rect">
            <a:avLst/>
          </a:prstGeom>
          <a:noFill/>
          <a:ln>
            <a:noFill/>
          </a:ln>
        </p:spPr>
      </p:pic>
      <p:pic>
        <p:nvPicPr>
          <p:cNvPr id="93" name="Google Shape;93;p15"/>
          <p:cNvPicPr preferRelativeResize="0"/>
          <p:nvPr/>
        </p:nvPicPr>
        <p:blipFill>
          <a:blip r:embed="rId4">
            <a:alphaModFix/>
          </a:blip>
          <a:stretch>
            <a:fillRect/>
          </a:stretch>
        </p:blipFill>
        <p:spPr>
          <a:xfrm>
            <a:off x="114300" y="4689483"/>
            <a:ext cx="1518224" cy="383150"/>
          </a:xfrm>
          <a:prstGeom prst="rect">
            <a:avLst/>
          </a:prstGeom>
          <a:noFill/>
          <a:ln>
            <a:noFill/>
          </a:ln>
        </p:spPr>
      </p:pic>
      <p:sp>
        <p:nvSpPr>
          <p:cNvPr id="94" name="Google Shape;94;p15"/>
          <p:cNvSpPr txBox="1"/>
          <p:nvPr/>
        </p:nvSpPr>
        <p:spPr>
          <a:xfrm>
            <a:off x="357300" y="2202312"/>
            <a:ext cx="5696170" cy="129263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600" b="1" dirty="0">
                <a:solidFill>
                  <a:srgbClr val="151B22"/>
                </a:solidFill>
                <a:latin typeface="Roboto"/>
                <a:ea typeface="Roboto"/>
                <a:cs typeface="Roboto"/>
                <a:sym typeface="Roboto"/>
              </a:rPr>
              <a:t>What is </a:t>
            </a:r>
            <a:br>
              <a:rPr lang="en-US" sz="3600" b="1" dirty="0">
                <a:solidFill>
                  <a:srgbClr val="151B22"/>
                </a:solidFill>
                <a:latin typeface="Roboto"/>
                <a:ea typeface="Roboto"/>
                <a:cs typeface="Roboto"/>
                <a:sym typeface="Roboto"/>
              </a:rPr>
            </a:br>
            <a:r>
              <a:rPr lang="en-US" sz="3600" b="1" dirty="0">
                <a:solidFill>
                  <a:srgbClr val="151B22"/>
                </a:solidFill>
                <a:latin typeface="Roboto"/>
                <a:ea typeface="Roboto"/>
                <a:cs typeface="Roboto"/>
                <a:sym typeface="Roboto"/>
              </a:rPr>
              <a:t>	</a:t>
            </a:r>
            <a:r>
              <a:rPr lang="en-US" sz="3600" b="1" dirty="0">
                <a:solidFill>
                  <a:srgbClr val="8DC63F"/>
                </a:solidFill>
                <a:latin typeface="Roboto"/>
                <a:ea typeface="Roboto"/>
                <a:cs typeface="Roboto"/>
                <a:sym typeface="Roboto"/>
              </a:rPr>
              <a:t>Azure?</a:t>
            </a:r>
            <a:endParaRPr sz="3600" b="1" dirty="0">
              <a:solidFill>
                <a:srgbClr val="8DC63F"/>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151B22"/>
        </a:solidFill>
        <a:effectLst/>
      </p:bgPr>
    </p:bg>
    <p:spTree>
      <p:nvGrpSpPr>
        <p:cNvPr id="1" name="Shape 518"/>
        <p:cNvGrpSpPr/>
        <p:nvPr/>
      </p:nvGrpSpPr>
      <p:grpSpPr>
        <a:xfrm>
          <a:off x="0" y="0"/>
          <a:ext cx="0" cy="0"/>
          <a:chOff x="0" y="0"/>
          <a:chExt cx="0" cy="0"/>
        </a:xfrm>
      </p:grpSpPr>
      <p:pic>
        <p:nvPicPr>
          <p:cNvPr id="519" name="Google Shape;519;p36"/>
          <p:cNvPicPr preferRelativeResize="0"/>
          <p:nvPr/>
        </p:nvPicPr>
        <p:blipFill>
          <a:blip r:embed="rId3">
            <a:alphaModFix/>
          </a:blip>
          <a:stretch>
            <a:fillRect/>
          </a:stretch>
        </p:blipFill>
        <p:spPr>
          <a:xfrm>
            <a:off x="0" y="0"/>
            <a:ext cx="9144000" cy="5143500"/>
          </a:xfrm>
          <a:prstGeom prst="rect">
            <a:avLst/>
          </a:prstGeom>
          <a:noFill/>
          <a:ln>
            <a:noFill/>
          </a:ln>
        </p:spPr>
      </p:pic>
      <p:sp>
        <p:nvSpPr>
          <p:cNvPr id="520" name="Google Shape;520;p36"/>
          <p:cNvSpPr txBox="1"/>
          <p:nvPr/>
        </p:nvSpPr>
        <p:spPr>
          <a:xfrm>
            <a:off x="1895400" y="2202308"/>
            <a:ext cx="53532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600" b="1">
                <a:solidFill>
                  <a:schemeClr val="lt1"/>
                </a:solidFill>
                <a:latin typeface="Roboto"/>
                <a:ea typeface="Roboto"/>
                <a:cs typeface="Roboto"/>
                <a:sym typeface="Roboto"/>
              </a:rPr>
              <a:t>THANK YOU!</a:t>
            </a:r>
            <a:endParaRPr sz="3600" b="1">
              <a:solidFill>
                <a:schemeClr val="lt1"/>
              </a:solidFill>
              <a:latin typeface="Roboto"/>
              <a:ea typeface="Roboto"/>
              <a:cs typeface="Roboto"/>
              <a:sym typeface="Roboto"/>
            </a:endParaRPr>
          </a:p>
        </p:txBody>
      </p:sp>
      <p:sp>
        <p:nvSpPr>
          <p:cNvPr id="521" name="Google Shape;521;p36"/>
          <p:cNvSpPr/>
          <p:nvPr/>
        </p:nvSpPr>
        <p:spPr>
          <a:xfrm>
            <a:off x="0" y="4557200"/>
            <a:ext cx="9153000" cy="586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22" name="Google Shape;522;p36"/>
          <p:cNvPicPr preferRelativeResize="0"/>
          <p:nvPr/>
        </p:nvPicPr>
        <p:blipFill>
          <a:blip r:embed="rId4">
            <a:alphaModFix/>
          </a:blip>
          <a:stretch>
            <a:fillRect/>
          </a:stretch>
        </p:blipFill>
        <p:spPr>
          <a:xfrm>
            <a:off x="114300" y="4689483"/>
            <a:ext cx="1518224" cy="383150"/>
          </a:xfrm>
          <a:prstGeom prst="rect">
            <a:avLst/>
          </a:prstGeom>
          <a:noFill/>
          <a:ln>
            <a:noFill/>
          </a:ln>
        </p:spPr>
      </p:pic>
      <p:sp>
        <p:nvSpPr>
          <p:cNvPr id="523" name="Google Shape;523;p3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 name="Google Shape;102;p16"/>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03" name="Google Shape;103;p16"/>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dirty="0">
                <a:solidFill>
                  <a:srgbClr val="8DC63F"/>
                </a:solidFill>
                <a:latin typeface="Roboto"/>
                <a:ea typeface="Roboto"/>
                <a:cs typeface="Roboto"/>
                <a:sym typeface="Roboto"/>
              </a:rPr>
              <a:t>What is Azure?</a:t>
            </a:r>
            <a:endParaRPr sz="2000" b="1" dirty="0">
              <a:solidFill>
                <a:srgbClr val="8DC63F"/>
              </a:solidFill>
              <a:latin typeface="Roboto"/>
              <a:ea typeface="Roboto"/>
              <a:cs typeface="Roboto"/>
              <a:sym typeface="Roboto"/>
            </a:endParaRPr>
          </a:p>
        </p:txBody>
      </p:sp>
      <p:pic>
        <p:nvPicPr>
          <p:cNvPr id="2" name="Picture 1">
            <a:extLst>
              <a:ext uri="{FF2B5EF4-FFF2-40B4-BE49-F238E27FC236}">
                <a16:creationId xmlns:a16="http://schemas.microsoft.com/office/drawing/2014/main" id="{3501E299-8323-4E72-A965-829A1239F61B}"/>
              </a:ext>
            </a:extLst>
          </p:cNvPr>
          <p:cNvPicPr>
            <a:picLocks noChangeAspect="1"/>
          </p:cNvPicPr>
          <p:nvPr/>
        </p:nvPicPr>
        <p:blipFill>
          <a:blip r:embed="rId5"/>
          <a:stretch>
            <a:fillRect/>
          </a:stretch>
        </p:blipFill>
        <p:spPr>
          <a:xfrm>
            <a:off x="262235" y="1866897"/>
            <a:ext cx="8631621" cy="2610574"/>
          </a:xfrm>
          <a:prstGeom prst="rect">
            <a:avLst/>
          </a:prstGeom>
        </p:spPr>
      </p:pic>
      <p:sp>
        <p:nvSpPr>
          <p:cNvPr id="8" name="Google Shape;532;p37">
            <a:extLst>
              <a:ext uri="{FF2B5EF4-FFF2-40B4-BE49-F238E27FC236}">
                <a16:creationId xmlns:a16="http://schemas.microsoft.com/office/drawing/2014/main" id="{4F43511B-88A0-4D0B-9208-A3C5C0A3DEE6}"/>
              </a:ext>
            </a:extLst>
          </p:cNvPr>
          <p:cNvSpPr txBox="1"/>
          <p:nvPr/>
        </p:nvSpPr>
        <p:spPr>
          <a:xfrm>
            <a:off x="393000" y="633675"/>
            <a:ext cx="8358000" cy="1107965"/>
          </a:xfrm>
          <a:prstGeom prst="rect">
            <a:avLst/>
          </a:prstGeom>
          <a:noFill/>
          <a:ln>
            <a:noFill/>
          </a:ln>
        </p:spPr>
        <p:txBody>
          <a:bodyPr spcFirstLastPara="1" wrap="square" lIns="91425" tIns="91425" rIns="91425" bIns="91425" anchor="t" anchorCtr="0">
            <a:spAutoFit/>
          </a:bodyPr>
          <a:lstStyle/>
          <a:p>
            <a:pPr marL="171450" lvl="0" indent="-171450">
              <a:buFont typeface="Arial" panose="020B0604020202020204" pitchFamily="34" charset="0"/>
              <a:buChar char="•"/>
            </a:pPr>
            <a:r>
              <a:rPr lang="en-US" sz="2000" dirty="0">
                <a:solidFill>
                  <a:srgbClr val="151B22"/>
                </a:solidFill>
                <a:latin typeface="Roboto Light"/>
                <a:ea typeface="Roboto Light"/>
                <a:cs typeface="Roboto Light"/>
                <a:sym typeface="Roboto Light"/>
              </a:rPr>
              <a:t>Microsoft Azure is a cloud computing service operated by Microsoft. It provides a range of cloud services, including compute, analytics, storage and networking</a:t>
            </a:r>
            <a:endParaRPr sz="2000" dirty="0">
              <a:solidFill>
                <a:srgbClr val="151B22"/>
              </a:solidFill>
              <a:latin typeface="Roboto Light"/>
              <a:ea typeface="Roboto Light"/>
              <a:cs typeface="Roboto Light"/>
              <a:sym typeface="Roboto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5"/>
          <p:cNvPicPr preferRelativeResize="0"/>
          <p:nvPr/>
        </p:nvPicPr>
        <p:blipFill rotWithShape="1">
          <a:blip r:embed="rId3">
            <a:alphaModFix/>
          </a:blip>
          <a:srcRect/>
          <a:stretch/>
        </p:blipFill>
        <p:spPr>
          <a:xfrm>
            <a:off x="225" y="0"/>
            <a:ext cx="9143700" cy="5143500"/>
          </a:xfrm>
          <a:prstGeom prst="rect">
            <a:avLst/>
          </a:prstGeom>
          <a:noFill/>
          <a:ln>
            <a:noFill/>
          </a:ln>
        </p:spPr>
      </p:pic>
      <p:pic>
        <p:nvPicPr>
          <p:cNvPr id="93" name="Google Shape;93;p15"/>
          <p:cNvPicPr preferRelativeResize="0"/>
          <p:nvPr/>
        </p:nvPicPr>
        <p:blipFill>
          <a:blip r:embed="rId4">
            <a:alphaModFix/>
          </a:blip>
          <a:stretch>
            <a:fillRect/>
          </a:stretch>
        </p:blipFill>
        <p:spPr>
          <a:xfrm>
            <a:off x="114300" y="4689483"/>
            <a:ext cx="1518224" cy="383150"/>
          </a:xfrm>
          <a:prstGeom prst="rect">
            <a:avLst/>
          </a:prstGeom>
          <a:noFill/>
          <a:ln>
            <a:noFill/>
          </a:ln>
        </p:spPr>
      </p:pic>
      <p:sp>
        <p:nvSpPr>
          <p:cNvPr id="94" name="Google Shape;94;p15"/>
          <p:cNvSpPr txBox="1"/>
          <p:nvPr/>
        </p:nvSpPr>
        <p:spPr>
          <a:xfrm>
            <a:off x="357300" y="2202312"/>
            <a:ext cx="5696170" cy="129263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600" b="1" dirty="0">
                <a:solidFill>
                  <a:srgbClr val="151B22"/>
                </a:solidFill>
                <a:latin typeface="Roboto"/>
                <a:ea typeface="Roboto"/>
                <a:cs typeface="Roboto"/>
                <a:sym typeface="Roboto"/>
              </a:rPr>
              <a:t>What is </a:t>
            </a:r>
            <a:br>
              <a:rPr lang="en-US" sz="3600" b="1" dirty="0">
                <a:solidFill>
                  <a:srgbClr val="151B22"/>
                </a:solidFill>
                <a:latin typeface="Roboto"/>
                <a:ea typeface="Roboto"/>
                <a:cs typeface="Roboto"/>
                <a:sym typeface="Roboto"/>
              </a:rPr>
            </a:br>
            <a:r>
              <a:rPr lang="en-US" sz="3600" b="1" dirty="0">
                <a:solidFill>
                  <a:srgbClr val="151B22"/>
                </a:solidFill>
                <a:latin typeface="Roboto"/>
                <a:ea typeface="Roboto"/>
                <a:cs typeface="Roboto"/>
                <a:sym typeface="Roboto"/>
              </a:rPr>
              <a:t>	</a:t>
            </a:r>
            <a:r>
              <a:rPr lang="en-US" sz="3600" b="1" dirty="0">
                <a:solidFill>
                  <a:srgbClr val="8DC63F"/>
                </a:solidFill>
                <a:latin typeface="Roboto"/>
                <a:ea typeface="Roboto"/>
                <a:cs typeface="Roboto"/>
                <a:sym typeface="Roboto"/>
              </a:rPr>
              <a:t>Azure Functions?</a:t>
            </a:r>
            <a:endParaRPr sz="3600" b="1" dirty="0">
              <a:solidFill>
                <a:srgbClr val="8DC63F"/>
              </a:solidFill>
              <a:latin typeface="Roboto"/>
              <a:ea typeface="Roboto"/>
              <a:cs typeface="Roboto"/>
              <a:sym typeface="Roboto"/>
            </a:endParaRPr>
          </a:p>
        </p:txBody>
      </p:sp>
    </p:spTree>
    <p:extLst>
      <p:ext uri="{BB962C8B-B14F-4D97-AF65-F5344CB8AC3E}">
        <p14:creationId xmlns:p14="http://schemas.microsoft.com/office/powerpoint/2010/main" val="2126969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 name="Google Shape;102;p16"/>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03" name="Google Shape;103;p16"/>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dirty="0">
                <a:solidFill>
                  <a:srgbClr val="8DC63F"/>
                </a:solidFill>
                <a:latin typeface="Roboto"/>
                <a:ea typeface="Roboto"/>
                <a:cs typeface="Roboto"/>
                <a:sym typeface="Roboto"/>
              </a:rPr>
              <a:t>What is Azure Functions?</a:t>
            </a:r>
            <a:endParaRPr sz="2000" b="1" dirty="0">
              <a:solidFill>
                <a:srgbClr val="8DC63F"/>
              </a:solidFill>
              <a:latin typeface="Roboto"/>
              <a:ea typeface="Roboto"/>
              <a:cs typeface="Roboto"/>
              <a:sym typeface="Roboto"/>
            </a:endParaRPr>
          </a:p>
        </p:txBody>
      </p:sp>
      <p:sp>
        <p:nvSpPr>
          <p:cNvPr id="8" name="Google Shape;532;p37">
            <a:extLst>
              <a:ext uri="{FF2B5EF4-FFF2-40B4-BE49-F238E27FC236}">
                <a16:creationId xmlns:a16="http://schemas.microsoft.com/office/drawing/2014/main" id="{D98C6BA7-8550-49E2-8CFC-3932FE5E6B70}"/>
              </a:ext>
            </a:extLst>
          </p:cNvPr>
          <p:cNvSpPr txBox="1"/>
          <p:nvPr/>
        </p:nvSpPr>
        <p:spPr>
          <a:xfrm>
            <a:off x="393000" y="633675"/>
            <a:ext cx="8358000" cy="2646848"/>
          </a:xfrm>
          <a:prstGeom prst="rect">
            <a:avLst/>
          </a:prstGeom>
          <a:noFill/>
          <a:ln>
            <a:noFill/>
          </a:ln>
        </p:spPr>
        <p:txBody>
          <a:bodyPr spcFirstLastPara="1" wrap="square" lIns="91425" tIns="91425" rIns="91425" bIns="91425" anchor="t" anchorCtr="0">
            <a:spAutoFit/>
          </a:bodyPr>
          <a:lstStyle/>
          <a:p>
            <a:pPr marL="171450" lvl="0" indent="-171450">
              <a:buFont typeface="Arial" panose="020B0604020202020204" pitchFamily="34" charset="0"/>
              <a:buChar char="•"/>
            </a:pPr>
            <a:r>
              <a:rPr lang="en-US" sz="2000" dirty="0">
                <a:solidFill>
                  <a:srgbClr val="151B22"/>
                </a:solidFill>
                <a:latin typeface="Roboto Light"/>
                <a:ea typeface="Roboto Light"/>
                <a:cs typeface="Roboto Light"/>
                <a:sym typeface="Roboto Light"/>
              </a:rPr>
              <a:t>A Function as Service (</a:t>
            </a:r>
            <a:r>
              <a:rPr lang="en-US" sz="2000" dirty="0" err="1">
                <a:solidFill>
                  <a:srgbClr val="151B22"/>
                </a:solidFill>
                <a:latin typeface="Roboto Light"/>
                <a:ea typeface="Roboto Light"/>
                <a:cs typeface="Roboto Light"/>
                <a:sym typeface="Roboto Light"/>
              </a:rPr>
              <a:t>FaaS</a:t>
            </a:r>
            <a:r>
              <a:rPr lang="en-US" sz="2000" dirty="0">
                <a:solidFill>
                  <a:srgbClr val="151B22"/>
                </a:solidFill>
                <a:latin typeface="Roboto Light"/>
                <a:ea typeface="Roboto Light"/>
                <a:cs typeface="Roboto Light"/>
                <a:sym typeface="Roboto Light"/>
              </a:rPr>
              <a:t>) offering that allows developers to focus on writing code and not worry about maintaining the underlying computing infrastructure.</a:t>
            </a:r>
          </a:p>
          <a:p>
            <a:pPr marL="171450" lvl="0" indent="-171450">
              <a:buFont typeface="Arial" panose="020B0604020202020204" pitchFamily="34" charset="0"/>
              <a:buChar char="•"/>
            </a:pPr>
            <a:r>
              <a:rPr lang="en-US" sz="2000" dirty="0">
                <a:solidFill>
                  <a:srgbClr val="151B22"/>
                </a:solidFill>
                <a:latin typeface="Roboto Light"/>
                <a:ea typeface="Roboto Light"/>
                <a:cs typeface="Roboto Light"/>
                <a:sym typeface="Roboto Light"/>
              </a:rPr>
              <a:t>Azure Functions are "</a:t>
            </a:r>
            <a:r>
              <a:rPr lang="en-US" sz="2000" dirty="0" err="1">
                <a:solidFill>
                  <a:srgbClr val="151B22"/>
                </a:solidFill>
                <a:latin typeface="Roboto Light"/>
                <a:ea typeface="Roboto Light"/>
                <a:cs typeface="Roboto Light"/>
                <a:sym typeface="Roboto Light"/>
              </a:rPr>
              <a:t>nanoservices</a:t>
            </a:r>
            <a:r>
              <a:rPr lang="en-US" sz="2000" dirty="0">
                <a:solidFill>
                  <a:srgbClr val="151B22"/>
                </a:solidFill>
                <a:latin typeface="Roboto Light"/>
                <a:ea typeface="Roboto Light"/>
                <a:cs typeface="Roboto Light"/>
                <a:sym typeface="Roboto Light"/>
              </a:rPr>
              <a:t>" that can scale based on demand (only paying for the resources you use)</a:t>
            </a:r>
          </a:p>
          <a:p>
            <a:pPr marL="171450" lvl="0" indent="-171450">
              <a:buFont typeface="Arial" panose="020B0604020202020204" pitchFamily="34" charset="0"/>
              <a:buChar char="•"/>
            </a:pPr>
            <a:endParaRPr lang="en-US" sz="2000" dirty="0">
              <a:solidFill>
                <a:srgbClr val="151B22"/>
              </a:solidFill>
              <a:latin typeface="Roboto Light"/>
              <a:ea typeface="Roboto Light"/>
              <a:cs typeface="Roboto Light"/>
              <a:sym typeface="Roboto Light"/>
            </a:endParaRPr>
          </a:p>
          <a:p>
            <a:pPr marL="171450" lvl="0" indent="-171450">
              <a:buFont typeface="Arial" panose="020B0604020202020204" pitchFamily="34" charset="0"/>
              <a:buChar char="•"/>
            </a:pPr>
            <a:endParaRPr lang="en-US" sz="2000" dirty="0">
              <a:solidFill>
                <a:srgbClr val="151B22"/>
              </a:solidFill>
              <a:latin typeface="Roboto Light"/>
              <a:ea typeface="Roboto Light"/>
              <a:cs typeface="Roboto Light"/>
              <a:sym typeface="Roboto Light"/>
            </a:endParaRPr>
          </a:p>
          <a:p>
            <a:pPr marL="171450" lvl="0" indent="-171450">
              <a:buFont typeface="Arial" panose="020B0604020202020204" pitchFamily="34" charset="0"/>
              <a:buChar char="•"/>
            </a:pPr>
            <a:endParaRPr sz="2000" dirty="0">
              <a:solidFill>
                <a:srgbClr val="151B22"/>
              </a:solidFill>
              <a:latin typeface="Roboto Light"/>
              <a:ea typeface="Roboto Light"/>
              <a:cs typeface="Roboto Light"/>
              <a:sym typeface="Roboto Light"/>
            </a:endParaRPr>
          </a:p>
        </p:txBody>
      </p:sp>
    </p:spTree>
    <p:extLst>
      <p:ext uri="{BB962C8B-B14F-4D97-AF65-F5344CB8AC3E}">
        <p14:creationId xmlns:p14="http://schemas.microsoft.com/office/powerpoint/2010/main" val="2056641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 name="Google Shape;102;p16"/>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03" name="Google Shape;103;p16"/>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dirty="0">
                <a:solidFill>
                  <a:srgbClr val="8DC63F"/>
                </a:solidFill>
                <a:latin typeface="Roboto"/>
                <a:ea typeface="Roboto"/>
                <a:cs typeface="Roboto"/>
                <a:sym typeface="Roboto"/>
              </a:rPr>
              <a:t>What is Azure Functions?</a:t>
            </a:r>
            <a:endParaRPr sz="2000" b="1" dirty="0">
              <a:solidFill>
                <a:srgbClr val="8DC63F"/>
              </a:solidFill>
              <a:latin typeface="Roboto"/>
              <a:ea typeface="Roboto"/>
              <a:cs typeface="Roboto"/>
              <a:sym typeface="Roboto"/>
            </a:endParaRPr>
          </a:p>
        </p:txBody>
      </p:sp>
      <p:pic>
        <p:nvPicPr>
          <p:cNvPr id="2" name="Picture 1">
            <a:extLst>
              <a:ext uri="{FF2B5EF4-FFF2-40B4-BE49-F238E27FC236}">
                <a16:creationId xmlns:a16="http://schemas.microsoft.com/office/drawing/2014/main" id="{5F679E0C-340D-4993-9785-06A141726336}"/>
              </a:ext>
            </a:extLst>
          </p:cNvPr>
          <p:cNvPicPr>
            <a:picLocks noChangeAspect="1"/>
          </p:cNvPicPr>
          <p:nvPr/>
        </p:nvPicPr>
        <p:blipFill>
          <a:blip r:embed="rId5"/>
          <a:stretch>
            <a:fillRect/>
          </a:stretch>
        </p:blipFill>
        <p:spPr>
          <a:xfrm>
            <a:off x="1623601" y="1133274"/>
            <a:ext cx="5896798" cy="2876951"/>
          </a:xfrm>
          <a:prstGeom prst="rect">
            <a:avLst/>
          </a:prstGeom>
        </p:spPr>
      </p:pic>
    </p:spTree>
    <p:extLst>
      <p:ext uri="{BB962C8B-B14F-4D97-AF65-F5344CB8AC3E}">
        <p14:creationId xmlns:p14="http://schemas.microsoft.com/office/powerpoint/2010/main" val="4123136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 name="Google Shape;102;p16"/>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03" name="Google Shape;103;p16"/>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a:ea typeface="Roboto"/>
                <a:cs typeface="Roboto"/>
                <a:sym typeface="Roboto"/>
              </a:rPr>
              <a:t>Supported languages and tools</a:t>
            </a:r>
            <a:endParaRPr sz="2000" b="1" dirty="0">
              <a:solidFill>
                <a:srgbClr val="8DC63F"/>
              </a:solidFill>
              <a:latin typeface="Roboto"/>
              <a:ea typeface="Roboto"/>
              <a:cs typeface="Roboto"/>
              <a:sym typeface="Roboto"/>
            </a:endParaRPr>
          </a:p>
        </p:txBody>
      </p:sp>
      <p:pic>
        <p:nvPicPr>
          <p:cNvPr id="8" name="Google Shape;102;p16">
            <a:extLst>
              <a:ext uri="{FF2B5EF4-FFF2-40B4-BE49-F238E27FC236}">
                <a16:creationId xmlns:a16="http://schemas.microsoft.com/office/drawing/2014/main" id="{D8B36A6F-5F12-4A8D-8E7B-9171FC72574F}"/>
              </a:ext>
            </a:extLst>
          </p:cNvPr>
          <p:cNvPicPr preferRelativeResize="0"/>
          <p:nvPr/>
        </p:nvPicPr>
        <p:blipFill>
          <a:blip r:embed="rId4">
            <a:alphaModFix/>
          </a:blip>
          <a:stretch>
            <a:fillRect/>
          </a:stretch>
        </p:blipFill>
        <p:spPr>
          <a:xfrm>
            <a:off x="215549" y="167250"/>
            <a:ext cx="202499" cy="440248"/>
          </a:xfrm>
          <a:prstGeom prst="rect">
            <a:avLst/>
          </a:prstGeom>
          <a:noFill/>
          <a:ln>
            <a:noFill/>
          </a:ln>
        </p:spPr>
      </p:pic>
      <p:sp>
        <p:nvSpPr>
          <p:cNvPr id="9" name="Google Shape;532;p37">
            <a:extLst>
              <a:ext uri="{FF2B5EF4-FFF2-40B4-BE49-F238E27FC236}">
                <a16:creationId xmlns:a16="http://schemas.microsoft.com/office/drawing/2014/main" id="{D7D75348-9F20-499D-9F7E-5369E2BE3758}"/>
              </a:ext>
            </a:extLst>
          </p:cNvPr>
          <p:cNvSpPr txBox="1"/>
          <p:nvPr/>
        </p:nvSpPr>
        <p:spPr>
          <a:xfrm>
            <a:off x="393000" y="633675"/>
            <a:ext cx="8358000" cy="1723518"/>
          </a:xfrm>
          <a:prstGeom prst="rect">
            <a:avLst/>
          </a:prstGeom>
          <a:noFill/>
          <a:ln>
            <a:noFill/>
          </a:ln>
        </p:spPr>
        <p:txBody>
          <a:bodyPr spcFirstLastPara="1" wrap="square" lIns="91425" tIns="91425" rIns="91425" bIns="91425" anchor="t" anchorCtr="0">
            <a:spAutoFit/>
          </a:bodyPr>
          <a:lstStyle/>
          <a:p>
            <a:pPr marL="171450" lvl="0" indent="-171450">
              <a:buFont typeface="Arial" panose="020B0604020202020204" pitchFamily="34" charset="0"/>
              <a:buChar char="•"/>
            </a:pPr>
            <a:r>
              <a:rPr lang="en-US" sz="2000" dirty="0">
                <a:solidFill>
                  <a:srgbClr val="151B22"/>
                </a:solidFill>
                <a:latin typeface="Roboto Light"/>
                <a:ea typeface="Roboto Light"/>
                <a:cs typeface="Roboto Light"/>
                <a:sym typeface="Roboto Light"/>
              </a:rPr>
              <a:t>Azure Functions can be created in C#, Node/JavaScript, Python, F#, PHP and scripting languages like PowerShell, Batch and Bash.</a:t>
            </a:r>
          </a:p>
          <a:p>
            <a:pPr marL="171450" lvl="0" indent="-171450">
              <a:buFont typeface="Arial" panose="020B0604020202020204" pitchFamily="34" charset="0"/>
              <a:buChar char="•"/>
            </a:pPr>
            <a:r>
              <a:rPr lang="en-US" sz="2000" dirty="0">
                <a:solidFill>
                  <a:srgbClr val="151B22"/>
                </a:solidFill>
                <a:latin typeface="Roboto Light"/>
                <a:ea typeface="Roboto Light"/>
                <a:cs typeface="Roboto Light"/>
                <a:sym typeface="Roboto Light"/>
              </a:rPr>
              <a:t>Tools: Azure portal, Azurite, Microsoft Azure Storage Explorer</a:t>
            </a:r>
          </a:p>
          <a:p>
            <a:pPr marL="171450" lvl="0" indent="-171450">
              <a:buFont typeface="Arial" panose="020B0604020202020204" pitchFamily="34" charset="0"/>
              <a:buChar char="•"/>
            </a:pPr>
            <a:endParaRPr lang="en-US" sz="2000" dirty="0">
              <a:solidFill>
                <a:srgbClr val="151B22"/>
              </a:solidFill>
              <a:latin typeface="Roboto Light"/>
              <a:ea typeface="Roboto Light"/>
              <a:cs typeface="Roboto Light"/>
              <a:sym typeface="Roboto Light"/>
            </a:endParaRPr>
          </a:p>
          <a:p>
            <a:pPr marL="171450" lvl="0" indent="-171450">
              <a:buFont typeface="Arial" panose="020B0604020202020204" pitchFamily="34" charset="0"/>
              <a:buChar char="•"/>
            </a:pPr>
            <a:endParaRPr sz="2000" dirty="0">
              <a:solidFill>
                <a:srgbClr val="151B22"/>
              </a:solidFill>
              <a:latin typeface="Roboto Light"/>
              <a:ea typeface="Roboto Light"/>
              <a:cs typeface="Roboto Light"/>
              <a:sym typeface="Roboto Light"/>
            </a:endParaRPr>
          </a:p>
        </p:txBody>
      </p:sp>
    </p:spTree>
    <p:extLst>
      <p:ext uri="{BB962C8B-B14F-4D97-AF65-F5344CB8AC3E}">
        <p14:creationId xmlns:p14="http://schemas.microsoft.com/office/powerpoint/2010/main" val="3072303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 name="Google Shape;102;p16"/>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03" name="Google Shape;103;p16"/>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a:ea typeface="Roboto"/>
                <a:cs typeface="Roboto"/>
                <a:sym typeface="Roboto"/>
              </a:rPr>
              <a:t>Main concept</a:t>
            </a:r>
            <a:endParaRPr sz="2000" b="1" dirty="0">
              <a:solidFill>
                <a:srgbClr val="8DC63F"/>
              </a:solidFill>
              <a:latin typeface="Roboto"/>
              <a:ea typeface="Roboto"/>
              <a:cs typeface="Roboto"/>
              <a:sym typeface="Roboto"/>
            </a:endParaRPr>
          </a:p>
        </p:txBody>
      </p:sp>
      <p:pic>
        <p:nvPicPr>
          <p:cNvPr id="8" name="Google Shape;102;p16">
            <a:extLst>
              <a:ext uri="{FF2B5EF4-FFF2-40B4-BE49-F238E27FC236}">
                <a16:creationId xmlns:a16="http://schemas.microsoft.com/office/drawing/2014/main" id="{D8B36A6F-5F12-4A8D-8E7B-9171FC72574F}"/>
              </a:ext>
            </a:extLst>
          </p:cNvPr>
          <p:cNvPicPr preferRelativeResize="0"/>
          <p:nvPr/>
        </p:nvPicPr>
        <p:blipFill>
          <a:blip r:embed="rId4">
            <a:alphaModFix/>
          </a:blip>
          <a:stretch>
            <a:fillRect/>
          </a:stretch>
        </p:blipFill>
        <p:spPr>
          <a:xfrm>
            <a:off x="215549" y="167250"/>
            <a:ext cx="202499" cy="440248"/>
          </a:xfrm>
          <a:prstGeom prst="rect">
            <a:avLst/>
          </a:prstGeom>
          <a:noFill/>
          <a:ln>
            <a:noFill/>
          </a:ln>
        </p:spPr>
      </p:pic>
      <p:sp>
        <p:nvSpPr>
          <p:cNvPr id="9" name="Google Shape;532;p37">
            <a:extLst>
              <a:ext uri="{FF2B5EF4-FFF2-40B4-BE49-F238E27FC236}">
                <a16:creationId xmlns:a16="http://schemas.microsoft.com/office/drawing/2014/main" id="{D7D75348-9F20-499D-9F7E-5369E2BE3758}"/>
              </a:ext>
            </a:extLst>
          </p:cNvPr>
          <p:cNvSpPr txBox="1"/>
          <p:nvPr/>
        </p:nvSpPr>
        <p:spPr>
          <a:xfrm>
            <a:off x="393000" y="633675"/>
            <a:ext cx="8358000" cy="1107965"/>
          </a:xfrm>
          <a:prstGeom prst="rect">
            <a:avLst/>
          </a:prstGeom>
          <a:noFill/>
          <a:ln>
            <a:noFill/>
          </a:ln>
        </p:spPr>
        <p:txBody>
          <a:bodyPr spcFirstLastPara="1" wrap="square" lIns="91425" tIns="91425" rIns="91425" bIns="91425" anchor="t" anchorCtr="0">
            <a:spAutoFit/>
          </a:bodyPr>
          <a:lstStyle/>
          <a:p>
            <a:pPr marL="171450" lvl="0" indent="-171450">
              <a:buFont typeface="Arial" panose="020B0604020202020204" pitchFamily="34" charset="0"/>
              <a:buChar char="•"/>
            </a:pPr>
            <a:r>
              <a:rPr lang="en-US" sz="2000" b="1" dirty="0">
                <a:solidFill>
                  <a:srgbClr val="151B22"/>
                </a:solidFill>
                <a:latin typeface="Roboto" pitchFamily="2" charset="0"/>
                <a:ea typeface="Roboto" pitchFamily="2" charset="0"/>
                <a:cs typeface="Roboto Light"/>
                <a:sym typeface="Roboto Light"/>
              </a:rPr>
              <a:t>Triggers and bindings </a:t>
            </a:r>
            <a:r>
              <a:rPr lang="en-US" sz="2000" dirty="0">
                <a:solidFill>
                  <a:srgbClr val="151B22"/>
                </a:solidFill>
                <a:latin typeface="Roboto Light"/>
                <a:ea typeface="Roboto Light"/>
                <a:cs typeface="Roboto Light"/>
                <a:sym typeface="Roboto Light"/>
              </a:rPr>
              <a:t>lets you avoid hardcoding access to other services and abstracting away boilerplate code keeping your functions lean.</a:t>
            </a:r>
          </a:p>
        </p:txBody>
      </p:sp>
    </p:spTree>
    <p:extLst>
      <p:ext uri="{BB962C8B-B14F-4D97-AF65-F5344CB8AC3E}">
        <p14:creationId xmlns:p14="http://schemas.microsoft.com/office/powerpoint/2010/main" val="7243325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WR_METADATA_KEY" val="e2b4ee6a-19a5-4a00-9cc5-6de09cda2add"/>
</p:tagLst>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2556</TotalTime>
  <Words>1978</Words>
  <Application>Microsoft Office PowerPoint</Application>
  <PresentationFormat>On-screen Show (16:9)</PresentationFormat>
  <Paragraphs>174</Paragraphs>
  <Slides>30</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Roboto</vt:lpstr>
      <vt:lpstr>Roboto Light</vt:lpstr>
      <vt:lpstr>Arial</vt:lpstr>
      <vt:lpstr>Roboto Black</vt:lpstr>
      <vt:lpstr>Roboto Medium</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Phat.Tran</cp:lastModifiedBy>
  <cp:revision>40</cp:revision>
  <dcterms:modified xsi:type="dcterms:W3CDTF">2022-10-19T01:40:57Z</dcterms:modified>
</cp:coreProperties>
</file>