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58" r:id="rId10"/>
    <p:sldId id="259" r:id="rId11"/>
    <p:sldId id="261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zp\OneDrive\Desktop\New%20folder%20(6)\case-round-1to2-line-lists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zp\OneDrive\Desktop\New%20folder%20(6)\death-round-1to2-line-list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zp\OneDrive\Desktop\New%20folder%20(6)\11.&#29351;&#12418;&#65401;&#38686;&#65400;&#65389;&#29351;&#65377;&#29351;&#65401;&#29351;&#65381;&#29351;&#25003;&#65400;&#65401;&#29369;&#38686;&#65400;&#24053;&#65401;&#35586;&#65400;&#65383;&#29351;&#65378;&#29351;&#65379;&#29351;&#65392;&#29351;&#65381;&#29351;&#65389;&#29351;&#12539;3_1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zp\OneDrive\Desktop\New%20folder%20(6)\death-round-3-lists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zp\OneDrive\Desktop\New%20folder%20(6)\weekly-cases-line-lists%20(1)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zp\OneDrive\Desktop\New%20folder%20(6)\week-deaths-line-lists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/>
              <a:t>Moving Average</a:t>
            </a:r>
            <a:r>
              <a:rPr lang="th-TH" sz="1400" b="0" i="0" u="none" strike="noStrike" baseline="0">
                <a:effectLst/>
              </a:rPr>
              <a:t>ข้อมูลผู้ป่วยระลอก 1 ถึงระลอก 2 (ตั้งแต่ 12/01/2020 – 31/03/2021)</a:t>
            </a:r>
            <a:endParaRPr lang="en-US" sz="1400"/>
          </a:p>
        </c:rich>
      </c:tx>
      <c:layout>
        <c:manualLayout>
          <c:xMode val="edge"/>
          <c:yMode val="edge"/>
          <c:x val="0.11545474278272194"/>
          <c:y val="0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</c:v>
          </c:tx>
          <c:val>
            <c:numRef>
              <c:f>'case-round-1to2-line-lists'!$Q$2:$Q$26</c:f>
              <c:numCache>
                <c:formatCode>General</c:formatCode>
                <c:ptCount val="25"/>
                <c:pt idx="0">
                  <c:v>29</c:v>
                </c:pt>
                <c:pt idx="1">
                  <c:v>68</c:v>
                </c:pt>
                <c:pt idx="2">
                  <c:v>60</c:v>
                </c:pt>
                <c:pt idx="3">
                  <c:v>51</c:v>
                </c:pt>
                <c:pt idx="4">
                  <c:v>54</c:v>
                </c:pt>
                <c:pt idx="5">
                  <c:v>38</c:v>
                </c:pt>
                <c:pt idx="6">
                  <c:v>86</c:v>
                </c:pt>
                <c:pt idx="7">
                  <c:v>62</c:v>
                </c:pt>
                <c:pt idx="8">
                  <c:v>84</c:v>
                </c:pt>
                <c:pt idx="9">
                  <c:v>48</c:v>
                </c:pt>
                <c:pt idx="10">
                  <c:v>83</c:v>
                </c:pt>
                <c:pt idx="11">
                  <c:v>24</c:v>
                </c:pt>
                <c:pt idx="12">
                  <c:v>78</c:v>
                </c:pt>
                <c:pt idx="13">
                  <c:v>56</c:v>
                </c:pt>
                <c:pt idx="14">
                  <c:v>89</c:v>
                </c:pt>
                <c:pt idx="15">
                  <c:v>68</c:v>
                </c:pt>
                <c:pt idx="16">
                  <c:v>24</c:v>
                </c:pt>
                <c:pt idx="17">
                  <c:v>72</c:v>
                </c:pt>
                <c:pt idx="18">
                  <c:v>68</c:v>
                </c:pt>
                <c:pt idx="19">
                  <c:v>63</c:v>
                </c:pt>
                <c:pt idx="20">
                  <c:v>80</c:v>
                </c:pt>
                <c:pt idx="21">
                  <c:v>75</c:v>
                </c:pt>
                <c:pt idx="22">
                  <c:v>69</c:v>
                </c:pt>
                <c:pt idx="23">
                  <c:v>78</c:v>
                </c:pt>
                <c:pt idx="24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6E-471E-9D08-A7DC36FCB52D}"/>
            </c:ext>
          </c:extLst>
        </c:ser>
        <c:ser>
          <c:idx val="1"/>
          <c:order val="1"/>
          <c:tx>
            <c:v>Forecast</c:v>
          </c:tx>
          <c:val>
            <c:numRef>
              <c:f>'case-round-1to2-line-lists'!$R$2:$R$26</c:f>
              <c:numCache>
                <c:formatCode>General</c:formatCode>
                <c:ptCount val="25"/>
                <c:pt idx="0">
                  <c:v>#N/A</c:v>
                </c:pt>
                <c:pt idx="1">
                  <c:v>48.5</c:v>
                </c:pt>
                <c:pt idx="2">
                  <c:v>64</c:v>
                </c:pt>
                <c:pt idx="3">
                  <c:v>55.5</c:v>
                </c:pt>
                <c:pt idx="4">
                  <c:v>52.5</c:v>
                </c:pt>
                <c:pt idx="5">
                  <c:v>46</c:v>
                </c:pt>
                <c:pt idx="6">
                  <c:v>62</c:v>
                </c:pt>
                <c:pt idx="7">
                  <c:v>74</c:v>
                </c:pt>
                <c:pt idx="8">
                  <c:v>73</c:v>
                </c:pt>
                <c:pt idx="9">
                  <c:v>66</c:v>
                </c:pt>
                <c:pt idx="10">
                  <c:v>65.5</c:v>
                </c:pt>
                <c:pt idx="11">
                  <c:v>53.5</c:v>
                </c:pt>
                <c:pt idx="12">
                  <c:v>51</c:v>
                </c:pt>
                <c:pt idx="13">
                  <c:v>67</c:v>
                </c:pt>
                <c:pt idx="14">
                  <c:v>72.5</c:v>
                </c:pt>
                <c:pt idx="15">
                  <c:v>78.5</c:v>
                </c:pt>
                <c:pt idx="16">
                  <c:v>46</c:v>
                </c:pt>
                <c:pt idx="17">
                  <c:v>48</c:v>
                </c:pt>
                <c:pt idx="18">
                  <c:v>70</c:v>
                </c:pt>
                <c:pt idx="19">
                  <c:v>65.5</c:v>
                </c:pt>
                <c:pt idx="20">
                  <c:v>71.5</c:v>
                </c:pt>
                <c:pt idx="21">
                  <c:v>77.5</c:v>
                </c:pt>
                <c:pt idx="22">
                  <c:v>72</c:v>
                </c:pt>
                <c:pt idx="23">
                  <c:v>73.5</c:v>
                </c:pt>
                <c:pt idx="24">
                  <c:v>80.5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6E-471E-9D08-A7DC36FCB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7064768"/>
        <c:axId val="2037062688"/>
      </c:lineChart>
      <c:catAx>
        <c:axId val="2037064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Point</a:t>
                </a:r>
              </a:p>
            </c:rich>
          </c:tx>
          <c:overlay val="0"/>
        </c:title>
        <c:majorTickMark val="out"/>
        <c:minorTickMark val="none"/>
        <c:tickLblPos val="nextTo"/>
        <c:crossAx val="2037062688"/>
        <c:crosses val="autoZero"/>
        <c:auto val="1"/>
        <c:lblAlgn val="ctr"/>
        <c:lblOffset val="100"/>
        <c:noMultiLvlLbl val="0"/>
      </c:catAx>
      <c:valAx>
        <c:axId val="203706268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Value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37064768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/>
              <a:t>Moving Average</a:t>
            </a:r>
            <a:r>
              <a:rPr lang="th-TH" sz="1200" b="0" i="0" u="none" strike="noStrike" baseline="0">
                <a:effectLst/>
              </a:rPr>
              <a:t>ข้อมูลผู้เสียชีวิตระลอก 1 ถึงระลอก 2 (ตั้งแต่ 12/01/2020 – 31/03/2021)</a:t>
            </a:r>
            <a:endParaRPr lang="en-US" sz="120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</c:v>
          </c:tx>
          <c:val>
            <c:numRef>
              <c:f>'death-round-1to2-line-list'!$N$2:$N$26</c:f>
              <c:numCache>
                <c:formatCode>General</c:formatCode>
                <c:ptCount val="25"/>
                <c:pt idx="0">
                  <c:v>35</c:v>
                </c:pt>
                <c:pt idx="1">
                  <c:v>55</c:v>
                </c:pt>
                <c:pt idx="2">
                  <c:v>70</c:v>
                </c:pt>
                <c:pt idx="3">
                  <c:v>50</c:v>
                </c:pt>
                <c:pt idx="4">
                  <c:v>44</c:v>
                </c:pt>
                <c:pt idx="5">
                  <c:v>79</c:v>
                </c:pt>
                <c:pt idx="6">
                  <c:v>55</c:v>
                </c:pt>
                <c:pt idx="7">
                  <c:v>57</c:v>
                </c:pt>
                <c:pt idx="8">
                  <c:v>48</c:v>
                </c:pt>
                <c:pt idx="9">
                  <c:v>68</c:v>
                </c:pt>
                <c:pt idx="10">
                  <c:v>84</c:v>
                </c:pt>
                <c:pt idx="11">
                  <c:v>59</c:v>
                </c:pt>
                <c:pt idx="12">
                  <c:v>58</c:v>
                </c:pt>
                <c:pt idx="13">
                  <c:v>77</c:v>
                </c:pt>
                <c:pt idx="14">
                  <c:v>84</c:v>
                </c:pt>
                <c:pt idx="15">
                  <c:v>79</c:v>
                </c:pt>
                <c:pt idx="16">
                  <c:v>72</c:v>
                </c:pt>
                <c:pt idx="17">
                  <c:v>56</c:v>
                </c:pt>
                <c:pt idx="18">
                  <c:v>72</c:v>
                </c:pt>
                <c:pt idx="19">
                  <c:v>54</c:v>
                </c:pt>
                <c:pt idx="20">
                  <c:v>48</c:v>
                </c:pt>
                <c:pt idx="21">
                  <c:v>69</c:v>
                </c:pt>
                <c:pt idx="22">
                  <c:v>82</c:v>
                </c:pt>
                <c:pt idx="23">
                  <c:v>82</c:v>
                </c:pt>
                <c:pt idx="24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1A-4565-92BE-8C86DA05EA36}"/>
            </c:ext>
          </c:extLst>
        </c:ser>
        <c:ser>
          <c:idx val="1"/>
          <c:order val="1"/>
          <c:tx>
            <c:v>Forecast</c:v>
          </c:tx>
          <c:val>
            <c:numRef>
              <c:f>'death-round-1to2-line-list'!$O$2:$O$26</c:f>
              <c:numCache>
                <c:formatCode>General</c:formatCode>
                <c:ptCount val="25"/>
                <c:pt idx="0">
                  <c:v>#N/A</c:v>
                </c:pt>
                <c:pt idx="1">
                  <c:v>45</c:v>
                </c:pt>
                <c:pt idx="2">
                  <c:v>62.5</c:v>
                </c:pt>
                <c:pt idx="3">
                  <c:v>60</c:v>
                </c:pt>
                <c:pt idx="4">
                  <c:v>47</c:v>
                </c:pt>
                <c:pt idx="5">
                  <c:v>61.5</c:v>
                </c:pt>
                <c:pt idx="6">
                  <c:v>67</c:v>
                </c:pt>
                <c:pt idx="7">
                  <c:v>56</c:v>
                </c:pt>
                <c:pt idx="8">
                  <c:v>52.5</c:v>
                </c:pt>
                <c:pt idx="9">
                  <c:v>58</c:v>
                </c:pt>
                <c:pt idx="10">
                  <c:v>76</c:v>
                </c:pt>
                <c:pt idx="11">
                  <c:v>71.5</c:v>
                </c:pt>
                <c:pt idx="12">
                  <c:v>58.5</c:v>
                </c:pt>
                <c:pt idx="13">
                  <c:v>67.5</c:v>
                </c:pt>
                <c:pt idx="14">
                  <c:v>80.5</c:v>
                </c:pt>
                <c:pt idx="15">
                  <c:v>81.5</c:v>
                </c:pt>
                <c:pt idx="16">
                  <c:v>75.5</c:v>
                </c:pt>
                <c:pt idx="17">
                  <c:v>64</c:v>
                </c:pt>
                <c:pt idx="18">
                  <c:v>64</c:v>
                </c:pt>
                <c:pt idx="19">
                  <c:v>63</c:v>
                </c:pt>
                <c:pt idx="20">
                  <c:v>51</c:v>
                </c:pt>
                <c:pt idx="21">
                  <c:v>58.5</c:v>
                </c:pt>
                <c:pt idx="22">
                  <c:v>75.5</c:v>
                </c:pt>
                <c:pt idx="23">
                  <c:v>82</c:v>
                </c:pt>
                <c:pt idx="24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1A-4565-92BE-8C86DA05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716640"/>
        <c:axId val="28710816"/>
      </c:lineChart>
      <c:catAx>
        <c:axId val="287166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Point</a:t>
                </a:r>
              </a:p>
            </c:rich>
          </c:tx>
          <c:overlay val="0"/>
        </c:title>
        <c:majorTickMark val="out"/>
        <c:minorTickMark val="none"/>
        <c:tickLblPos val="nextTo"/>
        <c:crossAx val="28710816"/>
        <c:crosses val="autoZero"/>
        <c:auto val="1"/>
        <c:lblAlgn val="ctr"/>
        <c:lblOffset val="100"/>
        <c:noMultiLvlLbl val="0"/>
      </c:catAx>
      <c:valAx>
        <c:axId val="2871081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Value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8716640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/>
              <a:t>Moving Average</a:t>
            </a:r>
            <a:r>
              <a:rPr lang="th-TH" sz="1200" b="0" i="0" u="none" strike="noStrike" baseline="0">
                <a:effectLst/>
              </a:rPr>
              <a:t>ข้อมูลผู้ป่วยระลอก 3 (ตั้งแต่ 01/04/2021 –31/12/2021)</a:t>
            </a:r>
            <a:endParaRPr lang="en-US" sz="120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</c:v>
          </c:tx>
          <c:val>
            <c:numRef>
              <c:f>'11.犧もｹ霞ｸｭ犧｡犧ｹ犧･犧憫ｸｹ犹霞ｸ巵ｹ謂ｸｧ犧｢犧｣'!$Q$2:$Q$26</c:f>
              <c:numCache>
                <c:formatCode>General</c:formatCode>
                <c:ptCount val="25"/>
                <c:pt idx="0">
                  <c:v>40</c:v>
                </c:pt>
                <c:pt idx="1">
                  <c:v>25</c:v>
                </c:pt>
                <c:pt idx="2">
                  <c:v>30</c:v>
                </c:pt>
                <c:pt idx="3">
                  <c:v>47</c:v>
                </c:pt>
                <c:pt idx="4">
                  <c:v>27</c:v>
                </c:pt>
                <c:pt idx="5">
                  <c:v>28</c:v>
                </c:pt>
                <c:pt idx="6">
                  <c:v>39</c:v>
                </c:pt>
                <c:pt idx="7">
                  <c:v>22</c:v>
                </c:pt>
                <c:pt idx="8">
                  <c:v>45</c:v>
                </c:pt>
                <c:pt idx="9">
                  <c:v>31</c:v>
                </c:pt>
                <c:pt idx="10">
                  <c:v>93</c:v>
                </c:pt>
                <c:pt idx="11">
                  <c:v>62</c:v>
                </c:pt>
                <c:pt idx="12">
                  <c:v>30</c:v>
                </c:pt>
                <c:pt idx="13">
                  <c:v>25</c:v>
                </c:pt>
                <c:pt idx="14">
                  <c:v>25</c:v>
                </c:pt>
                <c:pt idx="15">
                  <c:v>30</c:v>
                </c:pt>
                <c:pt idx="16">
                  <c:v>25</c:v>
                </c:pt>
                <c:pt idx="17">
                  <c:v>30</c:v>
                </c:pt>
                <c:pt idx="18">
                  <c:v>40</c:v>
                </c:pt>
                <c:pt idx="19">
                  <c:v>26</c:v>
                </c:pt>
                <c:pt idx="20">
                  <c:v>34</c:v>
                </c:pt>
                <c:pt idx="21">
                  <c:v>29</c:v>
                </c:pt>
                <c:pt idx="22">
                  <c:v>30</c:v>
                </c:pt>
                <c:pt idx="23">
                  <c:v>57</c:v>
                </c:pt>
                <c:pt idx="24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40-4418-9E8C-4ABF5C84707C}"/>
            </c:ext>
          </c:extLst>
        </c:ser>
        <c:ser>
          <c:idx val="1"/>
          <c:order val="1"/>
          <c:tx>
            <c:v>Forecast</c:v>
          </c:tx>
          <c:val>
            <c:numRef>
              <c:f>'11.犧もｹ霞ｸｭ犧｡犧ｹ犧･犧憫ｸｹ犹霞ｸ巵ｹ謂ｸｧ犧｢犧｣'!$R$2:$R$26</c:f>
              <c:numCache>
                <c:formatCode>General</c:formatCode>
                <c:ptCount val="25"/>
                <c:pt idx="0">
                  <c:v>#N/A</c:v>
                </c:pt>
                <c:pt idx="1">
                  <c:v>32.5</c:v>
                </c:pt>
                <c:pt idx="2">
                  <c:v>27.5</c:v>
                </c:pt>
                <c:pt idx="3">
                  <c:v>38.5</c:v>
                </c:pt>
                <c:pt idx="4">
                  <c:v>37</c:v>
                </c:pt>
                <c:pt idx="5">
                  <c:v>27.5</c:v>
                </c:pt>
                <c:pt idx="6">
                  <c:v>33.5</c:v>
                </c:pt>
                <c:pt idx="7">
                  <c:v>30.5</c:v>
                </c:pt>
                <c:pt idx="8">
                  <c:v>33.5</c:v>
                </c:pt>
                <c:pt idx="9">
                  <c:v>38</c:v>
                </c:pt>
                <c:pt idx="10">
                  <c:v>62</c:v>
                </c:pt>
                <c:pt idx="11">
                  <c:v>77.5</c:v>
                </c:pt>
                <c:pt idx="12">
                  <c:v>46</c:v>
                </c:pt>
                <c:pt idx="13">
                  <c:v>27.5</c:v>
                </c:pt>
                <c:pt idx="14">
                  <c:v>25</c:v>
                </c:pt>
                <c:pt idx="15">
                  <c:v>27.5</c:v>
                </c:pt>
                <c:pt idx="16">
                  <c:v>27.5</c:v>
                </c:pt>
                <c:pt idx="17">
                  <c:v>27.5</c:v>
                </c:pt>
                <c:pt idx="18">
                  <c:v>35</c:v>
                </c:pt>
                <c:pt idx="19">
                  <c:v>33</c:v>
                </c:pt>
                <c:pt idx="20">
                  <c:v>30</c:v>
                </c:pt>
                <c:pt idx="21">
                  <c:v>31.5</c:v>
                </c:pt>
                <c:pt idx="22">
                  <c:v>29.5</c:v>
                </c:pt>
                <c:pt idx="23">
                  <c:v>43.5</c:v>
                </c:pt>
                <c:pt idx="24">
                  <c:v>41.5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40-4418-9E8C-4ABF5C8470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5881280"/>
        <c:axId val="635881696"/>
      </c:lineChart>
      <c:catAx>
        <c:axId val="635881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Point</a:t>
                </a:r>
              </a:p>
            </c:rich>
          </c:tx>
          <c:overlay val="0"/>
        </c:title>
        <c:majorTickMark val="out"/>
        <c:minorTickMark val="none"/>
        <c:tickLblPos val="nextTo"/>
        <c:crossAx val="635881696"/>
        <c:crosses val="autoZero"/>
        <c:auto val="1"/>
        <c:lblAlgn val="ctr"/>
        <c:lblOffset val="100"/>
        <c:noMultiLvlLbl val="0"/>
      </c:catAx>
      <c:valAx>
        <c:axId val="63588169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Value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635881280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/>
              <a:t>Moving Average</a:t>
            </a:r>
            <a:r>
              <a:rPr lang="th-TH" sz="1200" b="0" i="0" u="none" strike="noStrike" baseline="0">
                <a:effectLst/>
              </a:rPr>
              <a:t>ข้อมูลผู้เสียชีวิตระลอก 3 (ตั้งแต่ 01/04/2021 –31/12/2021)</a:t>
            </a:r>
            <a:endParaRPr lang="en-US" sz="120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</c:v>
          </c:tx>
          <c:val>
            <c:numRef>
              <c:f>'death-round-3-lists'!$N$2:$N$26</c:f>
              <c:numCache>
                <c:formatCode>General</c:formatCode>
                <c:ptCount val="25"/>
                <c:pt idx="0">
                  <c:v>29</c:v>
                </c:pt>
                <c:pt idx="1">
                  <c:v>68</c:v>
                </c:pt>
                <c:pt idx="2">
                  <c:v>60</c:v>
                </c:pt>
                <c:pt idx="3">
                  <c:v>51</c:v>
                </c:pt>
                <c:pt idx="4">
                  <c:v>54</c:v>
                </c:pt>
                <c:pt idx="5">
                  <c:v>38</c:v>
                </c:pt>
                <c:pt idx="6">
                  <c:v>86</c:v>
                </c:pt>
                <c:pt idx="7">
                  <c:v>62</c:v>
                </c:pt>
                <c:pt idx="8">
                  <c:v>84</c:v>
                </c:pt>
                <c:pt idx="9">
                  <c:v>48</c:v>
                </c:pt>
                <c:pt idx="10">
                  <c:v>83</c:v>
                </c:pt>
                <c:pt idx="11">
                  <c:v>24</c:v>
                </c:pt>
                <c:pt idx="12">
                  <c:v>78</c:v>
                </c:pt>
                <c:pt idx="13">
                  <c:v>56</c:v>
                </c:pt>
                <c:pt idx="14">
                  <c:v>89</c:v>
                </c:pt>
                <c:pt idx="15">
                  <c:v>68</c:v>
                </c:pt>
                <c:pt idx="16">
                  <c:v>24</c:v>
                </c:pt>
                <c:pt idx="17">
                  <c:v>72</c:v>
                </c:pt>
                <c:pt idx="18">
                  <c:v>68</c:v>
                </c:pt>
                <c:pt idx="19">
                  <c:v>63</c:v>
                </c:pt>
                <c:pt idx="20">
                  <c:v>80</c:v>
                </c:pt>
                <c:pt idx="21">
                  <c:v>75</c:v>
                </c:pt>
                <c:pt idx="22">
                  <c:v>69</c:v>
                </c:pt>
                <c:pt idx="23">
                  <c:v>78</c:v>
                </c:pt>
                <c:pt idx="24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33-4D4E-AF4D-BFB7BDEB1A07}"/>
            </c:ext>
          </c:extLst>
        </c:ser>
        <c:ser>
          <c:idx val="1"/>
          <c:order val="1"/>
          <c:tx>
            <c:v>Forecast</c:v>
          </c:tx>
          <c:val>
            <c:numRef>
              <c:f>'death-round-3-lists'!$O$2:$O$26</c:f>
              <c:numCache>
                <c:formatCode>General</c:formatCode>
                <c:ptCount val="25"/>
                <c:pt idx="0">
                  <c:v>#N/A</c:v>
                </c:pt>
                <c:pt idx="1">
                  <c:v>48.5</c:v>
                </c:pt>
                <c:pt idx="2">
                  <c:v>64</c:v>
                </c:pt>
                <c:pt idx="3">
                  <c:v>55.5</c:v>
                </c:pt>
                <c:pt idx="4">
                  <c:v>52.5</c:v>
                </c:pt>
                <c:pt idx="5">
                  <c:v>46</c:v>
                </c:pt>
                <c:pt idx="6">
                  <c:v>62</c:v>
                </c:pt>
                <c:pt idx="7">
                  <c:v>74</c:v>
                </c:pt>
                <c:pt idx="8">
                  <c:v>73</c:v>
                </c:pt>
                <c:pt idx="9">
                  <c:v>66</c:v>
                </c:pt>
                <c:pt idx="10">
                  <c:v>65.5</c:v>
                </c:pt>
                <c:pt idx="11">
                  <c:v>53.5</c:v>
                </c:pt>
                <c:pt idx="12">
                  <c:v>51</c:v>
                </c:pt>
                <c:pt idx="13">
                  <c:v>67</c:v>
                </c:pt>
                <c:pt idx="14">
                  <c:v>72.5</c:v>
                </c:pt>
                <c:pt idx="15">
                  <c:v>78.5</c:v>
                </c:pt>
                <c:pt idx="16">
                  <c:v>46</c:v>
                </c:pt>
                <c:pt idx="17">
                  <c:v>48</c:v>
                </c:pt>
                <c:pt idx="18">
                  <c:v>70</c:v>
                </c:pt>
                <c:pt idx="19">
                  <c:v>65.5</c:v>
                </c:pt>
                <c:pt idx="20">
                  <c:v>71.5</c:v>
                </c:pt>
                <c:pt idx="21">
                  <c:v>77.5</c:v>
                </c:pt>
                <c:pt idx="22">
                  <c:v>72</c:v>
                </c:pt>
                <c:pt idx="23">
                  <c:v>73.5</c:v>
                </c:pt>
                <c:pt idx="24">
                  <c:v>80.5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33-4D4E-AF4D-BFB7BDEB1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60256"/>
        <c:axId val="13341952"/>
      </c:lineChart>
      <c:catAx>
        <c:axId val="13360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Point</a:t>
                </a:r>
              </a:p>
            </c:rich>
          </c:tx>
          <c:overlay val="0"/>
        </c:title>
        <c:majorTickMark val="out"/>
        <c:minorTickMark val="none"/>
        <c:tickLblPos val="nextTo"/>
        <c:crossAx val="13341952"/>
        <c:crosses val="autoZero"/>
        <c:auto val="1"/>
        <c:lblAlgn val="ctr"/>
        <c:lblOffset val="100"/>
        <c:noMultiLvlLbl val="0"/>
      </c:catAx>
      <c:valAx>
        <c:axId val="1334195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Value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360256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/>
              <a:t>Moving Average</a:t>
            </a:r>
            <a:r>
              <a:rPr lang="th-TH" sz="1200" b="0" i="0" u="none" strike="noStrike" baseline="0">
                <a:effectLst/>
              </a:rPr>
              <a:t>ข้อมูลผู้ป่วยประจำสัปดาห์</a:t>
            </a:r>
            <a:endParaRPr lang="en-US" sz="120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</c:v>
          </c:tx>
          <c:val>
            <c:numRef>
              <c:f>'weekly-cases-line-lists (1)'!$R$2:$R$26</c:f>
              <c:numCache>
                <c:formatCode>General</c:formatCode>
                <c:ptCount val="25"/>
                <c:pt idx="0">
                  <c:v>9</c:v>
                </c:pt>
                <c:pt idx="1">
                  <c:v>87</c:v>
                </c:pt>
                <c:pt idx="2">
                  <c:v>10</c:v>
                </c:pt>
                <c:pt idx="3">
                  <c:v>39</c:v>
                </c:pt>
                <c:pt idx="4">
                  <c:v>54</c:v>
                </c:pt>
                <c:pt idx="5">
                  <c:v>36</c:v>
                </c:pt>
                <c:pt idx="6">
                  <c:v>35</c:v>
                </c:pt>
                <c:pt idx="7">
                  <c:v>56</c:v>
                </c:pt>
                <c:pt idx="8">
                  <c:v>71</c:v>
                </c:pt>
                <c:pt idx="9">
                  <c:v>93</c:v>
                </c:pt>
                <c:pt idx="10">
                  <c:v>60</c:v>
                </c:pt>
                <c:pt idx="11">
                  <c:v>31</c:v>
                </c:pt>
                <c:pt idx="12">
                  <c:v>34</c:v>
                </c:pt>
                <c:pt idx="13">
                  <c:v>35</c:v>
                </c:pt>
                <c:pt idx="14">
                  <c:v>40</c:v>
                </c:pt>
                <c:pt idx="15">
                  <c:v>78</c:v>
                </c:pt>
                <c:pt idx="16">
                  <c:v>2</c:v>
                </c:pt>
                <c:pt idx="17">
                  <c:v>5</c:v>
                </c:pt>
                <c:pt idx="18">
                  <c:v>0</c:v>
                </c:pt>
                <c:pt idx="19">
                  <c:v>88</c:v>
                </c:pt>
                <c:pt idx="20">
                  <c:v>61</c:v>
                </c:pt>
                <c:pt idx="21">
                  <c:v>47</c:v>
                </c:pt>
                <c:pt idx="22">
                  <c:v>36</c:v>
                </c:pt>
                <c:pt idx="23">
                  <c:v>41</c:v>
                </c:pt>
                <c:pt idx="24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DF-4E47-AA8C-2B452BCE6E20}"/>
            </c:ext>
          </c:extLst>
        </c:ser>
        <c:ser>
          <c:idx val="1"/>
          <c:order val="1"/>
          <c:tx>
            <c:v>Forecast</c:v>
          </c:tx>
          <c:val>
            <c:numRef>
              <c:f>'weekly-cases-line-lists (1)'!$S$2:$S$26</c:f>
              <c:numCache>
                <c:formatCode>General</c:formatCode>
                <c:ptCount val="25"/>
                <c:pt idx="0">
                  <c:v>#N/A</c:v>
                </c:pt>
                <c:pt idx="1">
                  <c:v>48</c:v>
                </c:pt>
                <c:pt idx="2">
                  <c:v>48.5</c:v>
                </c:pt>
                <c:pt idx="3">
                  <c:v>24.5</c:v>
                </c:pt>
                <c:pt idx="4">
                  <c:v>46.5</c:v>
                </c:pt>
                <c:pt idx="5">
                  <c:v>45</c:v>
                </c:pt>
                <c:pt idx="6">
                  <c:v>35.5</c:v>
                </c:pt>
                <c:pt idx="7">
                  <c:v>45.5</c:v>
                </c:pt>
                <c:pt idx="8">
                  <c:v>63.5</c:v>
                </c:pt>
                <c:pt idx="9">
                  <c:v>82</c:v>
                </c:pt>
                <c:pt idx="10">
                  <c:v>76.5</c:v>
                </c:pt>
                <c:pt idx="11">
                  <c:v>45.5</c:v>
                </c:pt>
                <c:pt idx="12">
                  <c:v>32.5</c:v>
                </c:pt>
                <c:pt idx="13">
                  <c:v>34.5</c:v>
                </c:pt>
                <c:pt idx="14">
                  <c:v>37.5</c:v>
                </c:pt>
                <c:pt idx="15">
                  <c:v>59</c:v>
                </c:pt>
                <c:pt idx="16">
                  <c:v>40</c:v>
                </c:pt>
                <c:pt idx="17">
                  <c:v>3.5</c:v>
                </c:pt>
                <c:pt idx="18">
                  <c:v>2.5</c:v>
                </c:pt>
                <c:pt idx="19">
                  <c:v>44</c:v>
                </c:pt>
                <c:pt idx="20">
                  <c:v>74.5</c:v>
                </c:pt>
                <c:pt idx="21">
                  <c:v>54</c:v>
                </c:pt>
                <c:pt idx="22">
                  <c:v>41.5</c:v>
                </c:pt>
                <c:pt idx="23">
                  <c:v>38.5</c:v>
                </c:pt>
                <c:pt idx="24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DF-4E47-AA8C-2B452BCE6E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232288"/>
        <c:axId val="149238112"/>
      </c:lineChart>
      <c:catAx>
        <c:axId val="1492322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Point</a:t>
                </a:r>
              </a:p>
            </c:rich>
          </c:tx>
          <c:overlay val="0"/>
        </c:title>
        <c:majorTickMark val="out"/>
        <c:minorTickMark val="none"/>
        <c:tickLblPos val="nextTo"/>
        <c:crossAx val="149238112"/>
        <c:crosses val="autoZero"/>
        <c:auto val="1"/>
        <c:lblAlgn val="ctr"/>
        <c:lblOffset val="100"/>
        <c:noMultiLvlLbl val="0"/>
      </c:catAx>
      <c:valAx>
        <c:axId val="14923811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Value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9232288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/>
              <a:t>Moving Average</a:t>
            </a:r>
            <a:r>
              <a:rPr lang="th-TH" sz="1200" b="0" i="0" u="none" strike="noStrike" baseline="0">
                <a:effectLst/>
              </a:rPr>
              <a:t>ข้อมูลผู้เสียชีวิตประสัปดาห์</a:t>
            </a:r>
            <a:endParaRPr lang="en-US" sz="120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</c:v>
          </c:tx>
          <c:val>
            <c:numRef>
              <c:f>'week-deaths-line-lists (1)'!$M$2:$M$26</c:f>
              <c:numCache>
                <c:formatCode>General</c:formatCode>
                <c:ptCount val="25"/>
                <c:pt idx="0">
                  <c:v>83</c:v>
                </c:pt>
                <c:pt idx="1">
                  <c:v>71</c:v>
                </c:pt>
                <c:pt idx="2">
                  <c:v>84</c:v>
                </c:pt>
                <c:pt idx="3">
                  <c:v>93</c:v>
                </c:pt>
                <c:pt idx="4">
                  <c:v>95</c:v>
                </c:pt>
                <c:pt idx="5">
                  <c:v>50</c:v>
                </c:pt>
                <c:pt idx="6">
                  <c:v>75</c:v>
                </c:pt>
                <c:pt idx="7">
                  <c:v>74</c:v>
                </c:pt>
                <c:pt idx="8">
                  <c:v>81</c:v>
                </c:pt>
                <c:pt idx="9">
                  <c:v>97</c:v>
                </c:pt>
                <c:pt idx="10">
                  <c:v>89</c:v>
                </c:pt>
                <c:pt idx="11">
                  <c:v>78</c:v>
                </c:pt>
                <c:pt idx="12">
                  <c:v>91</c:v>
                </c:pt>
                <c:pt idx="13">
                  <c:v>77</c:v>
                </c:pt>
                <c:pt idx="14">
                  <c:v>92</c:v>
                </c:pt>
                <c:pt idx="15">
                  <c:v>83</c:v>
                </c:pt>
                <c:pt idx="16">
                  <c:v>72</c:v>
                </c:pt>
                <c:pt idx="17">
                  <c:v>79</c:v>
                </c:pt>
                <c:pt idx="18">
                  <c:v>62</c:v>
                </c:pt>
                <c:pt idx="19">
                  <c:v>79</c:v>
                </c:pt>
                <c:pt idx="20">
                  <c:v>67</c:v>
                </c:pt>
                <c:pt idx="21">
                  <c:v>48</c:v>
                </c:pt>
                <c:pt idx="22">
                  <c:v>67</c:v>
                </c:pt>
                <c:pt idx="23">
                  <c:v>71</c:v>
                </c:pt>
                <c:pt idx="24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7A-42A4-AA28-CE430DF30B47}"/>
            </c:ext>
          </c:extLst>
        </c:ser>
        <c:ser>
          <c:idx val="1"/>
          <c:order val="1"/>
          <c:tx>
            <c:v>Forecast</c:v>
          </c:tx>
          <c:val>
            <c:numRef>
              <c:f>'week-deaths-line-lists (1)'!$N$2:$N$26</c:f>
              <c:numCache>
                <c:formatCode>General</c:formatCode>
                <c:ptCount val="25"/>
                <c:pt idx="0">
                  <c:v>#N/A</c:v>
                </c:pt>
                <c:pt idx="1">
                  <c:v>77</c:v>
                </c:pt>
                <c:pt idx="2">
                  <c:v>77.5</c:v>
                </c:pt>
                <c:pt idx="3">
                  <c:v>88.5</c:v>
                </c:pt>
                <c:pt idx="4">
                  <c:v>94</c:v>
                </c:pt>
                <c:pt idx="5">
                  <c:v>72.5</c:v>
                </c:pt>
                <c:pt idx="6">
                  <c:v>62.5</c:v>
                </c:pt>
                <c:pt idx="7">
                  <c:v>74.5</c:v>
                </c:pt>
                <c:pt idx="8">
                  <c:v>77.5</c:v>
                </c:pt>
                <c:pt idx="9">
                  <c:v>89</c:v>
                </c:pt>
                <c:pt idx="10">
                  <c:v>93</c:v>
                </c:pt>
                <c:pt idx="11">
                  <c:v>83.5</c:v>
                </c:pt>
                <c:pt idx="12">
                  <c:v>84.5</c:v>
                </c:pt>
                <c:pt idx="13">
                  <c:v>84</c:v>
                </c:pt>
                <c:pt idx="14">
                  <c:v>84.5</c:v>
                </c:pt>
                <c:pt idx="15">
                  <c:v>87.5</c:v>
                </c:pt>
                <c:pt idx="16">
                  <c:v>77.5</c:v>
                </c:pt>
                <c:pt idx="17">
                  <c:v>75.5</c:v>
                </c:pt>
                <c:pt idx="18">
                  <c:v>70.5</c:v>
                </c:pt>
                <c:pt idx="19">
                  <c:v>70.5</c:v>
                </c:pt>
                <c:pt idx="20">
                  <c:v>73</c:v>
                </c:pt>
                <c:pt idx="21">
                  <c:v>57.5</c:v>
                </c:pt>
                <c:pt idx="22">
                  <c:v>57.5</c:v>
                </c:pt>
                <c:pt idx="23">
                  <c:v>69</c:v>
                </c:pt>
                <c:pt idx="24">
                  <c:v>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7A-42A4-AA28-CE430DF30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4601712"/>
        <c:axId val="2134602128"/>
      </c:lineChart>
      <c:catAx>
        <c:axId val="2134601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Point</a:t>
                </a:r>
              </a:p>
            </c:rich>
          </c:tx>
          <c:overlay val="0"/>
        </c:title>
        <c:majorTickMark val="out"/>
        <c:minorTickMark val="none"/>
        <c:tickLblPos val="nextTo"/>
        <c:crossAx val="2134602128"/>
        <c:crosses val="autoZero"/>
        <c:auto val="1"/>
        <c:lblAlgn val="ctr"/>
        <c:lblOffset val="100"/>
        <c:noMultiLvlLbl val="0"/>
      </c:catAx>
      <c:valAx>
        <c:axId val="213460212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Value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4601712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555F-9507-4D42-A616-36C9660F505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0C6-9FF2-4083-91D3-50B11BDB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555F-9507-4D42-A616-36C9660F505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0C6-9FF2-4083-91D3-50B11BDB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5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555F-9507-4D42-A616-36C9660F505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0C6-9FF2-4083-91D3-50B11BDB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73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555F-9507-4D42-A616-36C9660F505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0C6-9FF2-4083-91D3-50B11BDB5E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6753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555F-9507-4D42-A616-36C9660F505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0C6-9FF2-4083-91D3-50B11BDB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14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555F-9507-4D42-A616-36C9660F505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0C6-9FF2-4083-91D3-50B11BDB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30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555F-9507-4D42-A616-36C9660F505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0C6-9FF2-4083-91D3-50B11BDB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44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555F-9507-4D42-A616-36C9660F505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0C6-9FF2-4083-91D3-50B11BDB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3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555F-9507-4D42-A616-36C9660F505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0C6-9FF2-4083-91D3-50B11BDB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7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555F-9507-4D42-A616-36C9660F505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0C6-9FF2-4083-91D3-50B11BDB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555F-9507-4D42-A616-36C9660F505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0C6-9FF2-4083-91D3-50B11BDB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1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555F-9507-4D42-A616-36C9660F505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0C6-9FF2-4083-91D3-50B11BDB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9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555F-9507-4D42-A616-36C9660F505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0C6-9FF2-4083-91D3-50B11BDB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8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555F-9507-4D42-A616-36C9660F505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0C6-9FF2-4083-91D3-50B11BDB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7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555F-9507-4D42-A616-36C9660F505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0C6-9FF2-4083-91D3-50B11BDB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3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555F-9507-4D42-A616-36C9660F505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0C6-9FF2-4083-91D3-50B11BDB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6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555F-9507-4D42-A616-36C9660F505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0C6-9FF2-4083-91D3-50B11BDB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555F-9507-4D42-A616-36C9660F505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30C6-9FF2-4083-91D3-50B11BDB5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4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570000-885C-5140-2093-7A8D3073821F}"/>
              </a:ext>
            </a:extLst>
          </p:cNvPr>
          <p:cNvSpPr/>
          <p:nvPr/>
        </p:nvSpPr>
        <p:spPr>
          <a:xfrm>
            <a:off x="2643673" y="2618906"/>
            <a:ext cx="6904653" cy="8100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th-TH" sz="4400" b="1" dirty="0">
                <a:effectLst/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ข้อมูลการแพร่ระบาดของโรคโควิด-</a:t>
            </a:r>
            <a:r>
              <a:rPr lang="en-US" sz="4400" b="1" dirty="0">
                <a:effectLst/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66221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94ADBE-04BA-9140-2B65-9188FA498977}"/>
              </a:ext>
            </a:extLst>
          </p:cNvPr>
          <p:cNvSpPr txBox="1"/>
          <p:nvPr/>
        </p:nvSpPr>
        <p:spPr>
          <a:xfrm>
            <a:off x="296247" y="362202"/>
            <a:ext cx="6097554" cy="385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  <a:tabLst>
                <a:tab pos="2251075" algn="l"/>
              </a:tabLst>
            </a:pPr>
            <a:r>
              <a:rPr lang="th-TH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ข้อมูลผู้เสียชีวิตระลอก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Browallia New" panose="020B0604020202020204" pitchFamily="34" charset="-34"/>
              </a:rPr>
              <a:t>1 </a:t>
            </a:r>
            <a:r>
              <a:rPr lang="th-TH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ถึงระลอก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Browallia New" panose="020B0604020202020204" pitchFamily="34" charset="-34"/>
              </a:rPr>
              <a:t>2 (</a:t>
            </a:r>
            <a:r>
              <a:rPr lang="th-TH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ตั้งแต่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Browallia New" panose="020B0604020202020204" pitchFamily="34" charset="-34"/>
              </a:rPr>
              <a:t>12/01/2020 – 31/03/2021)</a:t>
            </a:r>
            <a:endParaRPr lang="en-US" sz="3600" dirty="0">
              <a:effectLst/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EA0513-C64A-E2D8-3225-A914CA4C5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825064"/>
              </p:ext>
            </p:extLst>
          </p:nvPr>
        </p:nvGraphicFramePr>
        <p:xfrm>
          <a:off x="1364095" y="1163154"/>
          <a:ext cx="4122305" cy="506035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11765">
                  <a:extLst>
                    <a:ext uri="{9D8B030D-6E8A-4147-A177-3AD203B41FA5}">
                      <a16:colId xmlns:a16="http://schemas.microsoft.com/office/drawing/2014/main" val="328116677"/>
                    </a:ext>
                  </a:extLst>
                </a:gridCol>
                <a:gridCol w="711765">
                  <a:extLst>
                    <a:ext uri="{9D8B030D-6E8A-4147-A177-3AD203B41FA5}">
                      <a16:colId xmlns:a16="http://schemas.microsoft.com/office/drawing/2014/main" val="30721137"/>
                    </a:ext>
                  </a:extLst>
                </a:gridCol>
                <a:gridCol w="1660785">
                  <a:extLst>
                    <a:ext uri="{9D8B030D-6E8A-4147-A177-3AD203B41FA5}">
                      <a16:colId xmlns:a16="http://schemas.microsoft.com/office/drawing/2014/main" val="885594302"/>
                    </a:ext>
                  </a:extLst>
                </a:gridCol>
                <a:gridCol w="1037990">
                  <a:extLst>
                    <a:ext uri="{9D8B030D-6E8A-4147-A177-3AD203B41FA5}">
                      <a16:colId xmlns:a16="http://schemas.microsoft.com/office/drawing/2014/main" val="2236387115"/>
                    </a:ext>
                  </a:extLst>
                </a:gridCol>
              </a:tblGrid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year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age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Moving Average (2)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h-TH" sz="1000">
                          <a:effectLst/>
                        </a:rPr>
                        <a:t>ค่าพยากรณ์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1472819960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#N/A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#N/A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2031304570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45</a:t>
                      </a:r>
                      <a:endParaRPr lang="en-US" sz="1800" dirty="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#N/A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3124757873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62.5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8.838834765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3006641034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8.838834765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2564082967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7.38241153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2932372284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61.5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12.55487953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2280953511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67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15.00416609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701617388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57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56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8.514693183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4174082049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52.5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3.259601203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762236989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7.75403121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713241344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76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9.055385138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3309265404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59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71.5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10.49404593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913301363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58.5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8.845903006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209943196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77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67.5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6.726812024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3157997969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80.5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7.158910532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3986477169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81.5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3.041381265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2473521218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75.5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3.041381265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3219652806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56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6.174544518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548611634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1264283371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8.514693183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2844790422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6.708203932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63069495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69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58.5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7.721722606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3746265306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75.5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8.732124598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4085030502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4.596194078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769988289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46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12.72792206</a:t>
                      </a:r>
                      <a:endParaRPr lang="en-US" sz="1800" dirty="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229019322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975D535-7F90-984E-2EBA-19E3A92C3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344079"/>
              </p:ext>
            </p:extLst>
          </p:nvPr>
        </p:nvGraphicFramePr>
        <p:xfrm>
          <a:off x="5662904" y="2311704"/>
          <a:ext cx="5867400" cy="1991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301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A00841-F15D-49CF-0B1E-3503DFACD211}"/>
              </a:ext>
            </a:extLst>
          </p:cNvPr>
          <p:cNvSpPr txBox="1"/>
          <p:nvPr/>
        </p:nvSpPr>
        <p:spPr>
          <a:xfrm>
            <a:off x="510851" y="539484"/>
            <a:ext cx="6097554" cy="385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  <a:tabLst>
                <a:tab pos="2251075" algn="l"/>
              </a:tabLst>
            </a:pPr>
            <a:r>
              <a:rPr lang="th-TH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ข้อมูลผู้ป่วยระลอก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Browallia New" panose="020B0604020202020204" pitchFamily="34" charset="-34"/>
              </a:rPr>
              <a:t>3 (</a:t>
            </a:r>
            <a:r>
              <a:rPr lang="th-TH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ตั้งแต่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Browallia New" panose="020B0604020202020204" pitchFamily="34" charset="-34"/>
              </a:rPr>
              <a:t>01/04/2021 –31/12/2021)</a:t>
            </a:r>
            <a:endParaRPr lang="en-US" sz="3600" dirty="0">
              <a:effectLst/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11FB45-A1E9-129E-F00D-D47D4B428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10769"/>
              </p:ext>
            </p:extLst>
          </p:nvPr>
        </p:nvGraphicFramePr>
        <p:xfrm>
          <a:off x="1065438" y="1253332"/>
          <a:ext cx="4392969" cy="499818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637047">
                  <a:extLst>
                    <a:ext uri="{9D8B030D-6E8A-4147-A177-3AD203B41FA5}">
                      <a16:colId xmlns:a16="http://schemas.microsoft.com/office/drawing/2014/main" val="2271643618"/>
                    </a:ext>
                  </a:extLst>
                </a:gridCol>
                <a:gridCol w="929026">
                  <a:extLst>
                    <a:ext uri="{9D8B030D-6E8A-4147-A177-3AD203B41FA5}">
                      <a16:colId xmlns:a16="http://schemas.microsoft.com/office/drawing/2014/main" val="3324754493"/>
                    </a:ext>
                  </a:extLst>
                </a:gridCol>
                <a:gridCol w="1459899">
                  <a:extLst>
                    <a:ext uri="{9D8B030D-6E8A-4147-A177-3AD203B41FA5}">
                      <a16:colId xmlns:a16="http://schemas.microsoft.com/office/drawing/2014/main" val="2859287306"/>
                    </a:ext>
                  </a:extLst>
                </a:gridCol>
                <a:gridCol w="1366997">
                  <a:extLst>
                    <a:ext uri="{9D8B030D-6E8A-4147-A177-3AD203B41FA5}">
                      <a16:colId xmlns:a16="http://schemas.microsoft.com/office/drawing/2014/main" val="260252200"/>
                    </a:ext>
                  </a:extLst>
                </a:gridCol>
              </a:tblGrid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year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age_number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Moving Average (2)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h-TH" sz="1000">
                          <a:effectLst/>
                        </a:rPr>
                        <a:t>ค่าพยากรณ์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556574063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#N/A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#N/A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3056564976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32.5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#N/A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4004669383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27.5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5.590169944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598609113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38.5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6.264982043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1593256979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27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37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9.280355597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3765229860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27.5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7.079901129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3167430442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39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33.5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3.905124838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1945446078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30.5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7.158910532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2600381300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33.5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10.11187421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1766031085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9.519716382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3782609049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22.47220505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1258540689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77.5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24.50765187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617870760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46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15.751984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3562720857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27.5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11.45098249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840826060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1.767766953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857175202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27.5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1.767766953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216342050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27.5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2069984707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27.5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3060407878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3.952847075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163260591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26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6.08276253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172910201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5.700877125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2363311383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29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31.5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3.335416016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757066588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29.5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1.802775638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1290150852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57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43.5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9.552486587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2816738100"/>
                  </a:ext>
                </a:extLst>
              </a:tr>
              <a:tr h="1922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26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41.5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14.53444185</a:t>
                      </a:r>
                      <a:endParaRPr lang="en-US" sz="1800" dirty="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2760" marR="62760" marT="0" marB="0" anchor="b"/>
                </a:tc>
                <a:extLst>
                  <a:ext uri="{0D108BD9-81ED-4DB2-BD59-A6C34878D82A}">
                    <a16:rowId xmlns:a16="http://schemas.microsoft.com/office/drawing/2014/main" val="66381493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6EBCFF6-1FEA-749A-1220-BDC4949A5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0939162"/>
              </p:ext>
            </p:extLst>
          </p:nvPr>
        </p:nvGraphicFramePr>
        <p:xfrm>
          <a:off x="6096000" y="2397760"/>
          <a:ext cx="5669902" cy="206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974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6C982F-0D35-5B3F-A7FE-49774419C7FD}"/>
              </a:ext>
            </a:extLst>
          </p:cNvPr>
          <p:cNvSpPr txBox="1"/>
          <p:nvPr/>
        </p:nvSpPr>
        <p:spPr>
          <a:xfrm>
            <a:off x="604157" y="586138"/>
            <a:ext cx="6097554" cy="385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  <a:tabLst>
                <a:tab pos="2251075" algn="l"/>
              </a:tabLst>
            </a:pPr>
            <a:r>
              <a:rPr lang="th-TH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ข้อมูลผู้เสียชีวิตระลอก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Browallia New" panose="020B0604020202020204" pitchFamily="34" charset="-34"/>
              </a:rPr>
              <a:t>3 (</a:t>
            </a:r>
            <a:r>
              <a:rPr lang="th-TH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ตั้งแต่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Browallia New" panose="020B0604020202020204" pitchFamily="34" charset="-34"/>
              </a:rPr>
              <a:t>01/04/2021 –31/12/2021)</a:t>
            </a:r>
            <a:endParaRPr lang="en-US" sz="3600" b="1" dirty="0">
              <a:effectLst/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0741F5-890E-C3B4-C1F0-1AF9AB3F4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12368"/>
              </p:ext>
            </p:extLst>
          </p:nvPr>
        </p:nvGraphicFramePr>
        <p:xfrm>
          <a:off x="604157" y="1259632"/>
          <a:ext cx="5330112" cy="504051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937163">
                  <a:extLst>
                    <a:ext uri="{9D8B030D-6E8A-4147-A177-3AD203B41FA5}">
                      <a16:colId xmlns:a16="http://schemas.microsoft.com/office/drawing/2014/main" val="212113586"/>
                    </a:ext>
                  </a:extLst>
                </a:gridCol>
                <a:gridCol w="937163">
                  <a:extLst>
                    <a:ext uri="{9D8B030D-6E8A-4147-A177-3AD203B41FA5}">
                      <a16:colId xmlns:a16="http://schemas.microsoft.com/office/drawing/2014/main" val="3929179859"/>
                    </a:ext>
                  </a:extLst>
                </a:gridCol>
                <a:gridCol w="2128140">
                  <a:extLst>
                    <a:ext uri="{9D8B030D-6E8A-4147-A177-3AD203B41FA5}">
                      <a16:colId xmlns:a16="http://schemas.microsoft.com/office/drawing/2014/main" val="1785267007"/>
                    </a:ext>
                  </a:extLst>
                </a:gridCol>
                <a:gridCol w="1327646">
                  <a:extLst>
                    <a:ext uri="{9D8B030D-6E8A-4147-A177-3AD203B41FA5}">
                      <a16:colId xmlns:a16="http://schemas.microsoft.com/office/drawing/2014/main" val="1588838588"/>
                    </a:ext>
                  </a:extLst>
                </a:gridCol>
              </a:tblGrid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year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Moving Average (2)</a:t>
                      </a:r>
                      <a:endParaRPr lang="en-US" sz="1200" dirty="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h-TH" sz="1200">
                          <a:effectLst/>
                        </a:rPr>
                        <a:t>ค่าพยากรณ์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2698192746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29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#N/A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#N/A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4104626145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68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48.5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#N/A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2897766343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64</a:t>
                      </a:r>
                      <a:endParaRPr lang="en-US" sz="1200" dirty="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14.07568826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986288972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55.5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4.257346591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569106420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54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52.5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3.354101966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349696770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46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5.755432217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618361194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86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62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17.88854382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420671259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62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74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18.97366596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3657977432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84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73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11.51086443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719481177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66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14.91643389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249868206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83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65.5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17.75176048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3487916676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53.5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24.25386567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2546609351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78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28.27764134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2473779669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56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67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20.61552813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3460158298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89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72.5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14.02230366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3952139832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68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78.5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13.82931669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2938140428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46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17.23731418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2408418469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72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23.02172887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4176870457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68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17.02938637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1388757700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63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65.5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2.263846285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4206548558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71.5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6.264982043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2125320534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77.5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6.264982043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1044058802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69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72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2.761340254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4111707713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78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73.5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3.824264635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2783610795"/>
                  </a:ext>
                </a:extLst>
              </a:tr>
              <a:tr h="1938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83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80.5</a:t>
                      </a:r>
                      <a:endParaRPr lang="en-US" sz="12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3.640054945</a:t>
                      </a:r>
                      <a:endParaRPr lang="en-US" sz="1200" dirty="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216" marR="34216" marT="0" marB="0" anchor="b"/>
                </a:tc>
                <a:extLst>
                  <a:ext uri="{0D108BD9-81ED-4DB2-BD59-A6C34878D82A}">
                    <a16:rowId xmlns:a16="http://schemas.microsoft.com/office/drawing/2014/main" val="32077007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D4224CB-D70F-3095-CC1E-353ACE2EAA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029736"/>
              </p:ext>
            </p:extLst>
          </p:nvPr>
        </p:nvGraphicFramePr>
        <p:xfrm>
          <a:off x="6257733" y="2598575"/>
          <a:ext cx="5594985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238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56E2CF-6F7D-5150-4FFB-99C94268D0D9}"/>
              </a:ext>
            </a:extLst>
          </p:cNvPr>
          <p:cNvSpPr txBox="1"/>
          <p:nvPr/>
        </p:nvSpPr>
        <p:spPr>
          <a:xfrm>
            <a:off x="632150" y="446178"/>
            <a:ext cx="6097554" cy="385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  <a:tabLst>
                <a:tab pos="1986915" algn="l"/>
              </a:tabLst>
            </a:pPr>
            <a:r>
              <a:rPr lang="th-TH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ข้อมูลผู้ป่วยประจำสัปดาห์</a:t>
            </a:r>
            <a:endParaRPr lang="en-US" sz="3600" dirty="0">
              <a:effectLst/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6C5B1B-B14F-1A42-A2A2-C18387E50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60976"/>
              </p:ext>
            </p:extLst>
          </p:nvPr>
        </p:nvGraphicFramePr>
        <p:xfrm>
          <a:off x="830424" y="1073020"/>
          <a:ext cx="4002833" cy="492657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669462">
                  <a:extLst>
                    <a:ext uri="{9D8B030D-6E8A-4147-A177-3AD203B41FA5}">
                      <a16:colId xmlns:a16="http://schemas.microsoft.com/office/drawing/2014/main" val="3384726372"/>
                    </a:ext>
                  </a:extLst>
                </a:gridCol>
                <a:gridCol w="976301">
                  <a:extLst>
                    <a:ext uri="{9D8B030D-6E8A-4147-A177-3AD203B41FA5}">
                      <a16:colId xmlns:a16="http://schemas.microsoft.com/office/drawing/2014/main" val="654654231"/>
                    </a:ext>
                  </a:extLst>
                </a:gridCol>
                <a:gridCol w="1506293">
                  <a:extLst>
                    <a:ext uri="{9D8B030D-6E8A-4147-A177-3AD203B41FA5}">
                      <a16:colId xmlns:a16="http://schemas.microsoft.com/office/drawing/2014/main" val="1150980627"/>
                    </a:ext>
                  </a:extLst>
                </a:gridCol>
                <a:gridCol w="850777">
                  <a:extLst>
                    <a:ext uri="{9D8B030D-6E8A-4147-A177-3AD203B41FA5}">
                      <a16:colId xmlns:a16="http://schemas.microsoft.com/office/drawing/2014/main" val="733983260"/>
                    </a:ext>
                  </a:extLst>
                </a:gridCol>
              </a:tblGrid>
              <a:tr h="18319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year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age_number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Moving Average (2)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h-TH" sz="1100">
                          <a:effectLst/>
                        </a:rPr>
                        <a:t>ค่าพยากรณ์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616061864"/>
                  </a:ext>
                </a:extLst>
              </a:tr>
              <a:tr h="18319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#N/A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#N/A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2362261653"/>
                  </a:ext>
                </a:extLst>
              </a:tr>
              <a:tr h="18319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87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#N/A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2467405534"/>
                  </a:ext>
                </a:extLst>
              </a:tr>
              <a:tr h="19062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48.5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38.7508064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572530665"/>
                  </a:ext>
                </a:extLst>
              </a:tr>
              <a:tr h="19062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39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24.5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29.0903764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2816014677"/>
                  </a:ext>
                </a:extLst>
              </a:tr>
              <a:tr h="19062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54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46.5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11.5433964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1055047636"/>
                  </a:ext>
                </a:extLst>
              </a:tr>
              <a:tr h="19062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45</a:t>
                      </a:r>
                      <a:endParaRPr lang="en-US" sz="1100" dirty="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8.28402076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948783762"/>
                  </a:ext>
                </a:extLst>
              </a:tr>
              <a:tr h="19062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35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35.5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6.37377439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1441274076"/>
                  </a:ext>
                </a:extLst>
              </a:tr>
              <a:tr h="19062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56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45.5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7.43303437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702784855"/>
                  </a:ext>
                </a:extLst>
              </a:tr>
              <a:tr h="18319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71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63.5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9.1241438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598226081"/>
                  </a:ext>
                </a:extLst>
              </a:tr>
              <a:tr h="19062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93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9.41408519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559014033"/>
                  </a:ext>
                </a:extLst>
              </a:tr>
              <a:tr h="19062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76.5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14.0223037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3777559982"/>
                  </a:ext>
                </a:extLst>
              </a:tr>
              <a:tr h="19062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31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45.5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15.5322246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324864739"/>
                  </a:ext>
                </a:extLst>
              </a:tr>
              <a:tr h="19062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34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32.5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10.3077641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2703557830"/>
                  </a:ext>
                </a:extLst>
              </a:tr>
              <a:tr h="19062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35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34.5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1.11803399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1631193393"/>
                  </a:ext>
                </a:extLst>
              </a:tr>
              <a:tr h="19062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37.5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1.80277564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1392275928"/>
                  </a:ext>
                </a:extLst>
              </a:tr>
              <a:tr h="19062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78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59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13.5508302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1249184032"/>
                  </a:ext>
                </a:extLst>
              </a:tr>
              <a:tr h="19062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30.0416378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4262807721"/>
                  </a:ext>
                </a:extLst>
              </a:tr>
              <a:tr h="19062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3.5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26.8909836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1560618481"/>
                  </a:ext>
                </a:extLst>
              </a:tr>
              <a:tr h="19062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2.5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2.06155281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3515470037"/>
                  </a:ext>
                </a:extLst>
              </a:tr>
              <a:tr h="19062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88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44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31.1628786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3826529912"/>
                  </a:ext>
                </a:extLst>
              </a:tr>
              <a:tr h="19062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74.5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32.5442007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1948431038"/>
                  </a:ext>
                </a:extLst>
              </a:tr>
              <a:tr h="19062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47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54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10.7529066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3139816073"/>
                  </a:ext>
                </a:extLst>
              </a:tr>
              <a:tr h="19062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41.5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6.29483916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1478583854"/>
                  </a:ext>
                </a:extLst>
              </a:tr>
              <a:tr h="19062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41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38.5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4.27200187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1552662901"/>
                  </a:ext>
                </a:extLst>
              </a:tr>
              <a:tr h="19062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89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65</a:t>
                      </a:r>
                      <a:endParaRPr lang="en-US" sz="11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17.0623855</a:t>
                      </a:r>
                      <a:endParaRPr lang="en-US" sz="1100" dirty="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34906" marR="34906" marT="0" marB="0" anchor="b"/>
                </a:tc>
                <a:extLst>
                  <a:ext uri="{0D108BD9-81ED-4DB2-BD59-A6C34878D82A}">
                    <a16:rowId xmlns:a16="http://schemas.microsoft.com/office/drawing/2014/main" val="923337098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9B7720C-6760-6454-8243-255CBFA1F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2505687"/>
              </p:ext>
            </p:extLst>
          </p:nvPr>
        </p:nvGraphicFramePr>
        <p:xfrm>
          <a:off x="5550730" y="2439955"/>
          <a:ext cx="564388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114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A27F3D-9CE4-DFBA-6B71-FCBAF543C957}"/>
              </a:ext>
            </a:extLst>
          </p:cNvPr>
          <p:cNvSpPr txBox="1"/>
          <p:nvPr/>
        </p:nvSpPr>
        <p:spPr>
          <a:xfrm>
            <a:off x="557504" y="595468"/>
            <a:ext cx="6097554" cy="385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h-TH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ข้อมูลผู้เสียชีวิตประสัปดาห์</a:t>
            </a:r>
            <a:endParaRPr lang="en-US" sz="2800" dirty="0">
              <a:effectLst/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772F82-E08B-2A5C-C1C2-C97625CD4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11834"/>
              </p:ext>
            </p:extLst>
          </p:nvPr>
        </p:nvGraphicFramePr>
        <p:xfrm>
          <a:off x="1198683" y="1248156"/>
          <a:ext cx="3606582" cy="508733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650812">
                  <a:extLst>
                    <a:ext uri="{9D8B030D-6E8A-4147-A177-3AD203B41FA5}">
                      <a16:colId xmlns:a16="http://schemas.microsoft.com/office/drawing/2014/main" val="1083288820"/>
                    </a:ext>
                  </a:extLst>
                </a:gridCol>
                <a:gridCol w="650812">
                  <a:extLst>
                    <a:ext uri="{9D8B030D-6E8A-4147-A177-3AD203B41FA5}">
                      <a16:colId xmlns:a16="http://schemas.microsoft.com/office/drawing/2014/main" val="930618306"/>
                    </a:ext>
                  </a:extLst>
                </a:gridCol>
                <a:gridCol w="1328741">
                  <a:extLst>
                    <a:ext uri="{9D8B030D-6E8A-4147-A177-3AD203B41FA5}">
                      <a16:colId xmlns:a16="http://schemas.microsoft.com/office/drawing/2014/main" val="3174994581"/>
                    </a:ext>
                  </a:extLst>
                </a:gridCol>
                <a:gridCol w="976217">
                  <a:extLst>
                    <a:ext uri="{9D8B030D-6E8A-4147-A177-3AD203B41FA5}">
                      <a16:colId xmlns:a16="http://schemas.microsoft.com/office/drawing/2014/main" val="936755379"/>
                    </a:ext>
                  </a:extLst>
                </a:gridCol>
              </a:tblGrid>
              <a:tr h="37683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year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age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Moving Average (2)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h-TH" sz="1000">
                          <a:effectLst/>
                        </a:rPr>
                        <a:t>ค่าพยากรณ์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2419838264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#N/A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#N/A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2725710821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77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#N/A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3381109569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77.5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6.254998002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2025439394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88.5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5.590169944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380796597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3.259601203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400598346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72.5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15.92560831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2674200860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62.5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18.20027472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1743561064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74.5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8.845903006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3177061063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77.5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2983771150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97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89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6.174544518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1415905286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89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6.32455532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1185132098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83.5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4.808846015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3124651720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84.5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6.020797289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1115391727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77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6.754628043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3691117397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84.5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7.254309064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1572101627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87.5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6.184658438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2622665122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77.5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5.024937811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1655062174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75.5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4.609772229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1090484791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70.5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3814673938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70.5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3222376869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67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7.356969485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1872034098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57.5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7.945124291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1299321072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67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57.5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258778546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69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6.864765109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3053163206"/>
                  </a:ext>
                </a:extLst>
              </a:tr>
              <a:tr h="1884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87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5.830951895</a:t>
                      </a:r>
                      <a:endParaRPr lang="en-US" sz="1800" dirty="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102254448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858D7CD-AAC7-6AE5-AC88-58C8A58D9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310535"/>
              </p:ext>
            </p:extLst>
          </p:nvPr>
        </p:nvGraphicFramePr>
        <p:xfrm>
          <a:off x="5140869" y="2424196"/>
          <a:ext cx="6214486" cy="221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326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0CAA12-6554-5546-9E80-682E33308D8B}"/>
              </a:ext>
            </a:extLst>
          </p:cNvPr>
          <p:cNvSpPr/>
          <p:nvPr/>
        </p:nvSpPr>
        <p:spPr>
          <a:xfrm>
            <a:off x="1012282" y="704734"/>
            <a:ext cx="2813591" cy="9814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5400" b="1" dirty="0">
                <a:effectLst/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วัตถุประสงค์</a:t>
            </a:r>
            <a:endParaRPr lang="en-US" sz="7200" dirty="0">
              <a:effectLst/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844E57-F868-F67B-2BE1-FC1D36EB9A2E}"/>
              </a:ext>
            </a:extLst>
          </p:cNvPr>
          <p:cNvSpPr/>
          <p:nvPr/>
        </p:nvSpPr>
        <p:spPr>
          <a:xfrm>
            <a:off x="1809477" y="1752186"/>
            <a:ext cx="6038833" cy="5533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>
              <a:lnSpc>
                <a:spcPct val="107000"/>
              </a:lnSpc>
              <a:buAutoNum type="arabicPeriod"/>
            </a:pPr>
            <a:r>
              <a:rPr lang="th-TH" sz="2800" dirty="0">
                <a:effectLst/>
                <a:latin typeface="Browallia New" panose="020B0604020202020204" pitchFamily="34" charset="-34"/>
                <a:ea typeface="Calibri" panose="020F0502020204030204" pitchFamily="34" charset="0"/>
                <a:cs typeface="Angsana New" panose="02020603050405020304" pitchFamily="18" charset="-34"/>
              </a:rPr>
              <a:t>เพื่อศึกษาข้อมูลการ</a:t>
            </a:r>
            <a:r>
              <a:rPr lang="th-TH" sz="2800" dirty="0">
                <a:effectLst/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แพร่ระบาดของโรคโควิด-</a:t>
            </a:r>
            <a:r>
              <a:rPr lang="en-US" sz="2800" dirty="0">
                <a:effectLst/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19</a:t>
            </a:r>
            <a:endParaRPr lang="th-TH" sz="2800" dirty="0">
              <a:effectLst/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3B70DF-A157-CED4-86B0-EC824D8A6965}"/>
              </a:ext>
            </a:extLst>
          </p:cNvPr>
          <p:cNvSpPr/>
          <p:nvPr/>
        </p:nvSpPr>
        <p:spPr>
          <a:xfrm>
            <a:off x="2920998" y="2691298"/>
            <a:ext cx="7614931" cy="10143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>
              <a:lnSpc>
                <a:spcPct val="107000"/>
              </a:lnSpc>
              <a:buAutoNum type="arabicPeriod" startAt="2"/>
            </a:pPr>
            <a:r>
              <a:rPr lang="th-TH" sz="2800" dirty="0">
                <a:effectLst/>
                <a:latin typeface="Browallia New" panose="020B0604020202020204" pitchFamily="34" charset="-34"/>
                <a:ea typeface="Calibri" panose="020F0502020204030204" pitchFamily="34" charset="0"/>
                <a:cs typeface="Angsana New" panose="02020603050405020304" pitchFamily="18" charset="-34"/>
              </a:rPr>
              <a:t>เพื่อนำข้อมูลมาจัดทำเป็นแผนภูมิสรุปการ</a:t>
            </a:r>
            <a:r>
              <a:rPr lang="th-TH" sz="2800" dirty="0">
                <a:effectLst/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แพร่ระบาดของโรคโควิด-</a:t>
            </a:r>
            <a:r>
              <a:rPr lang="en-US" sz="2800" dirty="0">
                <a:effectLst/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19</a:t>
            </a:r>
            <a:endParaRPr lang="th-TH" sz="2800" dirty="0">
              <a:effectLst/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  <a:p>
            <a:pPr marL="457200">
              <a:lnSpc>
                <a:spcPct val="107000"/>
              </a:lnSpc>
            </a:pPr>
            <a:r>
              <a:rPr lang="th-TH" sz="2800" dirty="0">
                <a:effectLst/>
                <a:latin typeface="Browallia New" panose="020B0604020202020204" pitchFamily="34" charset="-34"/>
                <a:ea typeface="Calibri" panose="020F0502020204030204" pitchFamily="34" charset="0"/>
                <a:cs typeface="Angsana New" panose="02020603050405020304" pitchFamily="18" charset="-34"/>
              </a:rPr>
              <a:t>ของประเทศไทย ที่ง่ายต่อการนำเสนอ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66D546-AD1C-D454-457A-E289B59DA6FE}"/>
              </a:ext>
            </a:extLst>
          </p:cNvPr>
          <p:cNvSpPr/>
          <p:nvPr/>
        </p:nvSpPr>
        <p:spPr>
          <a:xfrm>
            <a:off x="4828893" y="4031462"/>
            <a:ext cx="7191657" cy="14754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07000"/>
              </a:lnSpc>
            </a:pPr>
            <a:r>
              <a:rPr lang="th-TH" sz="2800" dirty="0">
                <a:effectLst/>
                <a:latin typeface="Browallia New" panose="020B0604020202020204" pitchFamily="34" charset="-34"/>
                <a:ea typeface="Calibri" panose="020F0502020204030204" pitchFamily="34" charset="0"/>
                <a:cs typeface="Angsana New" panose="02020603050405020304" pitchFamily="18" charset="-34"/>
              </a:rPr>
              <a:t>3. เพื่อนำข้อมูลมาจัดทำเป็นแผนภูมิสรุปการ</a:t>
            </a:r>
            <a:r>
              <a:rPr lang="th-TH" sz="2800" dirty="0">
                <a:effectLst/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แพร่ระบาดของโรคโควิด-</a:t>
            </a:r>
            <a:r>
              <a:rPr lang="en-US" sz="2800" dirty="0">
                <a:effectLst/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19</a:t>
            </a:r>
            <a:endParaRPr lang="th-TH" sz="2800" dirty="0">
              <a:effectLst/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  <a:p>
            <a:pPr marL="457200">
              <a:lnSpc>
                <a:spcPct val="107000"/>
              </a:lnSpc>
            </a:pPr>
            <a:r>
              <a:rPr lang="th-TH" sz="2800" dirty="0">
                <a:effectLst/>
                <a:latin typeface="Browallia New" panose="020B0604020202020204" pitchFamily="34" charset="-34"/>
                <a:ea typeface="Calibri" panose="020F0502020204030204" pitchFamily="34" charset="0"/>
                <a:cs typeface="Angsana New" panose="02020603050405020304" pitchFamily="18" charset="-34"/>
              </a:rPr>
              <a:t>ของประเทศไทย ที่ง่ายต่อการนำเสนอ</a:t>
            </a:r>
          </a:p>
          <a:p>
            <a:pPr lvl="0">
              <a:lnSpc>
                <a:spcPct val="107000"/>
              </a:lnSpc>
            </a:pPr>
            <a:endParaRPr lang="th-TH" sz="2800" dirty="0">
              <a:effectLst/>
              <a:latin typeface="Browallia New" panose="020B0604020202020204" pitchFamily="34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7550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54E82-B910-6014-AFD9-1DC3F76EF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830355"/>
            <a:ext cx="9000000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8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3DDEEA-03AC-A2BE-8BD5-FE8F5E07D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34" y="849406"/>
            <a:ext cx="8900931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5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9CB76F-6E67-FAE8-A9D1-C2A113586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95262"/>
            <a:ext cx="111918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9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574EB5-6664-9662-190E-24932E89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44" y="853217"/>
            <a:ext cx="8893311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4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F0A4CB-9523-5869-4110-E77F4DFD4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86" y="868458"/>
            <a:ext cx="8862828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6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4EC570-BF4F-8A85-17B2-ADAFE3E22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86" y="883699"/>
            <a:ext cx="8862828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0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20339F-32C5-7345-3CC8-BA973A99A441}"/>
              </a:ext>
            </a:extLst>
          </p:cNvPr>
          <p:cNvSpPr txBox="1"/>
          <p:nvPr/>
        </p:nvSpPr>
        <p:spPr>
          <a:xfrm>
            <a:off x="1108010" y="520823"/>
            <a:ext cx="6097554" cy="385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  <a:tabLst>
                <a:tab pos="2251075" algn="l"/>
              </a:tabLst>
            </a:pPr>
            <a:r>
              <a:rPr lang="th-TH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ข้อมูลผู้ป่วยระลอก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Browallia New" panose="020B0604020202020204" pitchFamily="34" charset="-34"/>
              </a:rPr>
              <a:t>1 </a:t>
            </a:r>
            <a:r>
              <a:rPr lang="th-TH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ถึงระลอก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Browallia New" panose="020B0604020202020204" pitchFamily="34" charset="-34"/>
              </a:rPr>
              <a:t>2 (</a:t>
            </a:r>
            <a:r>
              <a:rPr lang="th-TH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ตั้งแต่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Browallia New" panose="020B0604020202020204" pitchFamily="34" charset="-34"/>
              </a:rPr>
              <a:t>12/01/2020 – 31/03/2021)</a:t>
            </a:r>
            <a:endParaRPr lang="en-US" sz="3600" dirty="0">
              <a:effectLst/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0B16EC-B63F-EE8D-F7D4-AB3546314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17352"/>
              </p:ext>
            </p:extLst>
          </p:nvPr>
        </p:nvGraphicFramePr>
        <p:xfrm>
          <a:off x="1394531" y="1185968"/>
          <a:ext cx="3895926" cy="500023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677553">
                  <a:extLst>
                    <a:ext uri="{9D8B030D-6E8A-4147-A177-3AD203B41FA5}">
                      <a16:colId xmlns:a16="http://schemas.microsoft.com/office/drawing/2014/main" val="617438036"/>
                    </a:ext>
                  </a:extLst>
                </a:gridCol>
                <a:gridCol w="677553">
                  <a:extLst>
                    <a:ext uri="{9D8B030D-6E8A-4147-A177-3AD203B41FA5}">
                      <a16:colId xmlns:a16="http://schemas.microsoft.com/office/drawing/2014/main" val="4278357214"/>
                    </a:ext>
                  </a:extLst>
                </a:gridCol>
                <a:gridCol w="1496261">
                  <a:extLst>
                    <a:ext uri="{9D8B030D-6E8A-4147-A177-3AD203B41FA5}">
                      <a16:colId xmlns:a16="http://schemas.microsoft.com/office/drawing/2014/main" val="1601096654"/>
                    </a:ext>
                  </a:extLst>
                </a:gridCol>
                <a:gridCol w="1044559">
                  <a:extLst>
                    <a:ext uri="{9D8B030D-6E8A-4147-A177-3AD203B41FA5}">
                      <a16:colId xmlns:a16="http://schemas.microsoft.com/office/drawing/2014/main" val="3277197051"/>
                    </a:ext>
                  </a:extLst>
                </a:gridCol>
              </a:tblGrid>
              <a:tr h="36051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year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age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Moving Average (2)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h-TH" sz="1000">
                          <a:effectLst/>
                        </a:rPr>
                        <a:t>ค่าพยากรณ์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270638019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29</a:t>
                      </a:r>
                      <a:endParaRPr lang="en-US" sz="1800" dirty="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#N/A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#N/A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51747192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48.5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#N/A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3647840513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14.07568826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2423631622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55.5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4.257346591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217249094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52.5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3.354101966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600569628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46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5.755432217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1123228921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86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17.88854382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3828734769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18.97366596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2226128912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11.51086443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1663980092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66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14.91643389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796827156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65.5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17.75176048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1354876097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53.5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24.25386567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3473128548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28.27764134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966411440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56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67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20.61552813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2388961893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89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72.5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14.02230366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2689257439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78.5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13.82931669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1157700681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46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17.23731418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1057429685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23.02172887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3337965731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17.02938637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4214729518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65.5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2.263846285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589637914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71.5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6.264982043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3376189657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77.5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6.264982043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2940419335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69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72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2.761340254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2228421585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78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73.5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3.824264635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3838377711"/>
                  </a:ext>
                </a:extLst>
              </a:tr>
              <a:tr h="18558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2021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83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80.5</a:t>
                      </a:r>
                      <a:endParaRPr lang="en-US" sz="180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3.640054945</a:t>
                      </a:r>
                      <a:endParaRPr lang="en-US" sz="1800" dirty="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60563" marR="60563" marT="0" marB="0" anchor="b"/>
                </a:tc>
                <a:extLst>
                  <a:ext uri="{0D108BD9-81ED-4DB2-BD59-A6C34878D82A}">
                    <a16:rowId xmlns:a16="http://schemas.microsoft.com/office/drawing/2014/main" val="3688957435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9A5E740-84F6-0420-3C5D-9783BE11BC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177675"/>
              </p:ext>
            </p:extLst>
          </p:nvPr>
        </p:nvGraphicFramePr>
        <p:xfrm>
          <a:off x="5708482" y="2339307"/>
          <a:ext cx="5850890" cy="2030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8199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</TotalTime>
  <Words>925</Words>
  <Application>Microsoft Office PowerPoint</Application>
  <PresentationFormat>Widescreen</PresentationFormat>
  <Paragraphs>655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Browallia New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PHATCHARA SUEPUAONG</dc:creator>
  <cp:lastModifiedBy>PHATCHARA SUEPUAONG</cp:lastModifiedBy>
  <cp:revision>1</cp:revision>
  <dcterms:created xsi:type="dcterms:W3CDTF">2022-11-25T19:08:56Z</dcterms:created>
  <dcterms:modified xsi:type="dcterms:W3CDTF">2022-11-25T19:23:49Z</dcterms:modified>
</cp:coreProperties>
</file>