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6" r:id="rId5"/>
    <p:sldId id="259" r:id="rId6"/>
    <p:sldId id="264" r:id="rId7"/>
    <p:sldId id="260" r:id="rId8"/>
    <p:sldId id="262" r:id="rId9"/>
    <p:sldId id="263" r:id="rId10"/>
    <p:sldId id="267" r:id="rId11"/>
    <p:sldId id="265" r:id="rId12"/>
    <p:sldId id="268" r:id="rId13"/>
    <p:sldId id="269" r:id="rId14"/>
    <p:sldId id="270" r:id="rId15"/>
    <p:sldId id="271" r:id="rId16"/>
    <p:sldId id="280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81" r:id="rId25"/>
    <p:sldId id="279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6CC92-9DD1-44AC-BC67-FAC724DAC5E9}" type="datetimeFigureOut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939B4-562B-4A81-95D6-7152FE6CED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939B4-562B-4A81-95D6-7152FE6CED2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9298-08C0-4BCB-93B8-0B0A192465BC}" type="datetime1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8F82-2EC8-4C91-B286-FE80C250471C}" type="datetime1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3E9B-5869-44F1-A899-4B98DEA430B6}" type="datetime1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AD7F-9C00-4864-AB2F-4A7D5F5AE104}" type="datetime1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A569-6C3E-42FC-A728-791B0668A311}" type="datetime1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1AF9-A109-40EB-BD40-ECE9AAB6DB96}" type="datetime1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B8B3-D770-40A2-8EA7-D501A44A784C}" type="datetime1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FF60-9A6A-402B-8250-DA28E81B42FF}" type="datetime1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60CE-71F5-40C4-8541-F53EE935F7F1}" type="datetime1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6F02-714B-434D-95AC-B8D01658F09A}" type="datetime1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D9A4-E062-46EE-A69F-57201F4B0CC2}" type="datetime1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856E-F1A2-4A1D-A59B-B57314898A04}" type="datetime1">
              <a:rPr lang="zh-TW" altLang="en-US" smtClean="0"/>
              <a:pPr/>
              <a:t>2016/1/14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eka.wikispaces.com/Why+do+I+get+the+error+message+'training+and+test+set+are+not+compatible'?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nfographics.tw/2015/09/openrefine-introduction/" TargetMode="External"/><Relationship Id="rId2" Type="http://schemas.openxmlformats.org/officeDocument/2006/relationships/hyperlink" Target="http://openrefin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Afr2c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Afr2c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cg.sdsu.edu/dataset-adult_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kuz.eu/csv2arff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104</a:t>
            </a:r>
            <a:r>
              <a:rPr lang="zh-TW" altLang="en-US" dirty="0" smtClean="0"/>
              <a:t>資料探勘期末專題說明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授課教師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林文揚教授</a:t>
            </a:r>
            <a:endParaRPr lang="en-US" altLang="zh-TW" dirty="0" smtClean="0"/>
          </a:p>
          <a:p>
            <a:r>
              <a:rPr lang="zh-TW" altLang="en-US" dirty="0" smtClean="0"/>
              <a:t>助教</a:t>
            </a:r>
            <a:r>
              <a:rPr lang="en-US" altLang="zh-TW" dirty="0" smtClean="0"/>
              <a:t>:</a:t>
            </a:r>
            <a:r>
              <a:rPr lang="zh-TW" altLang="en-US" dirty="0" smtClean="0"/>
              <a:t> 王敏賢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WEKA</a:t>
            </a:r>
            <a:r>
              <a:rPr lang="zh-TW" altLang="en-US" dirty="0" smtClean="0"/>
              <a:t> 重用訓練模型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儲存模型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614278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5013176"/>
            <a:ext cx="10858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接點 6"/>
          <p:cNvCxnSpPr>
            <a:stCxn id="5122" idx="3"/>
            <a:endCxn id="5123" idx="0"/>
          </p:cNvCxnSpPr>
          <p:nvPr/>
        </p:nvCxnSpPr>
        <p:spPr>
          <a:xfrm>
            <a:off x="6754348" y="3429000"/>
            <a:ext cx="88085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122" idx="2"/>
            <a:endCxn id="5123" idx="1"/>
          </p:cNvCxnSpPr>
          <p:nvPr/>
        </p:nvCxnSpPr>
        <p:spPr>
          <a:xfrm>
            <a:off x="3682954" y="5229200"/>
            <a:ext cx="3409326" cy="48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載入模型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84784"/>
            <a:ext cx="48006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匯入測試資料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6840760" cy="506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利用測試資料重新評估模型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6"/>
            <a:ext cx="567218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要求訓練及測試資料的欄位必須一致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包含標記欄位值的順序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Why do I get the error message 'training and test set are not compatible'? 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933056"/>
            <a:ext cx="731708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資料預處理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</a:rPr>
              <a:t>對數值欄位作處理</a:t>
            </a:r>
            <a:endParaRPr lang="en-US" altLang="zh-TW" dirty="0" smtClean="0">
              <a:latin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</a:rPr>
              <a:t>filter/supervised/attribute/</a:t>
            </a:r>
            <a:r>
              <a:rPr lang="en-US" altLang="zh-TW" dirty="0" err="1" smtClean="0">
                <a:latin typeface="Times New Roman" pitchFamily="18" charset="0"/>
              </a:rPr>
              <a:t>Discretize</a:t>
            </a:r>
            <a:endParaRPr lang="en-US" altLang="zh-TW" dirty="0" smtClean="0">
              <a:latin typeface="Times New Roman" pitchFamily="18" charset="0"/>
            </a:endParaRPr>
          </a:p>
          <a:p>
            <a:pPr lvl="1"/>
            <a:r>
              <a:rPr lang="zh-TW" altLang="en-US" dirty="0" smtClean="0">
                <a:latin typeface="Times New Roman" pitchFamily="18" charset="0"/>
              </a:rPr>
              <a:t>連續資料離散化。</a:t>
            </a:r>
            <a:endParaRPr lang="en-US" altLang="zh-TW" dirty="0" smtClean="0">
              <a:latin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</a:rPr>
              <a:t>filter/unsupervised/instance/Normalize</a:t>
            </a:r>
          </a:p>
          <a:p>
            <a:pPr lvl="1"/>
            <a:r>
              <a:rPr lang="zh-TW" altLang="en-US" dirty="0" smtClean="0">
                <a:latin typeface="Times New Roman" pitchFamily="18" charset="0"/>
              </a:rPr>
              <a:t>將資料正規化。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資料預處理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WEKA</a:t>
            </a:r>
            <a:r>
              <a:rPr lang="zh-TW" altLang="en-US" dirty="0" smtClean="0"/>
              <a:t>提供的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並不容易刪除帶有缺漏值的欄位。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OpenRefine</a:t>
            </a:r>
            <a:r>
              <a:rPr lang="zh-TW" altLang="en-US" dirty="0" smtClean="0"/>
              <a:t>做預處理。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http://openrefine.org/</a:t>
            </a:r>
            <a:endParaRPr lang="en-US" altLang="zh-TW" dirty="0" smtClean="0"/>
          </a:p>
          <a:p>
            <a:pPr lvl="1"/>
            <a:r>
              <a:rPr lang="zh-TW" altLang="en-US" dirty="0" smtClean="0">
                <a:hlinkClick r:id="rId3"/>
              </a:rPr>
              <a:t>簡介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581128"/>
            <a:ext cx="5397252" cy="201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40"/>
            <a:ext cx="810577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刪除欄位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44672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:2016/1/14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方式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事先利用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UCI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Adult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資料集以及在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WEKA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上的任何工具訓練出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分類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模型，比賽當天繳交模型後將以另外的準備的測試資料分類預測。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評分方式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依照分類結果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正確率、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Precision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Recall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F-measure)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排名，最後依照名次決定成績。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挑選出缺漏值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67341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755576" y="13407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workclass</a:t>
            </a:r>
            <a:r>
              <a:rPr lang="zh-TW" altLang="en-US" dirty="0" smtClean="0"/>
              <a:t>欄位以</a:t>
            </a:r>
            <a:r>
              <a:rPr lang="en-US" altLang="zh-TW" dirty="0" smtClean="0"/>
              <a:t>text facet</a:t>
            </a:r>
            <a:r>
              <a:rPr lang="zh-TW" altLang="en-US" dirty="0" smtClean="0"/>
              <a:t>的方式選擇，左側會列出所有值的種類，點擊代表缺漏值的問號，右側會顯示所有符合的記錄。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修改缺漏值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467144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780928"/>
            <a:ext cx="49815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293096"/>
            <a:ext cx="5153392" cy="305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刪除欄位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556792"/>
            <a:ext cx="46196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匯出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5576589" cy="304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當天流程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事前準備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https://goo.gl/Afr2cI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分析並挑選欄位。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決定如何處理缺漏值。</a:t>
            </a:r>
            <a:endParaRPr lang="en-US" altLang="zh-TW" dirty="0" smtClean="0"/>
          </a:p>
          <a:p>
            <a:pPr marL="914400" lvl="1" indent="-514350"/>
            <a:r>
              <a:rPr lang="zh-TW" altLang="en-US" dirty="0" smtClean="0"/>
              <a:t>確定你的模型不是把缺漏值視為一般值來處理，因為當天資料可能會有缺漏值。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選擇分類法，並決定參數。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現場工作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當天才會公佈測試資料集</a:t>
            </a:r>
            <a:endParaRPr lang="en-US" altLang="zh-TW" dirty="0" smtClean="0"/>
          </a:p>
          <a:p>
            <a:r>
              <a:rPr lang="zh-TW" altLang="en-US" dirty="0" smtClean="0"/>
              <a:t>可以做的事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選擇欄位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正規化、離散化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將缺漏值替換為其他值</a:t>
            </a:r>
            <a:endParaRPr lang="en-US" altLang="zh-TW" dirty="0" smtClean="0"/>
          </a:p>
          <a:p>
            <a:r>
              <a:rPr lang="zh-TW" altLang="en-US" dirty="0" smtClean="0"/>
              <a:t>不能做的事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刪除任何一筆記錄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比賽辦法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64904"/>
            <a:ext cx="76009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827584" y="1412776"/>
            <a:ext cx="5663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3200" dirty="0" smtClean="0"/>
              <a:t>以下圖四項數值為排序標準。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訓練資料欄位說明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WEKA</a:t>
            </a:r>
            <a:r>
              <a:rPr lang="zh-TW" altLang="en-US" dirty="0" smtClean="0"/>
              <a:t> 訓練模型匯出</a:t>
            </a:r>
            <a:r>
              <a:rPr lang="en-US" altLang="zh-TW" dirty="0" smtClean="0"/>
              <a:t>/</a:t>
            </a:r>
            <a:r>
              <a:rPr lang="zh-TW" altLang="en-US" dirty="0" smtClean="0"/>
              <a:t>匯入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資料的預處理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當天流程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所需資料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https://goo.gl/Afr2cI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訓練資料欄位說明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來源</a:t>
            </a:r>
            <a:r>
              <a:rPr lang="en-US" altLang="zh-TW" dirty="0" smtClean="0"/>
              <a:t>:</a:t>
            </a:r>
            <a:r>
              <a:rPr lang="en-US" altLang="zh-TW" dirty="0" smtClean="0">
                <a:hlinkClick r:id="rId2"/>
              </a:rPr>
              <a:t>UCI</a:t>
            </a:r>
            <a:r>
              <a:rPr lang="zh-TW" altLang="en-US" dirty="0" smtClean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ML Adult</a:t>
            </a:r>
            <a:r>
              <a:rPr lang="zh-TW" altLang="en-US" dirty="0" smtClean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dataset</a:t>
            </a:r>
            <a:endParaRPr lang="en-US" altLang="zh-TW" dirty="0" smtClean="0"/>
          </a:p>
          <a:p>
            <a:r>
              <a:rPr lang="en-US" altLang="zh-TW" dirty="0" smtClean="0"/>
              <a:t>14</a:t>
            </a:r>
            <a:r>
              <a:rPr lang="zh-TW" altLang="en-US" dirty="0" smtClean="0"/>
              <a:t>個屬性加分類欄位</a:t>
            </a:r>
            <a:endParaRPr lang="en-US" altLang="zh-TW" dirty="0" smtClean="0"/>
          </a:p>
          <a:p>
            <a:r>
              <a:rPr lang="en-US" altLang="zh-TW" dirty="0" smtClean="0"/>
              <a:t>48842 instances, mix of continuous and discrete    (train=32561, test=16281)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005064"/>
            <a:ext cx="4660693" cy="175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欄位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http://scg.sdsu.edu/dataset-adult_r/</a:t>
            </a:r>
            <a:endParaRPr lang="en-US" altLang="zh-TW" dirty="0" smtClean="0"/>
          </a:p>
          <a:p>
            <a:r>
              <a:rPr lang="zh-TW" altLang="en-US" dirty="0" smtClean="0"/>
              <a:t>帶有缺漏值的欄位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workclass</a:t>
            </a:r>
            <a:r>
              <a:rPr lang="en-US" altLang="zh-TW" dirty="0" smtClean="0"/>
              <a:t>: 1836(6%)</a:t>
            </a:r>
          </a:p>
          <a:p>
            <a:pPr lvl="1"/>
            <a:r>
              <a:rPr lang="en-US" altLang="zh-TW" dirty="0" smtClean="0"/>
              <a:t>occupation: 1843(6%)</a:t>
            </a:r>
          </a:p>
          <a:p>
            <a:pPr lvl="1"/>
            <a:r>
              <a:rPr lang="en-US" altLang="zh-TW" dirty="0" smtClean="0"/>
              <a:t>native-country: 583(2%)</a:t>
            </a:r>
          </a:p>
          <a:p>
            <a:pPr lvl="1"/>
            <a:r>
              <a:rPr lang="zh-TW" altLang="en-US" dirty="0" smtClean="0"/>
              <a:t>該份資料集以問號代替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訓練資料轉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UCI</a:t>
            </a:r>
            <a:r>
              <a:rPr lang="zh-TW" altLang="en-US" dirty="0" smtClean="0"/>
              <a:t>的原始資料無法直接匯入</a:t>
            </a:r>
            <a:r>
              <a:rPr lang="en-US" altLang="zh-TW" dirty="0" smtClean="0"/>
              <a:t>WEKA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去掉逗號後的空白。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屬性名稱中加入類別欄位。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trike="sngStrike" dirty="0" smtClean="0"/>
              <a:t>要把問號值取代。</a:t>
            </a:r>
            <a:endParaRPr lang="en-US" altLang="zh-TW" strike="sngStrike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149080"/>
            <a:ext cx="6264696" cy="216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CSV  </a:t>
            </a:r>
            <a:r>
              <a:rPr lang="zh-TW" altLang="en-US" dirty="0" smtClean="0"/>
              <a:t>轉</a:t>
            </a:r>
            <a:r>
              <a:rPr lang="en-US" altLang="zh-TW" dirty="0" smtClean="0"/>
              <a:t>  ARFF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WEKA</a:t>
            </a:r>
            <a:r>
              <a:rPr lang="zh-TW" altLang="en-US" dirty="0" smtClean="0"/>
              <a:t>重用訓練模型的功能目前只支援</a:t>
            </a:r>
            <a:r>
              <a:rPr lang="en-US" altLang="zh-TW" dirty="0" smtClean="0"/>
              <a:t>ARFF</a:t>
            </a:r>
            <a:r>
              <a:rPr lang="zh-TW" altLang="en-US" dirty="0" smtClean="0"/>
              <a:t>格式。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CSV</a:t>
            </a:r>
            <a:r>
              <a:rPr lang="zh-TW" altLang="en-US" dirty="0" smtClean="0"/>
              <a:t>轉</a:t>
            </a:r>
            <a:r>
              <a:rPr lang="en-US" altLang="zh-TW" dirty="0" smtClean="0"/>
              <a:t>ARFF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http://ikuz.eu/csv2arff/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780928"/>
            <a:ext cx="5898827" cy="211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32656"/>
            <a:ext cx="5038571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504</Words>
  <Application>Microsoft Office PowerPoint</Application>
  <PresentationFormat>如螢幕大小 (4:3)</PresentationFormat>
  <Paragraphs>112</Paragraphs>
  <Slides>28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104資料探勘期末專題說明</vt:lpstr>
      <vt:lpstr>題目</vt:lpstr>
      <vt:lpstr>Outline</vt:lpstr>
      <vt:lpstr>訓練資料欄位說明</vt:lpstr>
      <vt:lpstr>訓練資料</vt:lpstr>
      <vt:lpstr>欄位</vt:lpstr>
      <vt:lpstr>訓練資料轉CSV</vt:lpstr>
      <vt:lpstr>CSV  轉  ARFF</vt:lpstr>
      <vt:lpstr>投影片 9</vt:lpstr>
      <vt:lpstr>WEKA 重用訓練模型</vt:lpstr>
      <vt:lpstr>儲存模型</vt:lpstr>
      <vt:lpstr>載入模型</vt:lpstr>
      <vt:lpstr>匯入測試資料</vt:lpstr>
      <vt:lpstr>利用測試資料重新評估模型</vt:lpstr>
      <vt:lpstr>注意事項</vt:lpstr>
      <vt:lpstr>資料預處理</vt:lpstr>
      <vt:lpstr>資料預處理</vt:lpstr>
      <vt:lpstr>投影片 18</vt:lpstr>
      <vt:lpstr>刪除欄位</vt:lpstr>
      <vt:lpstr>挑選出缺漏值</vt:lpstr>
      <vt:lpstr>修改缺漏值</vt:lpstr>
      <vt:lpstr>刪除欄位</vt:lpstr>
      <vt:lpstr>匯出CSV</vt:lpstr>
      <vt:lpstr>當天流程</vt:lpstr>
      <vt:lpstr>事前準備</vt:lpstr>
      <vt:lpstr>現場工作</vt:lpstr>
      <vt:lpstr>比賽辦法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104資料探勘期末專題說明</dc:title>
  <dc:creator>Phate</dc:creator>
  <cp:lastModifiedBy>Phate</cp:lastModifiedBy>
  <cp:revision>109</cp:revision>
  <dcterms:created xsi:type="dcterms:W3CDTF">2015-12-26T08:51:07Z</dcterms:created>
  <dcterms:modified xsi:type="dcterms:W3CDTF">2016-01-14T12:21:51Z</dcterms:modified>
</cp:coreProperties>
</file>