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88" r:id="rId4"/>
    <p:sldId id="258" r:id="rId5"/>
    <p:sldId id="262" r:id="rId6"/>
    <p:sldId id="263" r:id="rId7"/>
    <p:sldId id="264" r:id="rId8"/>
    <p:sldId id="261" r:id="rId9"/>
    <p:sldId id="259" r:id="rId10"/>
    <p:sldId id="260" r:id="rId11"/>
    <p:sldId id="266" r:id="rId12"/>
    <p:sldId id="271" r:id="rId13"/>
    <p:sldId id="272" r:id="rId14"/>
    <p:sldId id="267" r:id="rId15"/>
    <p:sldId id="268" r:id="rId16"/>
    <p:sldId id="269" r:id="rId17"/>
    <p:sldId id="270" r:id="rId18"/>
    <p:sldId id="273" r:id="rId19"/>
    <p:sldId id="274" r:id="rId20"/>
    <p:sldId id="275" r:id="rId21"/>
    <p:sldId id="276" r:id="rId22"/>
    <p:sldId id="280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Objects="1"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34532-EFEF-4220-9780-FFAEC889C9B9}" type="datetimeFigureOut">
              <a:rPr lang="zh-TW" altLang="en-US" smtClean="0"/>
              <a:pPr/>
              <a:t>2015/11/5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DF3AE-711E-441E-A5DC-52752E548A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DF3AE-711E-441E-A5DC-52752E548AB4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97AD-D5F5-44A3-A185-A7ABBDF70C17}" type="datetimeFigureOut">
              <a:rPr lang="zh-TW" altLang="en-US" smtClean="0"/>
              <a:pPr/>
              <a:t>2015/11/5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C1F7-081D-460C-BEDE-FEF33211485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97AD-D5F5-44A3-A185-A7ABBDF70C17}" type="datetimeFigureOut">
              <a:rPr lang="zh-TW" altLang="en-US" smtClean="0"/>
              <a:pPr/>
              <a:t>2015/11/5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C1F7-081D-460C-BEDE-FEF33211485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97AD-D5F5-44A3-A185-A7ABBDF70C17}" type="datetimeFigureOut">
              <a:rPr lang="zh-TW" altLang="en-US" smtClean="0"/>
              <a:pPr/>
              <a:t>2015/11/5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C1F7-081D-460C-BEDE-FEF33211485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97AD-D5F5-44A3-A185-A7ABBDF70C17}" type="datetimeFigureOut">
              <a:rPr lang="zh-TW" altLang="en-US" smtClean="0"/>
              <a:pPr/>
              <a:t>2015/11/5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C1F7-081D-460C-BEDE-FEF33211485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97AD-D5F5-44A3-A185-A7ABBDF70C17}" type="datetimeFigureOut">
              <a:rPr lang="zh-TW" altLang="en-US" smtClean="0"/>
              <a:pPr/>
              <a:t>2015/11/5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C1F7-081D-460C-BEDE-FEF33211485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97AD-D5F5-44A3-A185-A7ABBDF70C17}" type="datetimeFigureOut">
              <a:rPr lang="zh-TW" altLang="en-US" smtClean="0"/>
              <a:pPr/>
              <a:t>2015/11/5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C1F7-081D-460C-BEDE-FEF33211485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97AD-D5F5-44A3-A185-A7ABBDF70C17}" type="datetimeFigureOut">
              <a:rPr lang="zh-TW" altLang="en-US" smtClean="0"/>
              <a:pPr/>
              <a:t>2015/11/5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C1F7-081D-460C-BEDE-FEF33211485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97AD-D5F5-44A3-A185-A7ABBDF70C17}" type="datetimeFigureOut">
              <a:rPr lang="zh-TW" altLang="en-US" smtClean="0"/>
              <a:pPr/>
              <a:t>2015/11/5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C1F7-081D-460C-BEDE-FEF33211485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97AD-D5F5-44A3-A185-A7ABBDF70C17}" type="datetimeFigureOut">
              <a:rPr lang="zh-TW" altLang="en-US" smtClean="0"/>
              <a:pPr/>
              <a:t>2015/11/5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C1F7-081D-460C-BEDE-FEF33211485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97AD-D5F5-44A3-A185-A7ABBDF70C17}" type="datetimeFigureOut">
              <a:rPr lang="zh-TW" altLang="en-US" smtClean="0"/>
              <a:pPr/>
              <a:t>2015/11/5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C1F7-081D-460C-BEDE-FEF33211485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97AD-D5F5-44A3-A185-A7ABBDF70C17}" type="datetimeFigureOut">
              <a:rPr lang="zh-TW" altLang="en-US" smtClean="0"/>
              <a:pPr/>
              <a:t>2015/11/5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C1F7-081D-460C-BEDE-FEF33211485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A97AD-D5F5-44A3-A185-A7ABBDF70C17}" type="datetimeFigureOut">
              <a:rPr lang="zh-TW" altLang="en-US" smtClean="0"/>
              <a:pPr/>
              <a:t>2015/11/5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6C1F7-081D-460C-BEDE-FEF33211485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aikato.ac.nz/~ml/weka/arff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washington.edu/dm/vfml/appendixes/c45.htm" TargetMode="External"/><Relationship Id="rId4" Type="http://schemas.openxmlformats.org/officeDocument/2006/relationships/hyperlink" Target="https://zh.wikipedia.org/wiki/%E9%80%97%E5%8F%B7%E5%88%86%E9%9A%94%E5%80%BC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waikato.ac.nz/ml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pad.com/ep/pad/static/UxYlXA3d4E7" TargetMode="External"/><Relationship Id="rId2" Type="http://schemas.openxmlformats.org/officeDocument/2006/relationships/hyperlink" Target="http://www.cs.waikato.ac.nz/ml/weka/book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s.waikato.ac.nz/ml/weka/requiremen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dk8-downloads-2133151.html" TargetMode="External"/><Relationship Id="rId2" Type="http://schemas.openxmlformats.org/officeDocument/2006/relationships/hyperlink" Target="http://www.oracle.com/technetwork/java/javase/downloads/jre8-downloads-2133155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java.com/zh_TW/download/help/path.x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rdownloads.sourceforge.net/weka/weka-3-6-13-x64.exe" TargetMode="External"/><Relationship Id="rId2" Type="http://schemas.openxmlformats.org/officeDocument/2006/relationships/hyperlink" Target="http://prdownloads.sourceforge.net/weka/weka-3-6-13jre-x64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waikato.ac.nz/ml/weka/download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 basic introduction to use WEKA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簡報</a:t>
            </a:r>
            <a:r>
              <a:rPr lang="en-US" altLang="zh-TW" dirty="0" smtClean="0"/>
              <a:t>:</a:t>
            </a:r>
            <a:r>
              <a:rPr lang="zh-TW" altLang="en-US" dirty="0" smtClean="0"/>
              <a:t>王敏賢</a:t>
            </a:r>
            <a:endParaRPr lang="en-US" altLang="zh-TW" dirty="0" smtClean="0"/>
          </a:p>
          <a:p>
            <a:r>
              <a:rPr lang="zh-TW" altLang="en-US" dirty="0" smtClean="0"/>
              <a:t>智慧型計算實驗室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GO!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WEKA!!</a:t>
            </a:r>
            <a:endParaRPr lang="zh-TW" alt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628800"/>
            <a:ext cx="35242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>
            <a:off x="3995936" y="1700808"/>
            <a:ext cx="46085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3600" dirty="0" smtClean="0">
                <a:solidFill>
                  <a:srgbClr val="FF0000"/>
                </a:solidFill>
              </a:rPr>
              <a:t>Explorer</a:t>
            </a:r>
          </a:p>
          <a:p>
            <a:pPr>
              <a:buFont typeface="Arial" pitchFamily="34" charset="0"/>
              <a:buChar char="•"/>
            </a:pPr>
            <a:endParaRPr lang="en-US" altLang="zh-TW" sz="36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3600" dirty="0" smtClean="0"/>
              <a:t>Experimenter</a:t>
            </a:r>
          </a:p>
          <a:p>
            <a:pPr>
              <a:buFont typeface="Arial" pitchFamily="34" charset="0"/>
              <a:buChar char="•"/>
            </a:pPr>
            <a:endParaRPr lang="en-US" altLang="zh-TW" sz="3600" dirty="0" smtClean="0"/>
          </a:p>
          <a:p>
            <a:pPr>
              <a:buFont typeface="Arial" pitchFamily="34" charset="0"/>
              <a:buChar char="•"/>
            </a:pPr>
            <a:r>
              <a:rPr lang="en-US" altLang="zh-TW" sz="3600" dirty="0" smtClean="0"/>
              <a:t>Knowledge Flow</a:t>
            </a:r>
          </a:p>
          <a:p>
            <a:pPr>
              <a:buFont typeface="Arial" pitchFamily="34" charset="0"/>
              <a:buChar char="•"/>
            </a:pPr>
            <a:endParaRPr lang="en-US" altLang="zh-TW" sz="3600" dirty="0" smtClean="0"/>
          </a:p>
          <a:p>
            <a:pPr>
              <a:buFont typeface="Arial" pitchFamily="34" charset="0"/>
              <a:buChar char="•"/>
            </a:pPr>
            <a:r>
              <a:rPr lang="en-US" altLang="zh-TW" sz="3600" dirty="0" smtClean="0"/>
              <a:t>Simple CLI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Preprocess</a:t>
            </a:r>
            <a:br>
              <a:rPr lang="en-US" altLang="zh-TW" b="1" dirty="0" smtClean="0"/>
            </a:br>
            <a:r>
              <a:rPr lang="en-US" altLang="zh-TW" b="1" dirty="0" smtClean="0"/>
              <a:t>Import Data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04048" y="1628800"/>
            <a:ext cx="3610744" cy="4525963"/>
          </a:xfrm>
        </p:spPr>
        <p:txBody>
          <a:bodyPr/>
          <a:lstStyle/>
          <a:p>
            <a:r>
              <a:rPr lang="en-US" altLang="zh-TW" dirty="0" smtClean="0"/>
              <a:t>Open file: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Open URL</a:t>
            </a:r>
          </a:p>
          <a:p>
            <a:r>
              <a:rPr lang="en-US" altLang="zh-TW" dirty="0" smtClean="0"/>
              <a:t>Open DB</a:t>
            </a:r>
          </a:p>
          <a:p>
            <a:r>
              <a:rPr lang="en-US" altLang="zh-TW" dirty="0" smtClean="0"/>
              <a:t>Generate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132856"/>
            <a:ext cx="473392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508104" y="2348880"/>
          <a:ext cx="2808312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706"/>
                <a:gridCol w="1641606"/>
              </a:tblGrid>
              <a:tr h="331751">
                <a:tc>
                  <a:txBody>
                    <a:bodyPr/>
                    <a:lstStyle/>
                    <a:p>
                      <a:r>
                        <a:rPr lang="zh-TW" altLang="en-US" sz="1700" dirty="0" smtClean="0">
                          <a:latin typeface="標楷體" pitchFamily="65" charset="-120"/>
                          <a:ea typeface="標楷體" pitchFamily="65" charset="-120"/>
                        </a:rPr>
                        <a:t>檔案格式</a:t>
                      </a:r>
                      <a:endParaRPr lang="zh-TW" altLang="en-US" sz="17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700" dirty="0" smtClean="0">
                          <a:latin typeface="標楷體" pitchFamily="65" charset="-120"/>
                          <a:ea typeface="標楷體" pitchFamily="65" charset="-120"/>
                        </a:rPr>
                        <a:t>副檔名</a:t>
                      </a:r>
                      <a:endParaRPr lang="zh-TW" altLang="en-US" sz="17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331751">
                <a:tc>
                  <a:txBody>
                    <a:bodyPr/>
                    <a:lstStyle/>
                    <a:p>
                      <a:r>
                        <a:rPr lang="en-US" altLang="zh-TW" sz="17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hlinkClick r:id="rId3"/>
                        </a:rPr>
                        <a:t>ARFF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lang="en-US" altLang="zh-TW" sz="17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arff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1751">
                <a:tc>
                  <a:txBody>
                    <a:bodyPr/>
                    <a:lstStyle/>
                    <a:p>
                      <a:r>
                        <a:rPr lang="en-US" altLang="zh-TW" sz="17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4"/>
                        </a:rPr>
                        <a:t>CSV</a:t>
                      </a:r>
                      <a:endParaRPr lang="zh-TW" altLang="en-US" sz="1700" b="0" i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lang="en-US" altLang="zh-TW" sz="17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csv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1751">
                <a:tc>
                  <a:txBody>
                    <a:bodyPr/>
                    <a:lstStyle/>
                    <a:p>
                      <a:r>
                        <a:rPr lang="en-US" altLang="zh-TW" sz="17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5"/>
                        </a:rPr>
                        <a:t>C4.5</a:t>
                      </a:r>
                      <a:endParaRPr lang="zh-TW" altLang="en-US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.data</a:t>
                      </a:r>
                      <a:r>
                        <a:rPr lang="zh-TW" altLang="en-US" sz="17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、</a:t>
                      </a:r>
                      <a:r>
                        <a:rPr lang="en-US" altLang="zh-TW" sz="17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.names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Excel is a good helper</a:t>
            </a:r>
            <a:endParaRPr lang="zh-TW" alt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193531"/>
            <a:ext cx="4393307" cy="248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4077072"/>
            <a:ext cx="4324611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1412776"/>
            <a:ext cx="58293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單箭頭接點 8"/>
          <p:cNvCxnSpPr>
            <a:stCxn id="10" idx="3"/>
            <a:endCxn id="1027" idx="0"/>
          </p:cNvCxnSpPr>
          <p:nvPr/>
        </p:nvCxnSpPr>
        <p:spPr>
          <a:xfrm flipH="1">
            <a:off x="2592190" y="2542004"/>
            <a:ext cx="263973" cy="6515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2771800" y="1988840"/>
            <a:ext cx="57606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2339752" y="3985619"/>
            <a:ext cx="1008112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467544" y="3625579"/>
            <a:ext cx="1008112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4283968" y="4509120"/>
            <a:ext cx="1008112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4475" y="504825"/>
            <a:ext cx="6115050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2"/>
            <a:ext cx="5368469" cy="4191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狀態列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80112" y="2348880"/>
            <a:ext cx="3456384" cy="3384376"/>
          </a:xfrm>
        </p:spPr>
        <p:txBody>
          <a:bodyPr>
            <a:normAutofit fontScale="92500" lnSpcReduction="20000"/>
          </a:bodyPr>
          <a:lstStyle/>
          <a:p>
            <a:pPr marL="274638" indent="-274638">
              <a:spcBef>
                <a:spcPts val="1800"/>
              </a:spcBef>
              <a:defRPr/>
            </a:pPr>
            <a:r>
              <a:rPr lang="en-US" altLang="zh-TW" sz="26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Status</a:t>
            </a:r>
            <a:r>
              <a:rPr lang="zh-TW" altLang="en-US" sz="26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狀態列按</a:t>
            </a:r>
            <a:r>
              <a:rPr lang="zh-TW" altLang="en-US" sz="26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右鍵</a:t>
            </a:r>
            <a:r>
              <a:rPr lang="zh-TW" altLang="en-US" sz="26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會提供兩個選項：</a:t>
            </a:r>
            <a:endParaRPr lang="en-US" altLang="zh-TW" sz="2600" dirty="0" smtClean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marL="814388" lvl="1" indent="-365125">
              <a:spcBef>
                <a:spcPts val="1200"/>
              </a:spcBef>
              <a:defRPr/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Memory Information</a:t>
            </a:r>
          </a:p>
          <a:p>
            <a:pPr lvl="2">
              <a:defRPr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顯示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WEKA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可用的記憶體量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2">
              <a:defRPr/>
            </a:pP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Windows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資源監視器</a:t>
            </a:r>
            <a:endParaRPr lang="en-US" altLang="zh-TW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lvl="1">
              <a:spcBef>
                <a:spcPts val="1200"/>
              </a:spcBef>
              <a:defRPr/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Run garbage collector</a:t>
            </a:r>
          </a:p>
          <a:p>
            <a:pPr lvl="2">
              <a:defRPr/>
            </a:pP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釋放不再需要的記憶體空間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8164535" cy="497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Current relation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467544" y="1844824"/>
            <a:ext cx="27107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800" dirty="0" smtClean="0"/>
              <a:t>Relation</a:t>
            </a:r>
          </a:p>
          <a:p>
            <a:pPr lvl="1">
              <a:buFont typeface="Arial" pitchFamily="34" charset="0"/>
              <a:buChar char="•"/>
            </a:pPr>
            <a:r>
              <a:rPr lang="zh-TW" altLang="en-US" sz="2800" dirty="0" smtClean="0"/>
              <a:t>資料集名稱</a:t>
            </a:r>
            <a:endParaRPr lang="en-US" altLang="zh-TW" sz="2800" dirty="0" smtClean="0"/>
          </a:p>
          <a:p>
            <a:pPr lvl="1"/>
            <a:endParaRPr lang="en-US" altLang="zh-TW" sz="2800" dirty="0" smtClean="0"/>
          </a:p>
          <a:p>
            <a:pPr>
              <a:buFont typeface="Arial" pitchFamily="34" charset="0"/>
              <a:buChar char="•"/>
            </a:pPr>
            <a:r>
              <a:rPr lang="en-US" altLang="zh-TW" sz="2800" dirty="0" smtClean="0"/>
              <a:t>Instances</a:t>
            </a:r>
          </a:p>
          <a:p>
            <a:pPr lvl="1">
              <a:buFont typeface="Arial" pitchFamily="34" charset="0"/>
              <a:buChar char="•"/>
            </a:pPr>
            <a:r>
              <a:rPr lang="zh-TW" altLang="en-US" sz="2800" dirty="0" smtClean="0"/>
              <a:t>資料筆數</a:t>
            </a:r>
            <a:endParaRPr lang="en-US" altLang="zh-TW" sz="2800" dirty="0" smtClean="0"/>
          </a:p>
          <a:p>
            <a:pPr lvl="1">
              <a:buFont typeface="Arial" pitchFamily="34" charset="0"/>
              <a:buChar char="•"/>
            </a:pPr>
            <a:endParaRPr lang="en-US" altLang="zh-TW" sz="2800" dirty="0" smtClean="0"/>
          </a:p>
          <a:p>
            <a:pPr>
              <a:buFont typeface="Arial" pitchFamily="34" charset="0"/>
              <a:buChar char="•"/>
            </a:pPr>
            <a:r>
              <a:rPr lang="en-US" altLang="zh-TW" sz="2800" dirty="0" smtClean="0"/>
              <a:t>Attributes</a:t>
            </a:r>
          </a:p>
          <a:p>
            <a:pPr lvl="1">
              <a:buFont typeface="Arial" pitchFamily="34" charset="0"/>
              <a:buChar char="•"/>
            </a:pPr>
            <a:r>
              <a:rPr lang="zh-TW" altLang="en-US" sz="2800" dirty="0" smtClean="0"/>
              <a:t>屬性數</a:t>
            </a:r>
            <a:endParaRPr lang="en-US" altLang="zh-TW" sz="2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772816"/>
            <a:ext cx="559117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編輯資料</a:t>
            </a:r>
            <a:endParaRPr lang="zh-TW" altLang="en-US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96752"/>
            <a:ext cx="7891828" cy="545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查看每個欄位的資訊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00200"/>
            <a:ext cx="3096344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b="1" dirty="0" smtClean="0"/>
              <a:t>Name</a:t>
            </a:r>
          </a:p>
          <a:p>
            <a:r>
              <a:rPr lang="en-US" altLang="zh-TW" b="1" dirty="0" smtClean="0"/>
              <a:t>Type</a:t>
            </a:r>
          </a:p>
          <a:p>
            <a:pPr lvl="1"/>
            <a:r>
              <a:rPr lang="en-US" altLang="zh-TW" dirty="0" smtClean="0"/>
              <a:t>Numeric</a:t>
            </a:r>
          </a:p>
          <a:p>
            <a:pPr lvl="1"/>
            <a:r>
              <a:rPr lang="en-US" altLang="zh-TW" dirty="0" smtClean="0"/>
              <a:t>Nominal</a:t>
            </a:r>
          </a:p>
          <a:p>
            <a:r>
              <a:rPr lang="en-US" altLang="zh-TW" b="1" dirty="0" smtClean="0"/>
              <a:t>Missing</a:t>
            </a:r>
          </a:p>
          <a:p>
            <a:pPr lvl="1"/>
            <a:r>
              <a:rPr lang="zh-TW" altLang="en-US" b="1" dirty="0" smtClean="0"/>
              <a:t>缺漏值的數量</a:t>
            </a:r>
            <a:endParaRPr lang="en-US" altLang="zh-TW" b="1" dirty="0" smtClean="0"/>
          </a:p>
          <a:p>
            <a:r>
              <a:rPr lang="en-US" altLang="zh-TW" b="1" dirty="0" smtClean="0"/>
              <a:t>Distinct</a:t>
            </a:r>
          </a:p>
          <a:p>
            <a:pPr lvl="1"/>
            <a:r>
              <a:rPr lang="zh-TW" altLang="en-US" b="1" dirty="0" smtClean="0"/>
              <a:t>含有多少種不同值</a:t>
            </a:r>
            <a:endParaRPr lang="en-US" altLang="zh-TW" b="1" dirty="0" smtClean="0"/>
          </a:p>
          <a:p>
            <a:r>
              <a:rPr lang="en-US" altLang="zh-TW" b="1" dirty="0" smtClean="0"/>
              <a:t>Unique</a:t>
            </a:r>
          </a:p>
          <a:p>
            <a:pPr lvl="1"/>
            <a:r>
              <a:rPr lang="zh-TW" altLang="en-US" b="1" dirty="0" smtClean="0"/>
              <a:t>唯一值的數量</a:t>
            </a:r>
            <a:endParaRPr lang="zh-TW" alt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700808"/>
            <a:ext cx="5610200" cy="420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觀察分布情形</a:t>
            </a:r>
            <a:endParaRPr lang="zh-TW" alt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628800"/>
            <a:ext cx="6552728" cy="4914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340768"/>
            <a:ext cx="4536504" cy="3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WEKA?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W</a:t>
            </a:r>
            <a:r>
              <a:rPr lang="en-US" altLang="zh-TW" dirty="0" smtClean="0"/>
              <a:t>aikato </a:t>
            </a:r>
            <a:r>
              <a:rPr lang="en-US" altLang="zh-TW" b="1" dirty="0" smtClean="0"/>
              <a:t>E</a:t>
            </a:r>
            <a:r>
              <a:rPr lang="en-US" altLang="zh-TW" dirty="0" smtClean="0"/>
              <a:t>nvironment for </a:t>
            </a:r>
            <a:r>
              <a:rPr lang="en-US" altLang="zh-TW" b="1" dirty="0" smtClean="0"/>
              <a:t>K</a:t>
            </a:r>
            <a:r>
              <a:rPr lang="en-US" altLang="zh-TW" dirty="0" smtClean="0"/>
              <a:t>nowledge </a:t>
            </a:r>
            <a:r>
              <a:rPr lang="en-US" altLang="zh-TW" b="1" dirty="0" smtClean="0"/>
              <a:t>A</a:t>
            </a:r>
            <a:r>
              <a:rPr lang="en-US" altLang="zh-TW" dirty="0" smtClean="0"/>
              <a:t>nalysis</a:t>
            </a:r>
          </a:p>
          <a:p>
            <a:pPr lvl="1"/>
            <a:r>
              <a:rPr lang="en-US" altLang="zh-TW" dirty="0" smtClean="0">
                <a:hlinkClick r:id="rId2"/>
              </a:rPr>
              <a:t>http://www.cs.waikato.ac.nz/ml/index.html</a:t>
            </a:r>
            <a:endParaRPr lang="en-US" altLang="zh-TW" dirty="0"/>
          </a:p>
          <a:p>
            <a:r>
              <a:rPr lang="en-US" altLang="zh-TW" dirty="0" smtClean="0"/>
              <a:t>Machine Learning Group at the University of Waikato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3284984"/>
            <a:ext cx="442912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http://www.cs.waikato.ac.nz/ml/Title-Bird-Header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149080"/>
            <a:ext cx="3153116" cy="16561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Filter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3275856" cy="4525963"/>
          </a:xfrm>
        </p:spPr>
        <p:txBody>
          <a:bodyPr/>
          <a:lstStyle/>
          <a:p>
            <a:r>
              <a:rPr lang="zh-TW" altLang="en-US" dirty="0" smtClean="0"/>
              <a:t>在分析前事先對資料作處理。</a:t>
            </a:r>
            <a:endParaRPr lang="en-US" altLang="zh-TW" dirty="0" smtClean="0"/>
          </a:p>
          <a:p>
            <a:r>
              <a:rPr lang="en-US" altLang="zh-TW" dirty="0" err="1" smtClean="0">
                <a:latin typeface="Times New Roman" pitchFamily="18" charset="0"/>
              </a:rPr>
              <a:t>Discretize</a:t>
            </a:r>
            <a:endParaRPr lang="en-US" altLang="zh-TW" dirty="0" smtClean="0">
              <a:latin typeface="Times New Roman" pitchFamily="18" charset="0"/>
            </a:endParaRPr>
          </a:p>
          <a:p>
            <a:pPr lvl="1"/>
            <a:r>
              <a:rPr lang="zh-TW" altLang="en-US" dirty="0" smtClean="0">
                <a:latin typeface="Times New Roman" pitchFamily="18" charset="0"/>
              </a:rPr>
              <a:t>連續資料離散化。</a:t>
            </a:r>
            <a:endParaRPr lang="en-US" altLang="zh-TW" dirty="0" smtClean="0">
              <a:latin typeface="Times New Roman" pitchFamily="18" charset="0"/>
            </a:endParaRPr>
          </a:p>
          <a:p>
            <a:r>
              <a:rPr lang="en-US" altLang="zh-TW" dirty="0" smtClean="0">
                <a:latin typeface="Times New Roman" pitchFamily="18" charset="0"/>
              </a:rPr>
              <a:t>Normalize</a:t>
            </a:r>
          </a:p>
          <a:p>
            <a:pPr lvl="1"/>
            <a:r>
              <a:rPr lang="zh-TW" altLang="en-US" dirty="0" smtClean="0">
                <a:latin typeface="Times New Roman" pitchFamily="18" charset="0"/>
              </a:rPr>
              <a:t>將資料正規化。</a:t>
            </a:r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700808"/>
            <a:ext cx="562927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Classify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4330824" cy="5472608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z="2600" dirty="0" err="1" smtClean="0">
                <a:latin typeface="Times New Roman" pitchFamily="18" charset="0"/>
                <a:ea typeface="標楷體" pitchFamily="65" charset="-120"/>
              </a:rPr>
              <a:t>Bayes</a:t>
            </a:r>
            <a:r>
              <a:rPr lang="en-US" altLang="zh-TW" sz="26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6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600" dirty="0" smtClean="0">
                <a:latin typeface="標楷體" pitchFamily="65" charset="-120"/>
                <a:ea typeface="標楷體" pitchFamily="65" charset="-120"/>
              </a:rPr>
              <a:t>貝式分類</a:t>
            </a:r>
            <a:r>
              <a:rPr lang="en-US" altLang="zh-TW" sz="2600" dirty="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zh-TW" dirty="0" smtClean="0">
                <a:latin typeface="Times New Roman" pitchFamily="18" charset="0"/>
              </a:rPr>
              <a:t>Naive </a:t>
            </a:r>
            <a:r>
              <a:rPr lang="en-US" altLang="zh-TW" dirty="0" err="1" smtClean="0">
                <a:latin typeface="Times New Roman" pitchFamily="18" charset="0"/>
              </a:rPr>
              <a:t>Bayes</a:t>
            </a:r>
            <a:r>
              <a:rPr lang="en-US" altLang="zh-TW" sz="26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600" dirty="0" smtClean="0">
                <a:latin typeface="標楷體" pitchFamily="65" charset="-120"/>
                <a:ea typeface="標楷體" pitchFamily="65" charset="-120"/>
              </a:rPr>
              <a:t>簡單貝氏分類</a:t>
            </a:r>
            <a:r>
              <a:rPr lang="en-US" altLang="zh-TW" sz="2600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sz="2600" dirty="0" smtClean="0">
              <a:latin typeface="標楷體" pitchFamily="65" charset="-120"/>
              <a:ea typeface="標楷體" pitchFamily="65" charset="-120"/>
            </a:endParaRPr>
          </a:p>
          <a:p>
            <a:pPr>
              <a:spcBef>
                <a:spcPts val="1200"/>
              </a:spcBef>
            </a:pPr>
            <a:r>
              <a:rPr lang="en-US" altLang="zh-TW" sz="2600" dirty="0" smtClean="0">
                <a:latin typeface="Times New Roman" pitchFamily="18" charset="0"/>
                <a:ea typeface="標楷體" pitchFamily="65" charset="-120"/>
              </a:rPr>
              <a:t>Functions</a:t>
            </a:r>
            <a:r>
              <a:rPr lang="zh-TW" altLang="en-US" sz="2600" dirty="0" smtClean="0">
                <a:latin typeface="Times New Roman" pitchFamily="18" charset="0"/>
                <a:ea typeface="標楷體" pitchFamily="65" charset="-120"/>
              </a:rPr>
              <a:t>（函式分類）</a:t>
            </a:r>
            <a:endParaRPr lang="en-US" altLang="zh-TW" sz="2600" dirty="0" smtClean="0">
              <a:latin typeface="Times New Roman" pitchFamily="18" charset="0"/>
              <a:ea typeface="標楷體" pitchFamily="65" charset="-120"/>
            </a:endParaRPr>
          </a:p>
          <a:p>
            <a:pPr lvl="1">
              <a:spcBef>
                <a:spcPts val="600"/>
              </a:spcBef>
            </a:pPr>
            <a:r>
              <a:rPr lang="en-US" altLang="zh-TW" dirty="0" smtClean="0">
                <a:latin typeface="Times New Roman" pitchFamily="18" charset="0"/>
              </a:rPr>
              <a:t>SMO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依序最佳化的支持向量機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dirty="0" smtClean="0">
              <a:latin typeface="標楷體" pitchFamily="65" charset="-120"/>
              <a:ea typeface="標楷體" pitchFamily="65" charset="-120"/>
            </a:endParaRPr>
          </a:p>
          <a:p>
            <a:pPr>
              <a:spcBef>
                <a:spcPts val="1200"/>
              </a:spcBef>
            </a:pPr>
            <a:r>
              <a:rPr lang="en-US" altLang="zh-TW" sz="2400" dirty="0" smtClean="0">
                <a:latin typeface="Times New Roman" pitchFamily="18" charset="0"/>
              </a:rPr>
              <a:t>Lazy</a:t>
            </a:r>
            <a:r>
              <a:rPr lang="zh-TW" altLang="en-US" sz="2400" dirty="0" smtClean="0">
                <a:latin typeface="Times New Roman" pitchFamily="18" charset="0"/>
              </a:rPr>
              <a:t>  </a:t>
            </a:r>
            <a:r>
              <a:rPr lang="en-US" altLang="zh-TW" sz="2400" dirty="0" smtClean="0">
                <a:latin typeface="Times New Roman" pitchFamily="18" charset="0"/>
              </a:rPr>
              <a:t>(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懶人法</a:t>
            </a:r>
            <a:r>
              <a:rPr lang="en-US" altLang="zh-TW" sz="2400" dirty="0" smtClean="0">
                <a:latin typeface="Times New Roman" pitchFamily="18" charset="0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zh-TW" dirty="0" smtClean="0">
                <a:latin typeface="Times New Roman" pitchFamily="18" charset="0"/>
              </a:rPr>
              <a:t>IBK 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最鄰近搜尋法</a:t>
            </a:r>
            <a:r>
              <a:rPr lang="en-US" altLang="zh-TW" dirty="0" smtClean="0">
                <a:latin typeface="Times New Roman" pitchFamily="18" charset="0"/>
              </a:rPr>
              <a:t>)</a:t>
            </a:r>
            <a:endParaRPr lang="zh-TW" altLang="en-US" dirty="0" smtClean="0">
              <a:latin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TW" sz="2400" dirty="0" smtClean="0">
                <a:latin typeface="Times New Roman" pitchFamily="18" charset="0"/>
              </a:rPr>
              <a:t>Meta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（群體學習）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lvl="1">
              <a:spcBef>
                <a:spcPts val="600"/>
              </a:spcBef>
            </a:pP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Vote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多個模型整合投票）</a:t>
            </a:r>
            <a:endParaRPr lang="zh-TW" altLang="en-US" b="1" dirty="0" smtClean="0">
              <a:latin typeface="標楷體" pitchFamily="65" charset="-120"/>
              <a:ea typeface="標楷體" pitchFamily="65" charset="-120"/>
            </a:endParaRPr>
          </a:p>
          <a:p>
            <a:pPr>
              <a:spcBef>
                <a:spcPts val="1200"/>
              </a:spcBef>
            </a:pPr>
            <a:r>
              <a:rPr lang="en-US" altLang="zh-TW" sz="2600" dirty="0" smtClean="0">
                <a:latin typeface="Times New Roman" pitchFamily="18" charset="0"/>
                <a:ea typeface="標楷體" pitchFamily="65" charset="-120"/>
              </a:rPr>
              <a:t>MI (Multi-Instance,</a:t>
            </a:r>
            <a:r>
              <a:rPr lang="zh-TW" altLang="en-US" sz="2600" dirty="0" smtClean="0">
                <a:latin typeface="Times New Roman" pitchFamily="18" charset="0"/>
                <a:ea typeface="標楷體" pitchFamily="65" charset="-120"/>
              </a:rPr>
              <a:t>多重執行個體</a:t>
            </a:r>
            <a:r>
              <a:rPr lang="en-US" altLang="zh-TW" sz="2600" dirty="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altLang="zh-TW" sz="2600" dirty="0" smtClean="0">
                <a:latin typeface="Times New Roman" pitchFamily="18" charset="0"/>
                <a:ea typeface="標楷體" pitchFamily="65" charset="-120"/>
              </a:rPr>
              <a:t>Misc</a:t>
            </a:r>
            <a:r>
              <a:rPr lang="zh-TW" altLang="en-US" sz="26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2600" dirty="0" smtClean="0">
                <a:latin typeface="Times New Roman" pitchFamily="18" charset="0"/>
                <a:ea typeface="標楷體" pitchFamily="65" charset="-120"/>
              </a:rPr>
              <a:t>(Miscellaneous,</a:t>
            </a:r>
            <a:r>
              <a:rPr lang="zh-TW" altLang="en-US" sz="2600" dirty="0" smtClean="0">
                <a:latin typeface="Times New Roman" pitchFamily="18" charset="0"/>
                <a:ea typeface="標楷體" pitchFamily="65" charset="-120"/>
              </a:rPr>
              <a:t>混合式</a:t>
            </a:r>
            <a:r>
              <a:rPr lang="en-US" altLang="zh-TW" sz="2600" dirty="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altLang="zh-TW" sz="2600" dirty="0" smtClean="0">
                <a:latin typeface="Times New Roman" pitchFamily="18" charset="0"/>
                <a:ea typeface="標楷體" pitchFamily="65" charset="-120"/>
              </a:rPr>
              <a:t>Rules (</a:t>
            </a:r>
            <a:r>
              <a:rPr lang="zh-TW" altLang="en-US" sz="2600" dirty="0" smtClean="0">
                <a:latin typeface="Times New Roman" pitchFamily="18" charset="0"/>
                <a:ea typeface="標楷體" pitchFamily="65" charset="-120"/>
              </a:rPr>
              <a:t>規則分類</a:t>
            </a:r>
            <a:r>
              <a:rPr lang="en-US" altLang="zh-TW" sz="2600" dirty="0" smtClean="0">
                <a:latin typeface="Times New Roman" pitchFamily="18" charset="0"/>
                <a:ea typeface="標楷體" pitchFamily="65" charset="-120"/>
              </a:rPr>
              <a:t>)</a:t>
            </a:r>
            <a:endParaRPr lang="zh-TW" altLang="en-US" sz="2600" dirty="0" smtClean="0">
              <a:latin typeface="Times New Roman" pitchFamily="18" charset="0"/>
              <a:ea typeface="標楷體" pitchFamily="65" charset="-120"/>
            </a:endParaRPr>
          </a:p>
          <a:p>
            <a:pPr>
              <a:spcBef>
                <a:spcPts val="1200"/>
              </a:spcBef>
            </a:pPr>
            <a:r>
              <a:rPr lang="en-US" altLang="zh-TW" sz="2600" dirty="0" smtClean="0">
                <a:latin typeface="Times New Roman" pitchFamily="18" charset="0"/>
                <a:ea typeface="標楷體" pitchFamily="65" charset="-120"/>
              </a:rPr>
              <a:t>Tree (</a:t>
            </a:r>
            <a:r>
              <a:rPr lang="zh-TW" altLang="en-US" sz="2600" dirty="0" smtClean="0">
                <a:latin typeface="Times New Roman" pitchFamily="18" charset="0"/>
                <a:ea typeface="標楷體" pitchFamily="65" charset="-120"/>
              </a:rPr>
              <a:t>樹</a:t>
            </a:r>
            <a:r>
              <a:rPr lang="en-US" altLang="zh-TW" sz="2600" dirty="0" smtClean="0">
                <a:latin typeface="Times New Roman" pitchFamily="18" charset="0"/>
                <a:ea typeface="標楷體" pitchFamily="65" charset="-120"/>
              </a:rPr>
              <a:t>)</a:t>
            </a:r>
          </a:p>
          <a:p>
            <a:pPr lvl="1">
              <a:spcBef>
                <a:spcPts val="1200"/>
              </a:spcBef>
            </a:pPr>
            <a:r>
              <a:rPr lang="en-US" altLang="zh-TW" sz="2200" dirty="0" smtClean="0">
                <a:latin typeface="Times New Roman" pitchFamily="18" charset="0"/>
                <a:ea typeface="標楷體" pitchFamily="65" charset="-120"/>
              </a:rPr>
              <a:t>J48</a:t>
            </a:r>
            <a:r>
              <a:rPr lang="zh-TW" altLang="en-US" sz="2200" dirty="0" smtClean="0">
                <a:latin typeface="Times New Roman" pitchFamily="18" charset="0"/>
                <a:ea typeface="標楷體" pitchFamily="65" charset="-120"/>
              </a:rPr>
              <a:t>為</a:t>
            </a:r>
            <a:r>
              <a:rPr lang="en-US" altLang="zh-TW" sz="2200" dirty="0" smtClean="0">
                <a:latin typeface="Times New Roman" pitchFamily="18" charset="0"/>
                <a:ea typeface="標楷體" pitchFamily="65" charset="-120"/>
              </a:rPr>
              <a:t>C4.5</a:t>
            </a:r>
            <a:r>
              <a:rPr lang="zh-TW" altLang="en-US" sz="2200" dirty="0" smtClean="0">
                <a:latin typeface="Times New Roman" pitchFamily="18" charset="0"/>
                <a:ea typeface="標楷體" pitchFamily="65" charset="-120"/>
              </a:rPr>
              <a:t>在</a:t>
            </a:r>
            <a:r>
              <a:rPr lang="en-US" altLang="zh-TW" sz="2200" dirty="0" err="1" smtClean="0">
                <a:latin typeface="Times New Roman" pitchFamily="18" charset="0"/>
                <a:ea typeface="標楷體" pitchFamily="65" charset="-120"/>
              </a:rPr>
              <a:t>weka</a:t>
            </a:r>
            <a:r>
              <a:rPr lang="zh-TW" altLang="en-US" sz="2200" dirty="0" smtClean="0">
                <a:latin typeface="Times New Roman" pitchFamily="18" charset="0"/>
                <a:ea typeface="標楷體" pitchFamily="65" charset="-120"/>
              </a:rPr>
              <a:t>中的實作。</a:t>
            </a:r>
            <a:endParaRPr lang="en-US" altLang="zh-TW" sz="2200" dirty="0" smtClean="0">
              <a:latin typeface="Times New Roman" pitchFamily="18" charset="0"/>
              <a:ea typeface="標楷體" pitchFamily="65" charset="-12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600200"/>
            <a:ext cx="353377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演算法參數</a:t>
            </a:r>
            <a:endParaRPr lang="zh-TW" alt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6225" y="1700808"/>
            <a:ext cx="605155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Test options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600"/>
              </a:spcBef>
            </a:pP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Use training set</a:t>
            </a:r>
          </a:p>
          <a:p>
            <a:pPr lvl="1">
              <a:spcBef>
                <a:spcPct val="0"/>
              </a:spcBef>
            </a:pP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將訓練資料集當作測試資料集。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Supplied test set</a:t>
            </a:r>
          </a:p>
          <a:p>
            <a:pPr lvl="1">
              <a:spcBef>
                <a:spcPct val="0"/>
              </a:spcBef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另外設定外來資料做測試資料集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>
              <a:spcBef>
                <a:spcPts val="600"/>
              </a:spcBef>
            </a:pP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Cross-Validation</a:t>
            </a:r>
          </a:p>
          <a:p>
            <a:pPr lvl="1">
              <a:spcBef>
                <a:spcPct val="0"/>
              </a:spcBef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交叉驗證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>
              <a:spcBef>
                <a:spcPts val="600"/>
              </a:spcBef>
            </a:pP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Fields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欄位可設定交叉驗證的次數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>
              <a:spcBef>
                <a:spcPts val="600"/>
              </a:spcBef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一般設定都是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10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次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Percentage split</a:t>
            </a:r>
          </a:p>
          <a:p>
            <a:pPr lvl="1">
              <a:spcBef>
                <a:spcPct val="0"/>
              </a:spcBef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將原始資料分割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66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％為訓練資料，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34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％為測試資料（常用的設定）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00" y="1600200"/>
            <a:ext cx="43053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查看結果</a:t>
            </a:r>
            <a:endParaRPr lang="zh-TW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7566354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 information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pPr marL="342900" lvl="2" indent="-342900"/>
            <a:r>
              <a:rPr lang="zh-TW" altLang="en-US" sz="2200" dirty="0" smtClean="0">
                <a:ea typeface="標楷體" pitchFamily="65" charset="-120"/>
              </a:rPr>
              <a:t>演算法設定</a:t>
            </a:r>
            <a:r>
              <a:rPr lang="en-US" altLang="zh-TW" sz="2200" dirty="0" smtClean="0">
                <a:ea typeface="標楷體" pitchFamily="65" charset="-120"/>
              </a:rPr>
              <a:t>(scheme)</a:t>
            </a:r>
          </a:p>
          <a:p>
            <a:pPr marL="342900" lvl="2" indent="-342900"/>
            <a:endParaRPr lang="en-US" altLang="zh-TW" sz="2200" dirty="0" smtClean="0">
              <a:ea typeface="標楷體" pitchFamily="65" charset="-120"/>
            </a:endParaRPr>
          </a:p>
          <a:p>
            <a:pPr marL="342900" lvl="2" indent="-342900"/>
            <a:r>
              <a:rPr lang="zh-TW" altLang="en-US" sz="2200" dirty="0" smtClean="0">
                <a:ea typeface="標楷體" pitchFamily="65" charset="-120"/>
              </a:rPr>
              <a:t>資料集名稱</a:t>
            </a:r>
            <a:r>
              <a:rPr lang="en-US" altLang="zh-TW" sz="2200" dirty="0" smtClean="0">
                <a:ea typeface="標楷體" pitchFamily="65" charset="-120"/>
              </a:rPr>
              <a:t>(Relation)</a:t>
            </a:r>
          </a:p>
          <a:p>
            <a:pPr marL="342900" lvl="2" indent="-342900"/>
            <a:endParaRPr lang="en-US" altLang="zh-TW" sz="2200" dirty="0" smtClean="0">
              <a:ea typeface="標楷體" pitchFamily="65" charset="-120"/>
            </a:endParaRPr>
          </a:p>
          <a:p>
            <a:pPr marL="342900" lvl="2" indent="-342900"/>
            <a:r>
              <a:rPr lang="zh-TW" altLang="en-US" sz="2200" dirty="0" smtClean="0">
                <a:ea typeface="標楷體" pitchFamily="65" charset="-120"/>
              </a:rPr>
              <a:t>資料筆數</a:t>
            </a:r>
            <a:r>
              <a:rPr lang="en-US" altLang="zh-TW" sz="2200" dirty="0" smtClean="0">
                <a:ea typeface="標楷體" pitchFamily="65" charset="-120"/>
              </a:rPr>
              <a:t>(Instances)</a:t>
            </a:r>
          </a:p>
          <a:p>
            <a:pPr marL="342900" lvl="2" indent="-342900"/>
            <a:endParaRPr lang="en-US" altLang="zh-TW" sz="2200" dirty="0" smtClean="0">
              <a:ea typeface="標楷體" pitchFamily="65" charset="-120"/>
            </a:endParaRPr>
          </a:p>
          <a:p>
            <a:pPr marL="342900" lvl="2" indent="-342900"/>
            <a:r>
              <a:rPr lang="zh-TW" altLang="en-US" sz="2200" dirty="0" smtClean="0">
                <a:ea typeface="標楷體" pitchFamily="65" charset="-120"/>
              </a:rPr>
              <a:t>屬性數目及名稱</a:t>
            </a:r>
            <a:r>
              <a:rPr lang="en-US" altLang="zh-TW" sz="2200" dirty="0" smtClean="0">
                <a:ea typeface="標楷體" pitchFamily="65" charset="-120"/>
              </a:rPr>
              <a:t>(Attributes)</a:t>
            </a:r>
          </a:p>
          <a:p>
            <a:pPr marL="342900" lvl="2" indent="-342900"/>
            <a:endParaRPr lang="en-US" altLang="zh-TW" sz="2200" dirty="0" smtClean="0">
              <a:ea typeface="標楷體" pitchFamily="65" charset="-120"/>
            </a:endParaRPr>
          </a:p>
          <a:p>
            <a:pPr marL="342900" lvl="2" indent="-342900"/>
            <a:r>
              <a:rPr lang="zh-TW" altLang="en-US" sz="2200" dirty="0" smtClean="0">
                <a:ea typeface="標楷體" pitchFamily="65" charset="-120"/>
              </a:rPr>
              <a:t>測試方法</a:t>
            </a:r>
            <a:r>
              <a:rPr lang="en-US" altLang="zh-TW" sz="2200" dirty="0" smtClean="0">
                <a:ea typeface="標楷體" pitchFamily="65" charset="-120"/>
              </a:rPr>
              <a:t>(Test mode)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2420888"/>
            <a:ext cx="4079894" cy="240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Classifier model</a:t>
            </a:r>
            <a:endParaRPr lang="zh-TW" altLang="en-US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1988840"/>
            <a:ext cx="904875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Summary</a:t>
            </a:r>
            <a:endParaRPr lang="zh-TW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076" y="1895474"/>
            <a:ext cx="8281724" cy="3720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 list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556793"/>
            <a:ext cx="425881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altLang="zh-TW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View in main window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在主視窗中顯示輸出結果。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zh-TW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View in separate window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打開一個獨立的新視窗來顯示結果。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zh-TW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Save result buffer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將輸出結果存成文字檔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lvl="1">
              <a:buFont typeface="Arial" pitchFamily="34" charset="0"/>
              <a:buChar char="•"/>
              <a:defRPr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可用</a:t>
            </a:r>
            <a:r>
              <a:rPr lang="en-US" altLang="zh-TW" sz="2000" dirty="0" err="1" smtClean="0">
                <a:latin typeface="標楷體" pitchFamily="65" charset="-120"/>
                <a:ea typeface="標楷體" pitchFamily="65" charset="-120"/>
              </a:rPr>
              <a:t>wordpad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開啟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Load model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從一個二進位檔案中載入以前訓練得到的模型物件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Save model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把模型物件保存到一個二進位檔案中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以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java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序列化的形式保存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sz="2000" dirty="0" smtClean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5" name="群組 6"/>
          <p:cNvGrpSpPr>
            <a:grpSpLocks/>
          </p:cNvGrpSpPr>
          <p:nvPr/>
        </p:nvGrpSpPr>
        <p:grpSpPr bwMode="auto">
          <a:xfrm>
            <a:off x="4716016" y="2327437"/>
            <a:ext cx="3970784" cy="3651919"/>
            <a:chOff x="5519936" y="1772816"/>
            <a:chExt cx="6474009" cy="4587697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25769" t="7895" r="5679" b="5702"/>
            <a:stretch>
              <a:fillRect/>
            </a:stretch>
          </p:blipFill>
          <p:spPr bwMode="auto">
            <a:xfrm>
              <a:off x="5519936" y="1772816"/>
              <a:ext cx="6474009" cy="4587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矩形 6"/>
            <p:cNvSpPr/>
            <p:nvPr/>
          </p:nvSpPr>
          <p:spPr>
            <a:xfrm>
              <a:off x="6388324" y="4220646"/>
              <a:ext cx="1825677" cy="211605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cs typeface="Times New Roman" pitchFamily="18" charset="0"/>
              </a:rPr>
              <a:t>Visualize classifier errors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3325996" cy="1987665"/>
          </a:xfrm>
        </p:spPr>
        <p:txBody>
          <a:bodyPr>
            <a:normAutofit lnSpcReduction="10000"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將分類結果以散點圖的形式呈現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圖中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正確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的分類結果用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叉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表示，分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錯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的結果用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方框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表示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  <p:grpSp>
        <p:nvGrpSpPr>
          <p:cNvPr id="4" name="群組 11"/>
          <p:cNvGrpSpPr>
            <a:grpSpLocks/>
          </p:cNvGrpSpPr>
          <p:nvPr/>
        </p:nvGrpSpPr>
        <p:grpSpPr bwMode="auto">
          <a:xfrm>
            <a:off x="179512" y="1700213"/>
            <a:ext cx="8380412" cy="4425950"/>
            <a:chOff x="306043" y="1700808"/>
            <a:chExt cx="11622605" cy="4680520"/>
          </a:xfrm>
        </p:grpSpPr>
        <p:grpSp>
          <p:nvGrpSpPr>
            <p:cNvPr id="5" name="群組 5"/>
            <p:cNvGrpSpPr>
              <a:grpSpLocks/>
            </p:cNvGrpSpPr>
            <p:nvPr/>
          </p:nvGrpSpPr>
          <p:grpSpPr bwMode="auto">
            <a:xfrm>
              <a:off x="5454639" y="1700808"/>
              <a:ext cx="6474009" cy="4587697"/>
              <a:chOff x="5519936" y="1772816"/>
              <a:chExt cx="6474009" cy="4587697"/>
            </a:xfrm>
          </p:grpSpPr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25769" t="7895" r="5679" b="5702"/>
              <a:stretch>
                <a:fillRect/>
              </a:stretch>
            </p:blipFill>
            <p:spPr bwMode="auto">
              <a:xfrm>
                <a:off x="5519936" y="1772816"/>
                <a:ext cx="6474009" cy="45876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" name="矩形 8"/>
              <p:cNvSpPr/>
              <p:nvPr/>
            </p:nvSpPr>
            <p:spPr>
              <a:xfrm>
                <a:off x="6388233" y="5397878"/>
                <a:ext cx="1825706" cy="19363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</p:grp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6043" y="3697033"/>
              <a:ext cx="4997869" cy="2684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直線單箭頭接點 6"/>
            <p:cNvCxnSpPr/>
            <p:nvPr/>
          </p:nvCxnSpPr>
          <p:spPr>
            <a:xfrm flipH="1" flipV="1">
              <a:off x="5303716" y="5373485"/>
              <a:ext cx="1152576" cy="714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F.Y.I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525963"/>
          </a:xfrm>
        </p:spPr>
        <p:txBody>
          <a:bodyPr/>
          <a:lstStyle/>
          <a:p>
            <a:r>
              <a:rPr lang="en-US" altLang="zh-TW" dirty="0" smtClean="0">
                <a:hlinkClick r:id="rId2"/>
              </a:rPr>
              <a:t>http://www.cs.waikato.ac.nz/ml/weka/book.html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err="1" smtClean="0"/>
              <a:t>Hackpad</a:t>
            </a:r>
            <a:r>
              <a:rPr lang="zh-TW" altLang="en-US" dirty="0" smtClean="0"/>
              <a:t>上完成共同筆記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https://hackpad.com/ep/pad/static/UxYlXA3d4E7</a:t>
            </a:r>
            <a:endParaRPr lang="en-US" altLang="zh-TW" dirty="0" smtClean="0"/>
          </a:p>
        </p:txBody>
      </p:sp>
      <p:pic>
        <p:nvPicPr>
          <p:cNvPr id="4" name="Picture 2" descr="The 3r edition of the data mining book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0122" y="1852330"/>
            <a:ext cx="3406678" cy="42738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cs typeface="Times New Roman" pitchFamily="18" charset="0"/>
              </a:rPr>
              <a:t>Visualize tree (graph)</a:t>
            </a:r>
            <a:endParaRPr lang="zh-TW" altLang="en-US" b="1" dirty="0"/>
          </a:p>
        </p:txBody>
      </p:sp>
      <p:grpSp>
        <p:nvGrpSpPr>
          <p:cNvPr id="4" name="群組 10"/>
          <p:cNvGrpSpPr>
            <a:grpSpLocks/>
          </p:cNvGrpSpPr>
          <p:nvPr/>
        </p:nvGrpSpPr>
        <p:grpSpPr bwMode="auto">
          <a:xfrm>
            <a:off x="457200" y="1700214"/>
            <a:ext cx="8229599" cy="4825130"/>
            <a:chOff x="946799" y="1700808"/>
            <a:chExt cx="10981849" cy="4997859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25769" t="7895" r="5679" b="5702"/>
            <a:stretch>
              <a:fillRect/>
            </a:stretch>
          </p:blipFill>
          <p:spPr bwMode="auto">
            <a:xfrm>
              <a:off x="5454639" y="1700808"/>
              <a:ext cx="6474009" cy="4587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矩形 5"/>
            <p:cNvSpPr/>
            <p:nvPr/>
          </p:nvSpPr>
          <p:spPr>
            <a:xfrm>
              <a:off x="6323429" y="5517845"/>
              <a:ext cx="1825546" cy="1444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7" name="直線單箭頭接點 6"/>
            <p:cNvCxnSpPr/>
            <p:nvPr/>
          </p:nvCxnSpPr>
          <p:spPr>
            <a:xfrm flipH="1" flipV="1">
              <a:off x="5304298" y="5563872"/>
              <a:ext cx="1000082" cy="507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46799" y="3212976"/>
              <a:ext cx="4357113" cy="3485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文字方塊 8"/>
          <p:cNvSpPr txBox="1"/>
          <p:nvPr/>
        </p:nvSpPr>
        <p:spPr>
          <a:xfrm>
            <a:off x="323528" y="1700214"/>
            <a:ext cx="3398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把分類模型的結構用圖形來表示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例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: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決策樹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/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貝葉斯網路</a:t>
            </a:r>
            <a:endParaRPr lang="zh-TW" altLang="en-US" sz="2400" dirty="0" smtClean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Visualize margin curve</a:t>
            </a:r>
            <a:r>
              <a:rPr lang="en-US" altLang="zh-TW" sz="3600" b="1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sz="3600" b="1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邊際曲線</a:t>
            </a:r>
            <a:r>
              <a:rPr lang="en-US" altLang="zh-TW" sz="3600" b="1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)</a:t>
            </a:r>
          </a:p>
        </p:txBody>
      </p:sp>
      <p:grpSp>
        <p:nvGrpSpPr>
          <p:cNvPr id="4" name="群組 12"/>
          <p:cNvGrpSpPr>
            <a:grpSpLocks/>
          </p:cNvGrpSpPr>
          <p:nvPr/>
        </p:nvGrpSpPr>
        <p:grpSpPr bwMode="auto">
          <a:xfrm>
            <a:off x="258763" y="1844675"/>
            <a:ext cx="8428037" cy="4587108"/>
            <a:chOff x="259459" y="1844824"/>
            <a:chExt cx="11732599" cy="4682139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9459" y="3352003"/>
              <a:ext cx="5175185" cy="3174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25769" t="7895" r="7986" b="5702"/>
            <a:stretch>
              <a:fillRect/>
            </a:stretch>
          </p:blipFill>
          <p:spPr bwMode="auto">
            <a:xfrm>
              <a:off x="5735960" y="1844824"/>
              <a:ext cx="6256098" cy="4587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矩形 6"/>
            <p:cNvSpPr/>
            <p:nvPr/>
          </p:nvSpPr>
          <p:spPr>
            <a:xfrm>
              <a:off x="6610714" y="5804557"/>
              <a:ext cx="1825530" cy="16353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8" name="直線單箭頭接點 7"/>
            <p:cNvCxnSpPr/>
            <p:nvPr/>
          </p:nvCxnSpPr>
          <p:spPr>
            <a:xfrm flipH="1" flipV="1">
              <a:off x="5447138" y="5804557"/>
              <a:ext cx="1146115" cy="98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/>
          <p:cNvSpPr/>
          <p:nvPr/>
        </p:nvSpPr>
        <p:spPr>
          <a:xfrm>
            <a:off x="258763" y="2204864"/>
            <a:ext cx="37265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2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運用散點圖來顯示預測的邊際值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ea typeface="標楷體" pitchFamily="65" charset="-120"/>
                <a:cs typeface="Times New Roman" pitchFamily="18" charset="0"/>
              </a:rPr>
              <a:t>Visualize threshold curve</a:t>
            </a:r>
          </a:p>
        </p:txBody>
      </p:sp>
      <p:grpSp>
        <p:nvGrpSpPr>
          <p:cNvPr id="4" name="群組 12"/>
          <p:cNvGrpSpPr>
            <a:grpSpLocks noGrp="1"/>
          </p:cNvGrpSpPr>
          <p:nvPr>
            <p:ph idx="1"/>
          </p:nvPr>
        </p:nvGrpSpPr>
        <p:grpSpPr bwMode="auto">
          <a:xfrm>
            <a:off x="457200" y="1600200"/>
            <a:ext cx="8229600" cy="4525963"/>
            <a:chOff x="263352" y="1916832"/>
            <a:chExt cx="11659960" cy="487254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3352" y="3380995"/>
              <a:ext cx="5112568" cy="3408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21452" t="9212" r="12584" b="5263"/>
            <a:stretch>
              <a:fillRect/>
            </a:stretch>
          </p:blipFill>
          <p:spPr bwMode="auto">
            <a:xfrm>
              <a:off x="5591944" y="1916832"/>
              <a:ext cx="6331368" cy="4615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矩形 6"/>
            <p:cNvSpPr/>
            <p:nvPr/>
          </p:nvSpPr>
          <p:spPr>
            <a:xfrm>
              <a:off x="6506130" y="6048177"/>
              <a:ext cx="1825838" cy="1618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8" name="直線單箭頭接點 7"/>
            <p:cNvCxnSpPr/>
            <p:nvPr/>
          </p:nvCxnSpPr>
          <p:spPr>
            <a:xfrm flipH="1" flipV="1">
              <a:off x="5343945" y="6048177"/>
              <a:ext cx="1144721" cy="968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308152" y="5722811"/>
              <a:ext cx="931972" cy="1650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457200" y="1600200"/>
            <a:ext cx="36084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2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可用於</a:t>
            </a:r>
            <a:r>
              <a:rPr lang="en-US" altLang="zh-TW" sz="22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ROC</a:t>
            </a:r>
            <a:r>
              <a:rPr lang="zh-TW" altLang="en-US" sz="22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曲線分析中表示</a:t>
            </a:r>
            <a:r>
              <a:rPr lang="en-US" altLang="zh-TW" sz="2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TP rate/FP rate</a:t>
            </a:r>
            <a:r>
              <a:rPr lang="zh-TW" altLang="en-US" sz="2200" dirty="0" smtClean="0">
                <a:latin typeface="標楷體" pitchFamily="65" charset="-120"/>
                <a:ea typeface="標楷體" pitchFamily="65" charset="-120"/>
              </a:rPr>
              <a:t>之間的關係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Check your JAVA version first.</a:t>
            </a:r>
            <a:endParaRPr lang="zh-TW" altLang="en-US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611560" y="6237312"/>
            <a:ext cx="5620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2"/>
              </a:rPr>
              <a:t>http://www.cs.waikato.ac.nz/ml/weka/requirements.html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67100" y="3140968"/>
            <a:ext cx="56769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268760"/>
            <a:ext cx="64389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找不到</a:t>
            </a:r>
            <a:r>
              <a:rPr lang="en-US" altLang="zh-TW" b="1" dirty="0" smtClean="0"/>
              <a:t>java??</a:t>
            </a:r>
            <a:endParaRPr lang="zh-TW" alt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060848"/>
            <a:ext cx="7704857" cy="471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755576" y="2924944"/>
            <a:ext cx="53141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800" dirty="0" smtClean="0"/>
              <a:t>確定是否已經準備好</a:t>
            </a:r>
            <a:r>
              <a:rPr lang="en-US" altLang="zh-TW" sz="2800" dirty="0" smtClean="0"/>
              <a:t>JAVA</a:t>
            </a:r>
            <a:r>
              <a:rPr lang="zh-TW" altLang="en-US" sz="2800" dirty="0" smtClean="0"/>
              <a:t>環境。</a:t>
            </a:r>
            <a:endParaRPr lang="en-US" altLang="zh-TW" sz="2800" dirty="0" smtClean="0"/>
          </a:p>
          <a:p>
            <a:pPr>
              <a:buFont typeface="Arial" pitchFamily="34" charset="0"/>
              <a:buChar char="•"/>
            </a:pPr>
            <a:endParaRPr lang="en-US" altLang="zh-TW" sz="2800" dirty="0" smtClean="0"/>
          </a:p>
          <a:p>
            <a:pPr>
              <a:buFont typeface="Arial" pitchFamily="34" charset="0"/>
              <a:buChar char="•"/>
            </a:pPr>
            <a:r>
              <a:rPr lang="zh-TW" altLang="en-US" sz="2800" dirty="0" smtClean="0"/>
              <a:t>檢查環境變數。</a:t>
            </a:r>
            <a:endParaRPr lang="zh-TW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JRE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&amp;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JDK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JRE</a:t>
            </a:r>
          </a:p>
          <a:p>
            <a:pPr lvl="1"/>
            <a:r>
              <a:rPr lang="en-US" altLang="zh-TW" dirty="0" smtClean="0"/>
              <a:t>Java Runtime Environment</a:t>
            </a:r>
          </a:p>
          <a:p>
            <a:pPr lvl="1"/>
            <a:r>
              <a:rPr lang="en-US" altLang="zh-TW" dirty="0" smtClean="0">
                <a:hlinkClick r:id="rId2"/>
              </a:rPr>
              <a:t>http://www.oracle.com/technetwork/java/javase/downloads/jre8-downloads-2133155.html</a:t>
            </a:r>
            <a:endParaRPr lang="en-US" altLang="zh-TW" dirty="0" smtClean="0"/>
          </a:p>
          <a:p>
            <a:r>
              <a:rPr lang="en-US" altLang="zh-TW" dirty="0" smtClean="0"/>
              <a:t>JDK</a:t>
            </a:r>
          </a:p>
          <a:p>
            <a:pPr lvl="1"/>
            <a:r>
              <a:rPr lang="en-US" altLang="zh-TW" dirty="0" smtClean="0"/>
              <a:t>Java Development Kit</a:t>
            </a:r>
          </a:p>
          <a:p>
            <a:pPr lvl="1"/>
            <a:r>
              <a:rPr lang="en-US" altLang="zh-TW" dirty="0" smtClean="0">
                <a:hlinkClick r:id="rId3"/>
              </a:rPr>
              <a:t>http://www.oracle.com/technetwork/java/javase/downloads/jdk8-downloads-2133151.html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查看安裝的狀況</a:t>
            </a:r>
            <a:endParaRPr lang="zh-TW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12776"/>
            <a:ext cx="44577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573016"/>
            <a:ext cx="240030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線單箭頭接點 7"/>
          <p:cNvCxnSpPr>
            <a:endCxn id="1028" idx="0"/>
          </p:cNvCxnSpPr>
          <p:nvPr/>
        </p:nvCxnSpPr>
        <p:spPr>
          <a:xfrm>
            <a:off x="1187624" y="2852936"/>
            <a:ext cx="76810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3789040"/>
            <a:ext cx="234315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直線單箭頭接點 11"/>
          <p:cNvCxnSpPr>
            <a:endCxn id="1030" idx="0"/>
          </p:cNvCxnSpPr>
          <p:nvPr/>
        </p:nvCxnSpPr>
        <p:spPr>
          <a:xfrm>
            <a:off x="1619672" y="2348880"/>
            <a:ext cx="4339927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Environment variable(windows)</a:t>
            </a:r>
            <a:endParaRPr lang="zh-TW" altLang="en-US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539552" y="6237312"/>
            <a:ext cx="545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2"/>
              </a:rPr>
              <a:t>https://www.java.com/zh_TW/download/help/path.xml</a:t>
            </a:r>
            <a:endParaRPr lang="zh-TW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340768"/>
            <a:ext cx="6640594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文字方塊 10"/>
          <p:cNvSpPr txBox="1"/>
          <p:nvPr/>
        </p:nvSpPr>
        <p:spPr>
          <a:xfrm>
            <a:off x="4967536" y="4725144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/>
              <a:t>將</a:t>
            </a:r>
            <a:r>
              <a:rPr lang="en-US" altLang="zh-TW" sz="2400" dirty="0" smtClean="0"/>
              <a:t>javaw.exe</a:t>
            </a:r>
            <a:r>
              <a:rPr lang="zh-TW" altLang="en-US" sz="2400" dirty="0" smtClean="0"/>
              <a:t>的目錄加入環境變數。</a:t>
            </a:r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Download WEKA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64-bit Stable version</a:t>
            </a:r>
          </a:p>
          <a:p>
            <a:pPr lvl="1"/>
            <a:r>
              <a:rPr lang="en-US" altLang="zh-TW" dirty="0" smtClean="0"/>
              <a:t>Click </a:t>
            </a:r>
            <a:r>
              <a:rPr lang="en-US" altLang="zh-TW" dirty="0" smtClean="0">
                <a:hlinkClick r:id="rId2"/>
              </a:rPr>
              <a:t>here</a:t>
            </a:r>
            <a:r>
              <a:rPr lang="en-US" altLang="zh-TW" dirty="0" smtClean="0"/>
              <a:t> to download a self-extracting executable that includes 64 bit Java VM 1.7</a:t>
            </a:r>
          </a:p>
          <a:p>
            <a:endParaRPr lang="en-US" altLang="zh-TW" dirty="0" smtClean="0"/>
          </a:p>
          <a:p>
            <a:pPr lvl="1"/>
            <a:r>
              <a:rPr lang="en-US" altLang="zh-TW" dirty="0" smtClean="0"/>
              <a:t>Click </a:t>
            </a:r>
            <a:r>
              <a:rPr lang="en-US" altLang="zh-TW" dirty="0" smtClean="0">
                <a:hlinkClick r:id="rId3"/>
              </a:rPr>
              <a:t>here</a:t>
            </a:r>
            <a:r>
              <a:rPr lang="en-US" altLang="zh-TW" dirty="0" smtClean="0"/>
              <a:t> to download a self-extracting executable without the Java VM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11560" y="6237312"/>
            <a:ext cx="557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4"/>
              </a:rPr>
              <a:t>http://www.cs.waikato.ac.nz/ml/weka/downloading.html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629</Words>
  <Application>Microsoft Office PowerPoint</Application>
  <PresentationFormat>如螢幕大小 (4:3)</PresentationFormat>
  <Paragraphs>159</Paragraphs>
  <Slides>33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4" baseType="lpstr">
      <vt:lpstr>Office 佈景主題</vt:lpstr>
      <vt:lpstr>A basic introduction to use WEKA</vt:lpstr>
      <vt:lpstr>WEKA?</vt:lpstr>
      <vt:lpstr>F.Y.I</vt:lpstr>
      <vt:lpstr>Check your JAVA version first.</vt:lpstr>
      <vt:lpstr>找不到java??</vt:lpstr>
      <vt:lpstr>JRE &amp; JDK</vt:lpstr>
      <vt:lpstr>查看安裝的狀況</vt:lpstr>
      <vt:lpstr>Environment variable(windows)</vt:lpstr>
      <vt:lpstr>Download WEKA</vt:lpstr>
      <vt:lpstr>GO! WEKA!!</vt:lpstr>
      <vt:lpstr>Preprocess Import Data</vt:lpstr>
      <vt:lpstr>Excel is a good helper</vt:lpstr>
      <vt:lpstr>投影片 13</vt:lpstr>
      <vt:lpstr>狀態列</vt:lpstr>
      <vt:lpstr>LOG</vt:lpstr>
      <vt:lpstr>Current relation</vt:lpstr>
      <vt:lpstr>編輯資料</vt:lpstr>
      <vt:lpstr>查看每個欄位的資訊</vt:lpstr>
      <vt:lpstr>觀察分布情形</vt:lpstr>
      <vt:lpstr>Filter</vt:lpstr>
      <vt:lpstr>Classify</vt:lpstr>
      <vt:lpstr>演算法參數</vt:lpstr>
      <vt:lpstr>Test options</vt:lpstr>
      <vt:lpstr>查看結果</vt:lpstr>
      <vt:lpstr>Run information</vt:lpstr>
      <vt:lpstr>Classifier model</vt:lpstr>
      <vt:lpstr>Summary</vt:lpstr>
      <vt:lpstr>Result list</vt:lpstr>
      <vt:lpstr>Visualize classifier errors</vt:lpstr>
      <vt:lpstr>Visualize tree (graph)</vt:lpstr>
      <vt:lpstr>Visualize margin curve(邊際曲線)</vt:lpstr>
      <vt:lpstr>Visualize threshold curve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Weka</dc:title>
  <dc:creator>user</dc:creator>
  <cp:lastModifiedBy>Phate</cp:lastModifiedBy>
  <cp:revision>179</cp:revision>
  <dcterms:created xsi:type="dcterms:W3CDTF">2015-10-16T07:12:44Z</dcterms:created>
  <dcterms:modified xsi:type="dcterms:W3CDTF">2015-11-05T11:41:07Z</dcterms:modified>
</cp:coreProperties>
</file>