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CHAT Business Model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A Dynamic Alternative to the Business Model Canvas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7: Key Activities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How do you do it?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division of labor - specific tasks required to create your Outcome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</a:t>
            </a:r>
          </a:p>
          <a:p>
            <a:pPr>
              <a:spcBef>
                <a:spcPts val="1200"/>
              </a:spcBef>
              <a:defRPr sz="1800"/>
            </a:pPr>
            <a:r>
              <a:t>  • Sourcing high-quality ingredients</a:t>
            </a:r>
          </a:p>
          <a:p>
            <a:pPr>
              <a:spcBef>
                <a:spcPts val="1200"/>
              </a:spcBef>
              <a:defRPr sz="1800"/>
            </a:pPr>
            <a:r>
              <a:t>  • Mixing and kneading dough</a:t>
            </a:r>
          </a:p>
          <a:p>
            <a:pPr>
              <a:spcBef>
                <a:spcPts val="1200"/>
              </a:spcBef>
              <a:defRPr sz="1800"/>
            </a:pPr>
            <a:r>
              <a:t>  • Managing the 72-hour fermentation process</a:t>
            </a:r>
          </a:p>
          <a:p>
            <a:pPr>
              <a:spcBef>
                <a:spcPts val="1200"/>
              </a:spcBef>
              <a:defRPr sz="1800"/>
            </a:pPr>
            <a:r>
              <a:t>  • Baking and quality control</a:t>
            </a:r>
          </a:p>
          <a:p>
            <a:pPr>
              <a:spcBef>
                <a:spcPts val="1200"/>
              </a:spcBef>
              <a:defRPr sz="1800"/>
            </a:pPr>
            <a:r>
              <a:t>  • Customer service and sales</a:t>
            </a:r>
          </a:p>
          <a:p>
            <a:pPr>
              <a:spcBef>
                <a:spcPts val="1200"/>
              </a:spcBef>
              <a:defRPr sz="1800"/>
            </a:pPr>
            <a:r>
              <a:t>  • Marketing and social media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How the Components Connect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The CHAT framework is visualized as a triangle: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At the core:</a:t>
            </a:r>
          </a:p>
          <a:p>
            <a:pPr>
              <a:spcBef>
                <a:spcPts val="1200"/>
              </a:spcBef>
              <a:defRPr sz="1800"/>
            </a:pPr>
            <a:r>
              <a:t>  SUBJECT acts on OBJECT to produce OUTCOME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Influenced by:</a:t>
            </a:r>
          </a:p>
          <a:p>
            <a:pPr>
              <a:spcBef>
                <a:spcPts val="1200"/>
              </a:spcBef>
              <a:defRPr sz="1800"/>
            </a:pPr>
            <a:r>
              <a:t>  • DIFFERENTIATOR (top) - Your unique approach</a:t>
            </a:r>
          </a:p>
          <a:p>
            <a:pPr>
              <a:spcBef>
                <a:spcPts val="1200"/>
              </a:spcBef>
              <a:defRPr sz="1800"/>
            </a:pPr>
            <a:r>
              <a:t>  • BARRIERS TO ENTRY (bottom left) - Your protection</a:t>
            </a:r>
          </a:p>
          <a:p>
            <a:pPr>
              <a:spcBef>
                <a:spcPts val="1200"/>
              </a:spcBef>
              <a:defRPr sz="1800"/>
            </a:pPr>
            <a:r>
              <a:t>  • CUSTOMER (bottom center) - Who you serve</a:t>
            </a:r>
          </a:p>
          <a:p>
            <a:pPr>
              <a:spcBef>
                <a:spcPts val="1200"/>
              </a:spcBef>
              <a:defRPr sz="1800"/>
            </a:pPr>
            <a:r>
              <a:t>  • KEY ACTIVITIES (bottom right) - How you execute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All 7 components work together to tell your business story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CHAT vs Business Model Canvas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20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Aspect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Business Model Canvas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CHAT Framework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 components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Grid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Triangle diagram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Building blocks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Relationships &amp; flow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More detailed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More streamlined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Best For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Comprehensive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Quick visualization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Using the Excel Template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The included Excel template has 3 worksheets: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1. Instructions</a:t>
            </a:r>
          </a:p>
          <a:p>
            <a:pPr>
              <a:spcBef>
                <a:spcPts val="1200"/>
              </a:spcBef>
              <a:defRPr sz="1800"/>
            </a:pPr>
            <a:r>
              <a:t>   Overview of the CHAT framework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CHAT Components</a:t>
            </a:r>
          </a:p>
          <a:p>
            <a:pPr>
              <a:spcBef>
                <a:spcPts val="1200"/>
              </a:spcBef>
              <a:defRPr sz="1800"/>
            </a:pPr>
            <a:r>
              <a:t>   Fill in the 7 components for YOUR business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Example</a:t>
            </a:r>
          </a:p>
          <a:p>
            <a:pPr>
              <a:spcBef>
                <a:spcPts val="1200"/>
              </a:spcBef>
              <a:defRPr sz="1800"/>
            </a:pPr>
            <a:r>
              <a:t>   See Sourdough Sanctuary's completed CHAT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Your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1. Read the PDF Guide (20 minutes)</a:t>
            </a:r>
          </a:p>
          <a:p>
            <a:pPr>
              <a:spcBef>
                <a:spcPts val="1200"/>
              </a:spcBef>
              <a:defRPr sz="1800"/>
            </a:pPr>
            <a:r>
              <a:t>   Understand each component in detail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Complete the Excel Template (30-45 minutes)</a:t>
            </a:r>
          </a:p>
          <a:p>
            <a:pPr>
              <a:spcBef>
                <a:spcPts val="1200"/>
              </a:spcBef>
              <a:defRPr sz="1800"/>
            </a:pPr>
            <a:r>
              <a:t>   Map your business using the 7 components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Present to Your Team (Optional)</a:t>
            </a:r>
          </a:p>
          <a:p>
            <a:pPr>
              <a:spcBef>
                <a:spcPts val="1200"/>
              </a:spcBef>
              <a:defRPr sz="1800"/>
            </a:pPr>
            <a:r>
              <a:t>   Use this PowerPoint to communicate your business model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Compare with Business Model Canvas</a:t>
            </a:r>
          </a:p>
          <a:p>
            <a:pPr>
              <a:spcBef>
                <a:spcPts val="1200"/>
              </a:spcBef>
              <a:defRPr sz="1800"/>
            </a:pPr>
            <a:r>
              <a:t>   Use both frameworks for deeper insights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Refine Quarterly</a:t>
            </a:r>
          </a:p>
          <a:p>
            <a:pPr>
              <a:spcBef>
                <a:spcPts val="1200"/>
              </a:spcBef>
              <a:defRPr sz="1800"/>
            </a:pPr>
            <a:r>
              <a:t>   Update as your business evolves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Visualize Your Business Model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Clarity leads to better decisions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Operiva | Business-Ready Tools for South African SMMEs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What is the CHAT Framework?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CHAT is a business model visualization tool based on Activity Theory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Developed by: Vygotsky, Leont'ev, and Engeström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Purpose: Help you understand how your business creates value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Key Difference from BMC:</a:t>
            </a:r>
          </a:p>
          <a:p>
            <a:pPr>
              <a:spcBef>
                <a:spcPts val="1200"/>
              </a:spcBef>
              <a:defRPr sz="1800"/>
            </a:pPr>
            <a:r>
              <a:t>  • More narrative-driven and relationship-focused</a:t>
            </a:r>
          </a:p>
          <a:p>
            <a:pPr>
              <a:spcBef>
                <a:spcPts val="1200"/>
              </a:spcBef>
              <a:defRPr sz="1800"/>
            </a:pPr>
            <a:r>
              <a:t>  • 7 interconnected components instead of 9 blocks</a:t>
            </a:r>
          </a:p>
          <a:p>
            <a:pPr>
              <a:spcBef>
                <a:spcPts val="1200"/>
              </a:spcBef>
              <a:defRPr sz="1800"/>
            </a:pPr>
            <a:r>
              <a:t>  • Visual triangle format that tells a story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The 7 Components of CHAT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5715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Core Question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1. 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Who are you?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2.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What do you have?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3.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What do you produce?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4. Differentiator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What makes you unique?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5. Barriers to Entry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What protects you?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6.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Who do you serve?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7. Key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How do you do it?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1: The Subject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Who are you?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Subject is your business - the entity that acts on the market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Includes:</a:t>
            </a:r>
          </a:p>
          <a:p>
            <a:pPr>
              <a:spcBef>
                <a:spcPts val="1200"/>
              </a:spcBef>
              <a:defRPr sz="1800"/>
            </a:pPr>
            <a:r>
              <a:t>  • Your team and their skills</a:t>
            </a:r>
          </a:p>
          <a:p>
            <a:pPr>
              <a:spcBef>
                <a:spcPts val="1200"/>
              </a:spcBef>
              <a:defRPr sz="1800"/>
            </a:pPr>
            <a:r>
              <a:t>  • Your company culture and values</a:t>
            </a:r>
          </a:p>
          <a:p>
            <a:pPr>
              <a:spcBef>
                <a:spcPts val="1200"/>
              </a:spcBef>
              <a:defRPr sz="1800"/>
            </a:pPr>
            <a:r>
              <a:t>  • Your mission and vision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 (Sourdough Sanctuary):</a:t>
            </a:r>
          </a:p>
          <a:p>
            <a:pPr>
              <a:spcBef>
                <a:spcPts val="1200"/>
              </a:spcBef>
              <a:defRPr sz="1800"/>
            </a:pPr>
            <a:r>
              <a:t>  'Artisanal bakery team in Cape Town committed to traditional</a:t>
            </a:r>
          </a:p>
          <a:p>
            <a:pPr>
              <a:spcBef>
                <a:spcPts val="1200"/>
              </a:spcBef>
              <a:defRPr sz="1800"/>
            </a:pPr>
            <a:r>
              <a:t>   methods and quality ingredients'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2: The Object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What do you have?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Object represents assets and resources you use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Key Point: Things you BUY or ACQUIRE, not things you MAKE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Examples:</a:t>
            </a:r>
          </a:p>
          <a:p>
            <a:pPr>
              <a:spcBef>
                <a:spcPts val="1200"/>
              </a:spcBef>
              <a:defRPr sz="1800"/>
            </a:pPr>
            <a:r>
              <a:t>  • Raw materials and inventory</a:t>
            </a:r>
          </a:p>
          <a:p>
            <a:pPr>
              <a:spcBef>
                <a:spcPts val="1200"/>
              </a:spcBef>
              <a:defRPr sz="1800"/>
            </a:pPr>
            <a:r>
              <a:t>  • Equipment and machinery</a:t>
            </a:r>
          </a:p>
          <a:p>
            <a:pPr>
              <a:spcBef>
                <a:spcPts val="1200"/>
              </a:spcBef>
              <a:defRPr sz="1800"/>
            </a:pPr>
            <a:r>
              <a:t>  • Physical locations</a:t>
            </a:r>
          </a:p>
          <a:p>
            <a:pPr>
              <a:spcBef>
                <a:spcPts val="1200"/>
              </a:spcBef>
              <a:defRPr sz="1800"/>
            </a:pPr>
            <a:r>
              <a:t>  • Intellectual property you license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 Stone-ground flour, specialized ovens,</a:t>
            </a:r>
          </a:p>
          <a:p>
            <a:pPr>
              <a:spcBef>
                <a:spcPts val="1200"/>
              </a:spcBef>
              <a:defRPr sz="1800"/>
            </a:pPr>
            <a:r>
              <a:t>sourdough starter culture, prime location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3: The Outcome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What do you produce?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Outcome is the final product or service you deliver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This is the tangible result of your business activities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Must directly address your customer's needs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</a:t>
            </a:r>
          </a:p>
          <a:p>
            <a:pPr>
              <a:spcBef>
                <a:spcPts val="1200"/>
              </a:spcBef>
              <a:defRPr sz="1800"/>
            </a:pPr>
            <a:r>
              <a:t>  'Range of artisanal sourdough breads, pastries, and</a:t>
            </a:r>
          </a:p>
          <a:p>
            <a:pPr>
              <a:spcBef>
                <a:spcPts val="1200"/>
              </a:spcBef>
              <a:defRPr sz="1800"/>
            </a:pPr>
            <a:r>
              <a:t>   sandwiches, beautifully packaged and ready for customers'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4: The Differentiator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What makes you unique?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Your 'secret sauce' - what you infuse into everything you do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This is your niche, your unique value proposition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Creates market-leading choices for customers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</a:t>
            </a:r>
          </a:p>
          <a:p>
            <a:pPr>
              <a:spcBef>
                <a:spcPts val="1200"/>
              </a:spcBef>
              <a:defRPr sz="1800"/>
            </a:pPr>
            <a:r>
              <a:t>  '100% authentic 72-hour fermentation process that creates</a:t>
            </a:r>
          </a:p>
          <a:p>
            <a:pPr>
              <a:spcBef>
                <a:spcPts val="1200"/>
              </a:spcBef>
              <a:defRPr sz="1800"/>
            </a:pPr>
            <a:r>
              <a:t>   a unique flavor and texture customers can't find elsewhere'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5: Barriers to Entry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What protects you from competition?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Competitive advantages that make it hard for others to copy you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Can be tangible or intangible:</a:t>
            </a:r>
          </a:p>
          <a:p>
            <a:pPr>
              <a:spcBef>
                <a:spcPts val="1200"/>
              </a:spcBef>
              <a:defRPr sz="1800"/>
            </a:pPr>
            <a:r>
              <a:t>  • Patents, trademarks, licenses</a:t>
            </a:r>
          </a:p>
          <a:p>
            <a:pPr>
              <a:spcBef>
                <a:spcPts val="1200"/>
              </a:spcBef>
              <a:defRPr sz="1800"/>
            </a:pPr>
            <a:r>
              <a:t>  • Specialized knowledge or processes</a:t>
            </a:r>
          </a:p>
          <a:p>
            <a:pPr>
              <a:spcBef>
                <a:spcPts val="1200"/>
              </a:spcBef>
              <a:defRPr sz="1800"/>
            </a:pPr>
            <a:r>
              <a:t>  • Brand reputation and customer loyalty</a:t>
            </a:r>
          </a:p>
          <a:p>
            <a:pPr>
              <a:spcBef>
                <a:spcPts val="1200"/>
              </a:spcBef>
              <a:defRPr sz="1800"/>
            </a:pPr>
            <a:r>
              <a:t>  • Exclusive relationships or locations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 Complex 72-hour process, loyal customer</a:t>
            </a:r>
          </a:p>
          <a:p>
            <a:pPr>
              <a:spcBef>
                <a:spcPts val="1200"/>
              </a:spcBef>
              <a:defRPr sz="1800"/>
            </a:pPr>
            <a:r>
              <a:t>base, exclusive supplier relationships, prime 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solidFill>
            <a:srgbClr val="101C42"/>
          </a:solidFill>
        </p:spPr>
        <p:txBody>
          <a:bodyPr wrap="none" anchor="ctr" lIns="457200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Component 6: The Customer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68096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1200"/>
              </a:spcBef>
              <a:defRPr sz="1800"/>
            </a:pPr>
            <a:r>
              <a:t>Who do you serve?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Think beyond just the payer: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  • The USER: Who actually uses your product/service?</a:t>
            </a:r>
          </a:p>
          <a:p>
            <a:pPr>
              <a:spcBef>
                <a:spcPts val="1200"/>
              </a:spcBef>
              <a:defRPr sz="1800"/>
            </a:pPr>
            <a:r>
              <a:t>  • The PAYER: Who pays for it?</a:t>
            </a:r>
          </a:p>
          <a:p>
            <a:pPr>
              <a:spcBef>
                <a:spcPts val="1200"/>
              </a:spcBef>
              <a:defRPr sz="1800"/>
            </a:pPr>
            <a:r>
              <a:t>  • The COMMUNITY: Who else do you impact?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Sourdough Sanctuary:</a:t>
            </a:r>
          </a:p>
          <a:p>
            <a:pPr>
              <a:spcBef>
                <a:spcPts val="1200"/>
              </a:spcBef>
              <a:defRPr sz="1800"/>
            </a:pPr>
            <a:r>
              <a:t>  • User: Health-conscious foodies</a:t>
            </a:r>
          </a:p>
          <a:p>
            <a:pPr>
              <a:spcBef>
                <a:spcPts val="1200"/>
              </a:spcBef>
              <a:defRPr sz="1800"/>
            </a:pPr>
            <a:r>
              <a:t>  • Payer: Often the same, sometimes family members</a:t>
            </a:r>
          </a:p>
          <a:p>
            <a:pPr>
              <a:spcBef>
                <a:spcPts val="1200"/>
              </a:spcBef>
              <a:defRPr sz="1800"/>
            </a:pPr>
            <a:r>
              <a:t>  • Community: Local neighborhood, Cape Town foodie scene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