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70" r:id="rId21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A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Market Entry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7AE60"/>
                </a:solidFill>
              </a:defRPr>
            </a:pPr>
            <a:r>
              <a:t>Your Business Name 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Financial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Startup Costs: R[Amount]</a:t>
            </a:r>
          </a:p>
          <a:p>
            <a:pPr lvl="1">
              <a:spcAft>
                <a:spcPts val="800"/>
              </a:spcAft>
              <a:defRPr sz="1400"/>
            </a:pPr>
            <a:r>
              <a:t>• [Key expense 1]</a:t>
            </a:r>
          </a:p>
          <a:p>
            <a:pPr lvl="1">
              <a:spcAft>
                <a:spcPts val="800"/>
              </a:spcAft>
              <a:defRPr sz="1400"/>
            </a:pPr>
            <a:r>
              <a:t>• [Key expense 2]</a:t>
            </a:r>
          </a:p>
          <a:p>
            <a:pPr lvl="1">
              <a:spcAft>
                <a:spcPts val="800"/>
              </a:spcAft>
              <a:defRPr sz="1400"/>
            </a:pPr>
            <a:r>
              <a:t>• [Key expense 3]</a:t>
            </a:r>
          </a:p>
          <a:p>
            <a:pPr>
              <a:spcAft>
                <a:spcPts val="800"/>
              </a:spcAft>
              <a:defRPr sz="1400"/>
            </a:pPr>
          </a:p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Monthly Operating Costs: R[Amount]</a:t>
            </a:r>
          </a:p>
          <a:p>
            <a:pPr lvl="1">
              <a:spcAft>
                <a:spcPts val="800"/>
              </a:spcAft>
              <a:defRPr sz="1400"/>
            </a:pPr>
            <a:r>
              <a:t>• [Key expense 1]</a:t>
            </a:r>
          </a:p>
          <a:p>
            <a:pPr lvl="1">
              <a:spcAft>
                <a:spcPts val="800"/>
              </a:spcAft>
              <a:defRPr sz="1400"/>
            </a:pPr>
            <a:r>
              <a:t>• [Key expense 2]</a:t>
            </a:r>
          </a:p>
          <a:p>
            <a:pPr>
              <a:spcAft>
                <a:spcPts val="800"/>
              </a:spcAft>
              <a:defRPr sz="1400"/>
            </a:pPr>
          </a:p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Revenue Forecast (Month 3): R[Amount]</a:t>
            </a:r>
          </a:p>
          <a:p>
            <a:pPr>
              <a:spcAft>
                <a:spcPts val="800"/>
              </a:spcAft>
              <a:defRPr sz="1400"/>
            </a:pPr>
          </a:p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Break-Even: Month [X]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A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7AE60"/>
                </a:solidFill>
              </a:defRPr>
            </a:pPr>
            <a:r>
              <a:t>PHASE</a:t>
            </a:r>
          </a:p>
          <a:p>
            <a: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0320" y="914400"/>
            <a:ext cx="45720" cy="3200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926080" y="182880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How to Launch?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Phase 4: Pilot Launch &amp;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Pilot Launch Approach:</a:t>
            </a:r>
          </a:p>
          <a:p>
            <a:pPr>
              <a:spcAft>
                <a:spcPts val="800"/>
              </a:spcAft>
              <a:defRPr sz="1400" i="1"/>
            </a:pPr>
            <a:r>
              <a:t>[Describe your low-risk pilot - e.g., pop-up shop, online campaign, partnership]</a:t>
            </a:r>
          </a:p>
          <a:p>
            <a:pPr>
              <a:spcAft>
                <a:spcPts val="800"/>
              </a:spcAft>
              <a:defRPr sz="1400"/>
            </a:pPr>
          </a:p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Key Performance Indicators (KPIs):</a:t>
            </a:r>
          </a:p>
          <a:p>
            <a:pPr lvl="1">
              <a:spcAft>
                <a:spcPts val="800"/>
              </a:spcAft>
              <a:defRPr sz="1400"/>
            </a:pPr>
            <a:r>
              <a:t>• Revenue: R[Target]</a:t>
            </a:r>
          </a:p>
          <a:p>
            <a:pPr lvl="1">
              <a:spcAft>
                <a:spcPts val="800"/>
              </a:spcAft>
              <a:defRPr sz="1400"/>
            </a:pPr>
            <a:r>
              <a:t>• New Customers: [Target number]</a:t>
            </a:r>
          </a:p>
          <a:p>
            <a:pPr lvl="1">
              <a:spcAft>
                <a:spcPts val="800"/>
              </a:spcAft>
              <a:defRPr sz="1400"/>
            </a:pPr>
            <a:r>
              <a:t>• Customer Acquisition Cost: R[Target]</a:t>
            </a:r>
          </a:p>
          <a:p>
            <a:pPr lvl="1">
              <a:spcAft>
                <a:spcPts val="800"/>
              </a:spcAft>
              <a:defRPr sz="1400"/>
            </a:pPr>
            <a:r>
              <a:t>• Customer Satisfaction: [Target score]</a:t>
            </a:r>
          </a:p>
          <a:p>
            <a:pPr>
              <a:spcAft>
                <a:spcPts val="800"/>
              </a:spcAft>
              <a:defRPr sz="1400"/>
            </a:pPr>
          </a:p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Review Date: [Date - 3 months after launch]</a:t>
            </a:r>
          </a:p>
          <a:p>
            <a:pPr>
              <a:spcAft>
                <a:spcPts val="800"/>
              </a:spcAft>
              <a:defRPr sz="1400"/>
            </a:pPr>
          </a:p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Decision Criteria: If we achieve [X]% of targets, we will scale up.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Next Steps &amp; Timeline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Week 1-2: Finalize preparations</a:t>
            </a:r>
          </a:p>
          <a:p>
            <a:pPr lvl="1">
              <a:spcAft>
                <a:spcPts val="800"/>
              </a:spcAft>
              <a:defRPr sz="1400"/>
            </a:pPr>
            <a:r>
              <a:t>• [Action item 1]</a:t>
            </a:r>
          </a:p>
          <a:p>
            <a:pPr lvl="1">
              <a:spcAft>
                <a:spcPts val="800"/>
              </a:spcAft>
              <a:defRPr sz="1400"/>
            </a:pPr>
            <a:r>
              <a:t>• [Action item 2]</a:t>
            </a:r>
          </a:p>
          <a:p>
            <a:pPr>
              <a:spcAft>
                <a:spcPts val="800"/>
              </a:spcAft>
              <a:defRPr sz="1400"/>
            </a:pPr>
          </a:p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Week 3-4: Launch pilot</a:t>
            </a:r>
          </a:p>
          <a:p>
            <a:pPr lvl="1">
              <a:spcAft>
                <a:spcPts val="800"/>
              </a:spcAft>
              <a:defRPr sz="1400"/>
            </a:pPr>
            <a:r>
              <a:t>• [Action item 1]</a:t>
            </a:r>
          </a:p>
          <a:p>
            <a:pPr lvl="1">
              <a:spcAft>
                <a:spcPts val="800"/>
              </a:spcAft>
              <a:defRPr sz="1400"/>
            </a:pPr>
            <a:r>
              <a:t>• [Action item 2]</a:t>
            </a:r>
          </a:p>
          <a:p>
            <a:pPr>
              <a:spcAft>
                <a:spcPts val="800"/>
              </a:spcAft>
              <a:defRPr sz="1400"/>
            </a:pPr>
          </a:p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Month 2-3: Measure and iterate</a:t>
            </a:r>
          </a:p>
          <a:p>
            <a:pPr lvl="1">
              <a:spcAft>
                <a:spcPts val="800"/>
              </a:spcAft>
              <a:defRPr sz="1400"/>
            </a:pPr>
            <a:r>
              <a:t>• Track KPIs weekly</a:t>
            </a:r>
          </a:p>
          <a:p>
            <a:pPr lvl="1">
              <a:spcAft>
                <a:spcPts val="800"/>
              </a:spcAft>
              <a:defRPr sz="1400"/>
            </a:pPr>
            <a:r>
              <a:t>• Gather customer feedback</a:t>
            </a:r>
          </a:p>
          <a:p>
            <a:pPr>
              <a:spcAft>
                <a:spcPts val="800"/>
              </a:spcAft>
              <a:defRPr sz="1400"/>
            </a:pPr>
          </a:p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Month 4: Review and decide</a:t>
            </a:r>
          </a:p>
          <a:p>
            <a:pPr lvl="1">
              <a:spcAft>
                <a:spcPts val="800"/>
              </a:spcAft>
              <a:defRPr sz="1400"/>
            </a:pPr>
            <a:r>
              <a:t>• Scale, Pivot, or Pull 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A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Let's Make This Happen!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7AE60"/>
                </a:solidFill>
              </a:defRPr>
            </a:pPr>
            <a:r>
              <a:t>Thank You 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C2A4A"/>
                </a:solidFill>
              </a:defRPr>
            </a:pPr>
            <a:r>
              <a:t>The 4-Phase Market Entry Process</a:t>
            </a:r>
          </a:p>
        </p:txBody>
      </p:sp>
      <p:pic>
        <p:nvPicPr>
          <p:cNvPr id="3" name="Picture 2" descr="market-entry-4-phase-pro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280160"/>
            <a:ext cx="8595360" cy="4834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Our Market Entry Journey: 4 Phases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1828800" cy="1828800"/>
          </a:xfrm>
          <a:prstGeom prst="round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1</a:t>
            </a:r>
          </a:p>
          <a:p/>
          <a:p>
            <a:r>
              <a:t>Are You</a:t>
            </a:r>
          </a:p>
          <a:p>
            <a:r>
              <a:t>Ready?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3200" y="1645920"/>
            <a:ext cx="1828800" cy="1828800"/>
          </a:xfrm>
          <a:prstGeom prst="roundRect">
            <a:avLst/>
          </a:prstGeom>
          <a:solidFill>
            <a:srgbClr val="27AE60"/>
          </a:solidFill>
          <a:ln>
            <a:solidFill>
              <a:srgbClr val="27AE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2</a:t>
            </a:r>
          </a:p>
          <a:p/>
          <a:p>
            <a:r>
              <a:t>Where to</a:t>
            </a:r>
          </a:p>
          <a:p>
            <a:r>
              <a:t>Play?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54880" y="1645920"/>
            <a:ext cx="1828800" cy="1828800"/>
          </a:xfrm>
          <a:prstGeom prst="roundRect">
            <a:avLst/>
          </a:prstGeom>
          <a:solidFill>
            <a:srgbClr val="E67E22"/>
          </a:solidFill>
          <a:ln>
            <a:solidFill>
              <a:srgbClr val="E67E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3</a:t>
            </a:r>
          </a:p>
          <a:p/>
          <a:p>
            <a:r>
              <a:t>How to</a:t>
            </a:r>
          </a:p>
          <a:p>
            <a:r>
              <a:t>Win?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66560" y="1645920"/>
            <a:ext cx="1828800" cy="1828800"/>
          </a:xfrm>
          <a:prstGeom prst="round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4</a:t>
            </a:r>
          </a:p>
          <a:p/>
          <a:p>
            <a:r>
              <a:t>How to</a:t>
            </a:r>
          </a:p>
          <a:p>
            <a:r>
              <a:t>Launch?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A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7AE60"/>
                </a:solidFill>
              </a:defRPr>
            </a:pPr>
            <a:r>
              <a:t>PHASE</a:t>
            </a:r>
          </a:p>
          <a:p>
            <a: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0320" y="914400"/>
            <a:ext cx="45720" cy="3200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926080" y="182880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Are You Ready?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Phase 1: Internal Readiness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Business Stability ✅</a:t>
            </a:r>
          </a:p>
          <a:p>
            <a:pPr lvl="1">
              <a:spcAft>
                <a:spcPts val="800"/>
              </a:spcAft>
              <a:defRPr sz="1400"/>
            </a:pPr>
            <a:r>
              <a:t>• Consistently profitable for [X months]</a:t>
            </a:r>
          </a:p>
          <a:p>
            <a:pPr lvl="1">
              <a:spcAft>
                <a:spcPts val="800"/>
              </a:spcAft>
              <a:defRPr sz="1400"/>
            </a:pPr>
            <a:r>
              <a:t>• Standardized processes in place</a:t>
            </a:r>
          </a:p>
          <a:p>
            <a:pPr lvl="1">
              <a:spcAft>
                <a:spcPts val="800"/>
              </a:spcAft>
              <a:defRPr sz="1400"/>
            </a:pPr>
            <a:r>
              <a:t>• Can operate without daily owner presence</a:t>
            </a:r>
          </a:p>
          <a:p>
            <a:pPr>
              <a:spcAft>
                <a:spcPts val="800"/>
              </a:spcAft>
              <a:defRPr sz="1400"/>
            </a:pPr>
          </a:p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Team Readiness ✅</a:t>
            </a:r>
          </a:p>
          <a:p>
            <a:pPr lvl="1">
              <a:spcAft>
                <a:spcPts val="800"/>
              </a:spcAft>
              <a:defRPr sz="1400"/>
            </a:pPr>
            <a:r>
              <a:t>• Skilled and motivated team</a:t>
            </a:r>
          </a:p>
          <a:p>
            <a:pPr lvl="1">
              <a:spcAft>
                <a:spcPts val="800"/>
              </a:spcAft>
              <a:defRPr sz="1400"/>
            </a:pPr>
            <a:r>
              <a:t>• Deputy/2iC identified and trained</a:t>
            </a:r>
          </a:p>
          <a:p>
            <a:pPr>
              <a:spcAft>
                <a:spcPts val="800"/>
              </a:spcAft>
              <a:defRPr sz="1400"/>
            </a:pPr>
          </a:p>
          <a:p>
            <a:pPr>
              <a:spcAft>
                <a:spcPts val="800"/>
              </a:spcAft>
              <a:defRPr sz="1600" b="1">
                <a:solidFill>
                  <a:srgbClr val="27AE60"/>
                </a:solidFill>
              </a:defRPr>
            </a:pPr>
            <a:r>
              <a:t>Financial Health ✅</a:t>
            </a:r>
          </a:p>
          <a:p>
            <a:pPr lvl="1">
              <a:spcAft>
                <a:spcPts val="800"/>
              </a:spcAft>
              <a:defRPr sz="1400"/>
            </a:pPr>
            <a:r>
              <a:t>• R[Amount] cash reserves ([X] months runway)</a:t>
            </a:r>
          </a:p>
          <a:p>
            <a:pPr lvl="1">
              <a:spcAft>
                <a:spcPts val="800"/>
              </a:spcAft>
              <a:defRPr sz="1400"/>
            </a:pPr>
            <a:r>
              <a:t>• Healthy profit margins</a:t>
            </a:r>
          </a:p>
          <a:p>
            <a:pPr lvl="1">
              <a:spcAft>
                <a:spcPts val="800"/>
              </a:spcAft>
              <a:defRPr sz="1400"/>
            </a:pPr>
            <a:r>
              <a:t>• Funding secured: [Source]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A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7AE60"/>
                </a:solidFill>
              </a:defRPr>
            </a:pPr>
            <a:r>
              <a:t>PHASE</a:t>
            </a:r>
          </a:p>
          <a:p>
            <a: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0320" y="914400"/>
            <a:ext cx="45720" cy="3200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926080" y="182880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Where to Play?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Phase 2: Segmentation-Targeting-Positioning (S-T-P)</a:t>
            </a:r>
          </a:p>
        </p:txBody>
      </p:sp>
      <p:sp>
        <p:nvSpPr>
          <p:cNvPr id="3" name="Oval 2"/>
          <p:cNvSpPr/>
          <p:nvPr/>
        </p:nvSpPr>
        <p:spPr>
          <a:xfrm>
            <a:off x="1371600" y="1371600"/>
            <a:ext cx="1828800" cy="1828800"/>
          </a:xfrm>
          <a:prstGeom prst="ellipse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2918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Segmentation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749039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Divide market</a:t>
            </a:r>
          </a:p>
          <a:p>
            <a:r>
              <a:t>into groups</a:t>
            </a:r>
          </a:p>
        </p:txBody>
      </p:sp>
      <p:sp>
        <p:nvSpPr>
          <p:cNvPr id="6" name="Oval 5"/>
          <p:cNvSpPr/>
          <p:nvPr/>
        </p:nvSpPr>
        <p:spPr>
          <a:xfrm>
            <a:off x="3657600" y="1371600"/>
            <a:ext cx="1828800" cy="1828800"/>
          </a:xfrm>
          <a:prstGeom prst="ellipse">
            <a:avLst/>
          </a:prstGeom>
          <a:solidFill>
            <a:srgbClr val="27AE60"/>
          </a:solidFill>
          <a:ln>
            <a:solidFill>
              <a:srgbClr val="27AE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2918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Targeting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3749039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Choose best</a:t>
            </a:r>
          </a:p>
          <a:p>
            <a:r>
              <a:t>segment</a:t>
            </a:r>
          </a:p>
        </p:txBody>
      </p:sp>
      <p:sp>
        <p:nvSpPr>
          <p:cNvPr id="9" name="Oval 8"/>
          <p:cNvSpPr/>
          <p:nvPr/>
        </p:nvSpPr>
        <p:spPr>
          <a:xfrm>
            <a:off x="5943600" y="1371600"/>
            <a:ext cx="1828800" cy="1828800"/>
          </a:xfrm>
          <a:prstGeom prst="ellipse">
            <a:avLst/>
          </a:prstGeom>
          <a:solidFill>
            <a:srgbClr val="E67E22"/>
          </a:solidFill>
          <a:ln>
            <a:solidFill>
              <a:srgbClr val="E67E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32918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Positioning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3749039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Define unique</a:t>
            </a:r>
          </a:p>
          <a:p>
            <a:r>
              <a:t>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Our Target Market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09728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600" b="1">
                <a:solidFill>
                  <a:srgbClr val="27AE60"/>
                </a:solidFill>
              </a:defRPr>
            </a:pPr>
            <a:r>
              <a:t>Geographic: [City/Province/Region]</a:t>
            </a:r>
          </a:p>
          <a:p>
            <a:pPr>
              <a:spcAft>
                <a:spcPts val="1200"/>
              </a:spcAft>
              <a:defRPr sz="1600"/>
            </a:pPr>
          </a:p>
          <a:p>
            <a:pPr>
              <a:spcAft>
                <a:spcPts val="1200"/>
              </a:spcAft>
              <a:defRPr sz="1600" b="1">
                <a:solidFill>
                  <a:srgbClr val="27AE60"/>
                </a:solidFill>
              </a:defRPr>
            </a:pPr>
            <a:r>
              <a:t>Demographic: [LSM level, Age, Income]</a:t>
            </a:r>
          </a:p>
          <a:p>
            <a:pPr>
              <a:spcAft>
                <a:spcPts val="1200"/>
              </a:spcAft>
              <a:defRPr sz="1600"/>
            </a:pPr>
          </a:p>
          <a:p>
            <a:pPr>
              <a:spcAft>
                <a:spcPts val="1200"/>
              </a:spcAft>
              <a:defRPr sz="1600" b="1">
                <a:solidFill>
                  <a:srgbClr val="27AE60"/>
                </a:solidFill>
              </a:defRPr>
            </a:pPr>
            <a:r>
              <a:t>Psychographic: [Lifestyle, Values]</a:t>
            </a:r>
          </a:p>
          <a:p>
            <a:pPr>
              <a:spcAft>
                <a:spcPts val="1200"/>
              </a:spcAft>
              <a:defRPr sz="1600"/>
            </a:pPr>
          </a:p>
          <a:p>
            <a:pPr>
              <a:spcAft>
                <a:spcPts val="1200"/>
              </a:spcAft>
              <a:defRPr sz="1600" b="1">
                <a:solidFill>
                  <a:srgbClr val="27AE60"/>
                </a:solidFill>
              </a:defRPr>
            </a:pPr>
            <a:r>
              <a:t>Behavioural: [Purchase patterns, Benefits sought]</a:t>
            </a:r>
          </a:p>
          <a:p>
            <a:pPr>
              <a:spcAft>
                <a:spcPts val="1200"/>
              </a:spcAft>
              <a:defRPr sz="1600"/>
            </a:pPr>
          </a:p>
          <a:p>
            <a:pPr>
              <a:spcAft>
                <a:spcPts val="1200"/>
              </a:spcAft>
              <a:defRPr sz="1800" b="1">
                <a:solidFill>
                  <a:srgbClr val="1C2A4A"/>
                </a:solidFill>
              </a:defRPr>
            </a:pPr>
            <a:r>
              <a:t>Market Attractiveness Score: [X.X / 5.0]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A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7AE60"/>
                </a:solidFill>
              </a:defRPr>
            </a:pPr>
            <a:r>
              <a:t>PHASE</a:t>
            </a:r>
          </a:p>
          <a:p>
            <a: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0320" y="914400"/>
            <a:ext cx="45720" cy="3200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926080" y="182880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How to Win?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C2A4A"/>
                </a:solidFill>
              </a:defRPr>
            </a:pPr>
            <a:r>
              <a:t>Phase 3: Our Go-to-Market Strategy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371600"/>
            <a:ext cx="3657600" cy="1371600"/>
          </a:xfrm>
          <a:prstGeom prst="round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Product</a:t>
            </a:r>
          </a:p>
          <a:p>
            <a:r>
              <a:t>[What we're selling]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54880" y="1371600"/>
            <a:ext cx="3657600" cy="1371600"/>
          </a:xfrm>
          <a:prstGeom prst="roundRect">
            <a:avLst/>
          </a:prstGeom>
          <a:solidFill>
            <a:srgbClr val="27AE60"/>
          </a:solidFill>
          <a:ln>
            <a:solidFill>
              <a:srgbClr val="27AE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Price</a:t>
            </a:r>
          </a:p>
          <a:p>
            <a:r>
              <a:t>[Pricing strategy]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3200400"/>
            <a:ext cx="3657600" cy="1371600"/>
          </a:xfrm>
          <a:prstGeom prst="roundRect">
            <a:avLst/>
          </a:prstGeom>
          <a:solidFill>
            <a:srgbClr val="E67E22"/>
          </a:solidFill>
          <a:ln>
            <a:solidFill>
              <a:srgbClr val="E67E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Place</a:t>
            </a:r>
          </a:p>
          <a:p>
            <a:r>
              <a:t>[Distribution channels]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880" y="3200400"/>
            <a:ext cx="3657600" cy="1371600"/>
          </a:xfrm>
          <a:prstGeom prst="round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Promotion</a:t>
            </a:r>
          </a:p>
          <a:p>
            <a:r>
              <a:t>[Marketing tactics]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