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6" r:id="rId17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SWOT Analysis Pack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South African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Ready to Take Action?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Use this SWOT analysis to drive your business forward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 b="1">
                <a:solidFill>
                  <a:srgbClr val="1C2A4A"/>
                </a:solidFill>
              </a:defRPr>
            </a:pPr>
            <a:r>
              <a:t>From SWOT Analysis to Actionable Strategies</a:t>
            </a:r>
          </a:p>
        </p:txBody>
      </p:sp>
      <p:pic>
        <p:nvPicPr>
          <p:cNvPr id="3" name="Picture 2" descr="swot-to-tows-pro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040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Complete Your SWOT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Use the following slides to identify your business 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01C42"/>
                </a:solidFill>
              </a:defRPr>
            </a:pPr>
            <a:r>
              <a:t>SWOT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1097280"/>
            <a:ext cx="457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3108960"/>
            <a:ext cx="8229600" cy="4572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097280"/>
            <a:ext cx="4023360" cy="1965960"/>
          </a:xfrm>
          <a:prstGeom prst="rect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Strengths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828800"/>
            <a:ext cx="3657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Add your strengths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strengths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strengths here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3440" y="1097280"/>
            <a:ext cx="4023360" cy="1965960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846320" y="12801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Weaknesses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6320" y="1828800"/>
            <a:ext cx="3657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Add your weaknesses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weaknesses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weaknesses here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154680"/>
            <a:ext cx="4023360" cy="1965960"/>
          </a:xfrm>
          <a:prstGeom prst="rect">
            <a:avLst/>
          </a:prstGeom>
          <a:solidFill>
            <a:srgbClr val="27AE60"/>
          </a:solidFill>
          <a:ln>
            <a:solidFill>
              <a:srgbClr val="27AE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33375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3886200"/>
            <a:ext cx="3657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Add your opportunities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opportunities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opportunities here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663440" y="3154680"/>
            <a:ext cx="4023360" cy="196596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846320" y="333756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Threats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6320" y="3886200"/>
            <a:ext cx="3657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Add your threats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threats here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Add your threats 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0" b="1">
                <a:solidFill>
                  <a:srgbClr val="2980B9"/>
                </a:solidFill>
              </a:defRPr>
            </a:pPr>
            <a:r>
              <a:t>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STRENGTHS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01168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• What do customers consistently compliment you on?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unique skills or resources do you have?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do you do better than competitors?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Do you have strong B-BBEE credentials?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are your competitive advantages?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0" b="1">
                <a:solidFill>
                  <a:srgbClr val="F39C12"/>
                </a:solidFill>
              </a:defRPr>
            </a:pPr>
            <a:r>
              <a:t>W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WEAKNESSES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01168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• How many hours/sales lost to loadshedding?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Do you track income and expenses formally?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skills or resources are you missing?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do competitors do better than you?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do customers complain about?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0" b="1">
                <a:solidFill>
                  <a:srgbClr val="27AE60"/>
                </a:solidFill>
              </a:defRPr>
            </a:pPr>
            <a:r>
              <a:t>O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OPPORTUNITIES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01168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• Are there affordable digital tools you could use?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Are you aware of SEDA, SEFA, NEF funding?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Are there new markets you could enter?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Could you partner with other businesses?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trends could benefit your business?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0" b="1">
                <a:solidFill>
                  <a:srgbClr val="E74C3C"/>
                </a:solidFill>
              </a:defRPr>
            </a:pPr>
            <a:r>
              <a:t>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THREATS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01168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• How does crime/theft impact your business?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Are competitors offering better prices?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Are regulations changing (tax, labor, etc.)?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Is your market shrinking?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• What external risks keep you up at night?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01C42"/>
                </a:solidFill>
              </a:defRPr>
            </a:pPr>
            <a:r>
              <a:t>TOWS Action Matrix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3931920" cy="1828800"/>
          </a:xfrm>
          <a:prstGeom prst="rect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Attack Strategies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82880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Use Strengths to capture Opportunities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286000"/>
            <a:ext cx="3566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• Strategy 1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Strategy 2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1097280"/>
            <a:ext cx="3931920" cy="1828800"/>
          </a:xfrm>
          <a:prstGeom prst="rect">
            <a:avLst/>
          </a:prstGeom>
          <a:solidFill>
            <a:srgbClr val="27AE60"/>
          </a:solidFill>
          <a:ln>
            <a:solidFill>
              <a:srgbClr val="27AE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754880" y="128016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Defend Strategies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4880" y="182880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Use Strengths to counter Threats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0" y="2286000"/>
            <a:ext cx="3566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• Strategy 1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Strategy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108960"/>
            <a:ext cx="3931920" cy="1828800"/>
          </a:xfrm>
          <a:prstGeom prst="rect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329184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Improve Strategies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384048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Fix Weaknesses to capture Opportunities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" y="4297680"/>
            <a:ext cx="3566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• Strategy 1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Strategy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0" y="3108960"/>
            <a:ext cx="3931920" cy="182880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54880" y="3291840"/>
            <a:ext cx="35661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Survive Strategies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4880" y="384048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Minimize Weaknesses and avoid Threats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880" y="4297680"/>
            <a:ext cx="35661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• Strategy 1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• Strategy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Your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01168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1. Complete the SWOT worksheet in Excel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2. Develop 2-3 strategies for each TOWS quadrant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3. Prioritize your top 3 strategies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4. Create action plans with deadlines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5. Review quarterly and 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