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Levels of Work Organogram Builder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47472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Design an Organizational Structure Aligned with Value Creation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21792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Operiva | Business-Ready Tools for South African SMMEs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6 Steps to Build Your Organogram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1. Define your Unique Selling Proposition (USP)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2. Map your key activities to Level 1 (what creates value?)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3. Add Level 2 coordination (who supervises?)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4. Add Level 3 control systems (what systems are needed?)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5. Define Level 4 strategy (who sets direction?)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6. Draw the organogram based on these levels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Benefits of the Levels of Work Framework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✓ Clarity of Roles</a:t>
            </a:r>
          </a:p>
          <a:p>
            <a:pPr>
              <a:spcBef>
                <a:spcPts val="1200"/>
              </a:spcBef>
              <a:defRPr sz="1800"/>
            </a:pPr>
            <a:r>
              <a:t>  Everyone understands their role and contribution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✓ Scalability</a:t>
            </a:r>
          </a:p>
          <a:p>
            <a:pPr>
              <a:spcBef>
                <a:spcPts val="1200"/>
              </a:spcBef>
              <a:defRPr sz="1800"/>
            </a:pPr>
            <a:r>
              <a:t>  Clear path for adding new roles as you grow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✓ Improved Delegation</a:t>
            </a:r>
          </a:p>
          <a:p>
            <a:pPr>
              <a:spcBef>
                <a:spcPts val="1200"/>
              </a:spcBef>
              <a:defRPr sz="1800"/>
            </a:pPr>
            <a:r>
              <a:t>  Confidently delegate to the appropriate level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✓ Better Decision-Making</a:t>
            </a:r>
          </a:p>
          <a:p>
            <a:pPr>
              <a:spcBef>
                <a:spcPts val="1200"/>
              </a:spcBef>
              <a:defRPr sz="1800"/>
            </a:pPr>
            <a:r>
              <a:t>  Decisions made at the right level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✓ Increased Efficiency</a:t>
            </a:r>
          </a:p>
          <a:p>
            <a:pPr>
              <a:spcBef>
                <a:spcPts val="1200"/>
              </a:spcBef>
              <a:defRPr sz="1800"/>
            </a:pPr>
            <a:r>
              <a:t>  Structure aligned with how value is created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Using the Excel Template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The included Excel template has 5 worksheets: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1. Instructions - Overview of the process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2. USP &amp; Key Activities - Define your value proposition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3. Level Mapping - Assign activities to levels (1-4)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4. Organogram Builder - Visual chart builder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5. Summary - Headcount analysis by level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Your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1. Read the PDF Guide (15 minutes)</a:t>
            </a:r>
          </a:p>
          <a:p>
            <a:pPr>
              <a:spcBef>
                <a:spcPts val="1200"/>
              </a:spcBef>
              <a:defRPr sz="1800"/>
            </a:pPr>
            <a:r>
              <a:t>   Understand the framework and theory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2. Complete the Excel Template (30-60 minutes)</a:t>
            </a:r>
          </a:p>
          <a:p>
            <a:pPr>
              <a:spcBef>
                <a:spcPts val="1200"/>
              </a:spcBef>
              <a:defRPr sz="1800"/>
            </a:pPr>
            <a:r>
              <a:t>   Map your business activities to levels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3. Present to Your Team (Optional)</a:t>
            </a:r>
          </a:p>
          <a:p>
            <a:pPr>
              <a:spcBef>
                <a:spcPts val="1200"/>
              </a:spcBef>
              <a:defRPr sz="1800"/>
            </a:pPr>
            <a:r>
              <a:t>   Use this PowerPoint to communicate changes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4. Implement Gradually</a:t>
            </a:r>
          </a:p>
          <a:p>
            <a:pPr>
              <a:spcBef>
                <a:spcPts val="1200"/>
              </a:spcBef>
              <a:defRPr sz="1800"/>
            </a:pPr>
            <a:r>
              <a:t>   Start delegating to the appropriate levels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5. Review Quarterly</a:t>
            </a:r>
          </a:p>
          <a:p>
            <a:pPr>
              <a:spcBef>
                <a:spcPts val="1200"/>
              </a:spcBef>
              <a:defRPr sz="1800"/>
            </a:pPr>
            <a:r>
              <a:t>   Adjust as your business grows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Build Your Organogram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47472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Break the bottleneck. Scale your business.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21792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Operiva | Business-Ready Tools for South African SMMEs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The Owner-Manager Bottleneck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As your SMME grows, you become overwhelmed with:</a:t>
            </a:r>
          </a:p>
          <a:p>
            <a:pPr>
              <a:spcBef>
                <a:spcPts val="1200"/>
              </a:spcBef>
              <a:defRPr sz="1800"/>
            </a:pPr>
            <a:r>
              <a:t>  • Day-to-day operational tasks</a:t>
            </a:r>
          </a:p>
          <a:p>
            <a:pPr>
              <a:spcBef>
                <a:spcPts val="1200"/>
              </a:spcBef>
              <a:defRPr sz="1800"/>
            </a:pPr>
            <a:r>
              <a:t>  • Supervising employees</a:t>
            </a:r>
          </a:p>
          <a:p>
            <a:pPr>
              <a:spcBef>
                <a:spcPts val="1200"/>
              </a:spcBef>
              <a:defRPr sz="1800"/>
            </a:pPr>
            <a:r>
              <a:t>  • Managing systems and finances</a:t>
            </a:r>
          </a:p>
          <a:p>
            <a:pPr>
              <a:spcBef>
                <a:spcPts val="1200"/>
              </a:spcBef>
              <a:defRPr sz="1800"/>
            </a:pPr>
            <a:r>
              <a:t>  • Strategic planning and business development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Result: You're stuck in the business, not working ON the business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The solution? A clear organizational structure that enables delegation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The Levels of Work Framework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A proven methodology to design organizational structures based on: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  • Work complexity (not job titles)</a:t>
            </a:r>
          </a:p>
          <a:p>
            <a:pPr>
              <a:spcBef>
                <a:spcPts val="1200"/>
              </a:spcBef>
              <a:defRPr sz="1800"/>
            </a:pPr>
            <a:r>
              <a:t>  • Time span of discretion</a:t>
            </a:r>
          </a:p>
          <a:p>
            <a:pPr>
              <a:spcBef>
                <a:spcPts val="1200"/>
              </a:spcBef>
              <a:defRPr sz="1800"/>
            </a:pPr>
            <a:r>
              <a:t>  • Natural accountability levels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Based on Elliott Jaques' Requisite Organization theory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Adapted for South African SMMEs with 5-20 employees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The 4 Levels of Work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Level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Title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Core Function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Time Horizon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Added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Up to 3 months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Coordinates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Supervise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3-12 months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Controls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Manage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1-2 years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Decides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Strategize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2-5 years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Level 1: Added Value (Do)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The operational frontline - employees who directly create value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Characteristics:</a:t>
            </a:r>
          </a:p>
          <a:p>
            <a:pPr>
              <a:spcBef>
                <a:spcPts val="1200"/>
              </a:spcBef>
              <a:defRPr sz="1800"/>
            </a:pPr>
            <a:r>
              <a:t>  • Concrete, tangible work</a:t>
            </a:r>
          </a:p>
          <a:p>
            <a:pPr>
              <a:spcBef>
                <a:spcPts val="1200"/>
              </a:spcBef>
              <a:defRPr sz="1800"/>
            </a:pPr>
            <a:r>
              <a:t>  • Short time horizon (daily/weekly tasks)</a:t>
            </a:r>
          </a:p>
          <a:p>
            <a:pPr>
              <a:spcBef>
                <a:spcPts val="1200"/>
              </a:spcBef>
              <a:defRPr sz="1800"/>
            </a:pPr>
            <a:r>
              <a:t>  • Direct contribution to customer value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Examples:</a:t>
            </a:r>
          </a:p>
          <a:p>
            <a:pPr>
              <a:spcBef>
                <a:spcPts val="1200"/>
              </a:spcBef>
              <a:defRPr sz="1800"/>
            </a:pPr>
            <a:r>
              <a:t>  • Craftsman building furniture</a:t>
            </a:r>
          </a:p>
          <a:p>
            <a:pPr>
              <a:spcBef>
                <a:spcPts val="1200"/>
              </a:spcBef>
              <a:defRPr sz="1800"/>
            </a:pPr>
            <a:r>
              <a:t>  • Driver delivering goods</a:t>
            </a:r>
          </a:p>
          <a:p>
            <a:pPr>
              <a:spcBef>
                <a:spcPts val="1200"/>
              </a:spcBef>
              <a:defRPr sz="1800"/>
            </a:pPr>
            <a:r>
              <a:t>  • Designer creating designs</a:t>
            </a:r>
          </a:p>
          <a:p>
            <a:pPr>
              <a:spcBef>
                <a:spcPts val="1200"/>
              </a:spcBef>
              <a:defRPr sz="1800"/>
            </a:pPr>
            <a:r>
              <a:t>  • Cashier processing sales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Level 2: Coordinates Value (Supervise)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First level of management - coordinates Level 1 work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Characteristics:</a:t>
            </a:r>
          </a:p>
          <a:p>
            <a:pPr>
              <a:spcBef>
                <a:spcPts val="1200"/>
              </a:spcBef>
              <a:defRPr sz="1800"/>
            </a:pPr>
            <a:r>
              <a:t>  • Supervises day-to-day activities</a:t>
            </a:r>
          </a:p>
          <a:p>
            <a:pPr>
              <a:spcBef>
                <a:spcPts val="1200"/>
              </a:spcBef>
              <a:defRPr sz="1800"/>
            </a:pPr>
            <a:r>
              <a:t>  • Assigns tasks and coordinates team</a:t>
            </a:r>
          </a:p>
          <a:p>
            <a:pPr>
              <a:spcBef>
                <a:spcPts val="1200"/>
              </a:spcBef>
              <a:defRPr sz="1800"/>
            </a:pPr>
            <a:r>
              <a:t>  • Ensures quality and deadlines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Examples:</a:t>
            </a:r>
          </a:p>
          <a:p>
            <a:pPr>
              <a:spcBef>
                <a:spcPts val="1200"/>
              </a:spcBef>
              <a:defRPr sz="1800"/>
            </a:pPr>
            <a:r>
              <a:t>  • Workshop Supervisor</a:t>
            </a:r>
          </a:p>
          <a:p>
            <a:pPr>
              <a:spcBef>
                <a:spcPts val="1200"/>
              </a:spcBef>
              <a:defRPr sz="1800"/>
            </a:pPr>
            <a:r>
              <a:t>  • Team Lead</a:t>
            </a:r>
          </a:p>
          <a:p>
            <a:pPr>
              <a:spcBef>
                <a:spcPts val="1200"/>
              </a:spcBef>
              <a:defRPr sz="1800"/>
            </a:pPr>
            <a:r>
              <a:t>  • Shift Manager</a:t>
            </a:r>
          </a:p>
          <a:p>
            <a:pPr>
              <a:spcBef>
                <a:spcPts val="1200"/>
              </a:spcBef>
              <a:defRPr sz="1800"/>
            </a:pPr>
            <a:r>
              <a:t>  • Logistics Coordinator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Level 3: Controls Value (Manage)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Manages systems and processes that enable operations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Characteristics:</a:t>
            </a:r>
          </a:p>
          <a:p>
            <a:pPr>
              <a:spcBef>
                <a:spcPts val="1200"/>
              </a:spcBef>
              <a:defRPr sz="1800"/>
            </a:pPr>
            <a:r>
              <a:t>  • Improves systems and processes</a:t>
            </a:r>
          </a:p>
          <a:p>
            <a:pPr>
              <a:spcBef>
                <a:spcPts val="1200"/>
              </a:spcBef>
              <a:defRPr sz="1800"/>
            </a:pPr>
            <a:r>
              <a:t>  • Manages budgets and resources</a:t>
            </a:r>
          </a:p>
          <a:p>
            <a:pPr>
              <a:spcBef>
                <a:spcPts val="1200"/>
              </a:spcBef>
              <a:defRPr sz="1800"/>
            </a:pPr>
            <a:r>
              <a:t>  • Ensures quality control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Examples:</a:t>
            </a:r>
          </a:p>
          <a:p>
            <a:pPr>
              <a:spcBef>
                <a:spcPts val="1200"/>
              </a:spcBef>
              <a:defRPr sz="1800"/>
            </a:pPr>
            <a:r>
              <a:t>  • Accountant (financial systems)</a:t>
            </a:r>
          </a:p>
          <a:p>
            <a:pPr>
              <a:spcBef>
                <a:spcPts val="1200"/>
              </a:spcBef>
              <a:defRPr sz="1800"/>
            </a:pPr>
            <a:r>
              <a:t>  • Operations Manager (production processes)</a:t>
            </a:r>
          </a:p>
          <a:p>
            <a:pPr>
              <a:spcBef>
                <a:spcPts val="1200"/>
              </a:spcBef>
              <a:defRPr sz="1800"/>
            </a:pPr>
            <a:r>
              <a:t>  • Marketing Manager (campaigns)</a:t>
            </a:r>
          </a:p>
          <a:p>
            <a:pPr>
              <a:spcBef>
                <a:spcPts val="1200"/>
              </a:spcBef>
              <a:defRPr sz="1800"/>
            </a:pPr>
            <a:r>
              <a:t>  • HR Manager (people systems)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Level 4: Decides Value (Strategize)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Sets long-term vision and strategic direction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Characteristics:</a:t>
            </a:r>
          </a:p>
          <a:p>
            <a:pPr>
              <a:spcBef>
                <a:spcPts val="1200"/>
              </a:spcBef>
              <a:defRPr sz="1800"/>
            </a:pPr>
            <a:r>
              <a:t>  • Not involved in day-to-day operations</a:t>
            </a:r>
          </a:p>
          <a:p>
            <a:pPr>
              <a:spcBef>
                <a:spcPts val="1200"/>
              </a:spcBef>
              <a:defRPr sz="1800"/>
            </a:pPr>
            <a:r>
              <a:t>  • Focuses on where the business is going</a:t>
            </a:r>
          </a:p>
          <a:p>
            <a:pPr>
              <a:spcBef>
                <a:spcPts val="1200"/>
              </a:spcBef>
              <a:defRPr sz="1800"/>
            </a:pPr>
            <a:r>
              <a:t>  • Decides on new markets and products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Examples:</a:t>
            </a:r>
          </a:p>
          <a:p>
            <a:pPr>
              <a:spcBef>
                <a:spcPts val="1200"/>
              </a:spcBef>
              <a:defRPr sz="1800"/>
            </a:pPr>
            <a:r>
              <a:t>  • Founder / CEO</a:t>
            </a:r>
          </a:p>
          <a:p>
            <a:pPr>
              <a:spcBef>
                <a:spcPts val="1200"/>
              </a:spcBef>
              <a:defRPr sz="1800"/>
            </a:pPr>
            <a:r>
              <a:t>  • Board of Directors</a:t>
            </a:r>
          </a:p>
          <a:p>
            <a:pPr>
              <a:spcBef>
                <a:spcPts val="1200"/>
              </a:spcBef>
              <a:defRPr sz="1800"/>
            </a:pPr>
            <a:r>
              <a:t>  • Strategic Planning Committee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Example: Custom Furniture Business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USP: 'Exact height and weight furniture, delivered and assembled in under a week!'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Level 1 (Do):</a:t>
            </a:r>
          </a:p>
          <a:p>
            <a:pPr>
              <a:spcBef>
                <a:spcPts val="1200"/>
              </a:spcBef>
              <a:defRPr sz="1800"/>
            </a:pPr>
            <a:r>
              <a:t>  • Take measurements, Design, Build, Deliver, Assemble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Level 2 (Supervise):</a:t>
            </a:r>
          </a:p>
          <a:p>
            <a:pPr>
              <a:spcBef>
                <a:spcPts val="1200"/>
              </a:spcBef>
              <a:defRPr sz="1800"/>
            </a:pPr>
            <a:r>
              <a:t>  • Workshop Supervisor, Logistics Coordinator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Level 3 (Manage):</a:t>
            </a:r>
          </a:p>
          <a:p>
            <a:pPr>
              <a:spcBef>
                <a:spcPts val="1200"/>
              </a:spcBef>
              <a:defRPr sz="1800"/>
            </a:pPr>
            <a:r>
              <a:t>  • Accountant, Operations Manager, Sales Manager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Level 4 (Strategy):</a:t>
            </a:r>
          </a:p>
          <a:p>
            <a:pPr>
              <a:spcBef>
                <a:spcPts val="1200"/>
              </a:spcBef>
              <a:defRPr sz="1800"/>
            </a:pPr>
            <a:r>
              <a:t>  • Founder/CEO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