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68" r:id="rId1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CHAT Business Model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Customer • How • Assets •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7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74C3C"/>
                </a:solidFill>
              </a:defRPr>
            </a:pPr>
            <a:r>
              <a:t>KEY ACTIVITIES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What you actually do (division of labor)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are your main business activities?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processes do you follow?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Who does what in your team?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activities create the most value?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How to Complete Your CHAT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1. Start with Subject - Define your business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2. Identify your Object - What you buy/source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3. Define your Outcome - What customers get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4. Clarify your Differentiator - Your unique edge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5. List Barriers to Entry - Your protection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6. Describe your Customer - Who pays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7. Map Key Activities - What you 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Build Your CHAT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Visualize your business model in 7 components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 b="1">
                <a:solidFill>
                  <a:srgbClr val="1C2A4A"/>
                </a:solidFill>
              </a:defRPr>
            </a:pPr>
            <a:r>
              <a:t>The 7 Interconnected Components</a:t>
            </a:r>
          </a:p>
        </p:txBody>
      </p:sp>
      <p:pic>
        <p:nvPicPr>
          <p:cNvPr id="3" name="Picture 2" descr="chat-framework-7-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05840"/>
            <a:ext cx="8595360" cy="56004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The CHAT Triangle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7 Components of Your Business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01C42"/>
                </a:solidFill>
              </a:defRPr>
            </a:pPr>
            <a:r>
              <a:t>The CHAT Framework</a:t>
            </a:r>
          </a:p>
        </p:txBody>
      </p:sp>
      <p:sp>
        <p:nvSpPr>
          <p:cNvPr id="3" name="Oval 2"/>
          <p:cNvSpPr/>
          <p:nvPr/>
        </p:nvSpPr>
        <p:spPr>
          <a:xfrm>
            <a:off x="3840480" y="1097280"/>
            <a:ext cx="1463040" cy="1463040"/>
          </a:xfrm>
          <a:prstGeom prst="ellipse">
            <a:avLst/>
          </a:prstGeom>
          <a:solidFill>
            <a:srgbClr val="27AE60"/>
          </a:solidFill>
          <a:ln w="381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840480" y="155448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Outcome</a:t>
            </a:r>
          </a:p>
        </p:txBody>
      </p:sp>
      <p:sp>
        <p:nvSpPr>
          <p:cNvPr id="5" name="Oval 4"/>
          <p:cNvSpPr/>
          <p:nvPr/>
        </p:nvSpPr>
        <p:spPr>
          <a:xfrm>
            <a:off x="1371600" y="3200400"/>
            <a:ext cx="1463040" cy="1463040"/>
          </a:xfrm>
          <a:prstGeom prst="ellipse">
            <a:avLst/>
          </a:prstGeom>
          <a:solidFill>
            <a:srgbClr val="2980B9"/>
          </a:solidFill>
          <a:ln w="381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Subject</a:t>
            </a:r>
          </a:p>
        </p:txBody>
      </p:sp>
      <p:sp>
        <p:nvSpPr>
          <p:cNvPr id="7" name="Oval 6"/>
          <p:cNvSpPr/>
          <p:nvPr/>
        </p:nvSpPr>
        <p:spPr>
          <a:xfrm>
            <a:off x="6309360" y="3200400"/>
            <a:ext cx="1463040" cy="1463040"/>
          </a:xfrm>
          <a:prstGeom prst="ellipse">
            <a:avLst/>
          </a:prstGeom>
          <a:solidFill>
            <a:srgbClr val="9B59B6"/>
          </a:solidFill>
          <a:ln w="381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309360" y="36576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Customer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0" y="2286000"/>
            <a:ext cx="1188720" cy="548640"/>
          </a:xfrm>
          <a:prstGeom prst="roundRect">
            <a:avLst/>
          </a:prstGeom>
          <a:solidFill>
            <a:srgbClr val="F39C12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86000" y="2377440"/>
            <a:ext cx="1188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Object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69280" y="2286000"/>
            <a:ext cx="1371600" cy="548640"/>
          </a:xfrm>
          <a:prstGeom prst="roundRect">
            <a:avLst/>
          </a:prstGeom>
          <a:solidFill>
            <a:srgbClr val="F1C40F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669280" y="237744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01C42"/>
                </a:solidFill>
              </a:defRPr>
            </a:pPr>
            <a:r>
              <a:t>Differentiator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40480" y="2926080"/>
            <a:ext cx="1463040" cy="548640"/>
          </a:xfrm>
          <a:prstGeom prst="roundRect">
            <a:avLst/>
          </a:prstGeom>
          <a:solidFill>
            <a:srgbClr val="E74C3C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840480" y="301752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Key Activities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40480" y="3657600"/>
            <a:ext cx="1463040" cy="548640"/>
          </a:xfrm>
          <a:prstGeom prst="roundRect">
            <a:avLst/>
          </a:prstGeom>
          <a:solidFill>
            <a:srgbClr val="34495E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840480" y="3749039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Barriers to Entry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Your company/business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is your company name?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industry are you in?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is your core business?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Who are the key people in your business?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39C12"/>
                </a:solidFill>
              </a:defRPr>
            </a:pPr>
            <a: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Assets and resources you buy (not make)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raw materials do you purchase?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equipment or tools do you buy?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services do you outsource?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licenses or software do you pay for?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7AE60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Your final product or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do customers actually receive?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problem does it solve?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value does it deliver?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How is it packaged or delivered?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F1C40F"/>
          </a:solidFill>
          <a:ln>
            <a:solidFill>
              <a:srgbClr val="F1C40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1C40F"/>
                </a:solidFill>
              </a:defRPr>
            </a:pPr>
            <a:r>
              <a:t>DIFFERENTIATOR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Your secret sauce - what makes you unique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do you do that competitors don't?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is your niche or specialty?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gives you an unfair advantage?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Why do customers choose you over others?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34495E"/>
          </a:solidFill>
          <a:ln>
            <a:solidFill>
              <a:srgbClr val="3449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34495E"/>
                </a:solidFill>
              </a:defRPr>
            </a:pPr>
            <a:r>
              <a:t>BARRIERS TO ENTRY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What protects you from competition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Do you have patents, trademarks, or IP?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Do you have exclusive supplier relationships?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Do you have regulatory licenses?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makes it hard for others to copy you?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9B59B6"/>
          </a:solidFill>
          <a:ln>
            <a:solidFill>
              <a:srgbClr val="9B59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9B59B6"/>
                </a:solidFill>
              </a:defRPr>
            </a:pPr>
            <a:r>
              <a:t>CUSTOMER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Who pays for and uses your 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Who is your ideal customer?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Who actually pays (if different from user)?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community or market do they belong to?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How do you reach them?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