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66" r:id="rId17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Levels of Work Organogram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Structure your business for growth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Structure for 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Use the 4 Levels to scale your business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C2A4A"/>
                </a:solidFill>
              </a:defRPr>
            </a:pPr>
            <a:r>
              <a:t>The 4-Level Organizational Hierarchy</a:t>
            </a:r>
          </a:p>
        </p:txBody>
      </p:sp>
      <p:pic>
        <p:nvPicPr>
          <p:cNvPr id="3" name="Picture 2" descr="levels-of-work-4-leve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05840"/>
            <a:ext cx="8595360" cy="52646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The 4 Levels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From operations to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The 4 Levels of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400" y="1097280"/>
            <a:ext cx="2743200" cy="731520"/>
          </a:xfrm>
          <a:prstGeom prst="rect">
            <a:avLst/>
          </a:prstGeom>
          <a:solidFill>
            <a:srgbClr val="C0392B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4: Decides Value</a:t>
            </a:r>
          </a:p>
          <a:p>
            <a:r>
              <a:t>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0" y="1920240"/>
            <a:ext cx="4023360" cy="731520"/>
          </a:xfrm>
          <a:prstGeom prst="rect">
            <a:avLst/>
          </a:prstGeom>
          <a:solidFill>
            <a:srgbClr val="E67E22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560320" y="2011680"/>
            <a:ext cx="40233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3: Controls Value</a:t>
            </a:r>
          </a:p>
          <a:p>
            <a:r>
              <a:t>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0240" y="2743200"/>
            <a:ext cx="5303520" cy="731520"/>
          </a:xfrm>
          <a:prstGeom prst="rect">
            <a:avLst/>
          </a:prstGeom>
          <a:solidFill>
            <a:srgbClr val="3498DB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920240" y="2834640"/>
            <a:ext cx="53035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2: Coordinates Value</a:t>
            </a:r>
          </a:p>
          <a:p>
            <a:r>
              <a:t>Supervision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0160" y="3566160"/>
            <a:ext cx="6583680" cy="731520"/>
          </a:xfrm>
          <a:prstGeom prst="rect">
            <a:avLst/>
          </a:prstGeom>
          <a:solidFill>
            <a:srgbClr val="2ECC71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280160" y="3657600"/>
            <a:ext cx="6583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1: Added Value</a:t>
            </a:r>
          </a:p>
          <a:p>
            <a:r>
              <a:t>Operations (Do the work)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ECC71"/>
                </a:solidFill>
              </a:defRPr>
            </a:pPr>
            <a:r>
              <a:t>LEVEL</a:t>
            </a:r>
          </a:p>
          <a:p>
            <a: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ECC71"/>
                </a:solidFill>
              </a:defRPr>
            </a:pPr>
            <a:r>
              <a:t>ADDED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DO the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Operational workers who directly create value for customers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physically makes the product or delivers the service?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interacts directly with customers?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operates equipment or tools?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Bakers, drivers, sales assistants, technicians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3498DB"/>
                </a:solidFill>
              </a:defRPr>
            </a:pPr>
            <a:r>
              <a:t>LEVEL</a:t>
            </a:r>
          </a:p>
          <a:p>
            <a: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498DB"/>
                </a:solidFill>
              </a:defRPr>
            </a:pPr>
            <a:r>
              <a:t>COORDINATES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SUPERVISE the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Supervisors who coordinate Level 1 workers and ensure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makes sure Level 1 workers have what they need?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handles day-to-day problems and questions?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checks quality and fixes immediate issues?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Shift supervisors, team leaders, floor managers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E67E22"/>
                </a:solidFill>
              </a:defRPr>
            </a:pPr>
            <a:r>
              <a:t>LEVEL</a:t>
            </a:r>
          </a:p>
          <a:p>
            <a: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7E22"/>
                </a:solidFill>
              </a:defRPr>
            </a:pPr>
            <a:r>
              <a:t>CONTROLS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MANAGE the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Managers who control systems, processes, and resources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designs the systems and processes?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manages budgets and resources?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hires, trains, and develops staff?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Operations manager, HR manager, finance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C0392B"/>
                </a:solidFill>
              </a:defRPr>
            </a:pPr>
            <a:r>
              <a:t>LEVEL</a:t>
            </a:r>
          </a:p>
          <a:p>
            <a: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C0392B"/>
                </a:solidFill>
              </a:defRPr>
            </a:pPr>
            <a:r>
              <a:t>DECIDES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SET the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Leaders who set strategic direction and make key decisions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decides what products/services to offer?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sets the business vision and goals?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makes major investment decisions?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CEO, owner, managing director, 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Why Levels of Work Matter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✓ Breaks the owner-manager bottleneck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Clarifies who does what at each level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Helps you delegate effectively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Identifies gaps in your structure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Guides hiring and promotion decisions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Scales your business beyond yourself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Build Your Organogram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1. List all activities in your business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2. Assign each activity to a level (1-4)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3. Group activities into roles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4. Map reporting relationships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5. Identify gaps and overlaps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6. Create your visual organogram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