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SWOT Analysis Pack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9260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South African Edition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Ready to Take Action?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9260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Use this SWOT analysis to drive your business forward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Complete Your SWOT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9260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Use the following slides to identify your business position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01C42"/>
                </a:solidFill>
              </a:defRPr>
            </a:pPr>
            <a:r>
              <a:t>SWOT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0" y="1097280"/>
            <a:ext cx="457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3108960"/>
            <a:ext cx="8229600" cy="457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457200" y="1097280"/>
            <a:ext cx="4023360" cy="1965960"/>
          </a:xfrm>
          <a:prstGeom prst="rect">
            <a:avLst/>
          </a:prstGeom>
          <a:solidFill>
            <a:srgbClr val="2980B9"/>
          </a:solidFill>
          <a:ln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64008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Strengths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" y="1828800"/>
            <a:ext cx="3657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• Add your strengths here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Add your strengths here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Add your strengths here</a:t>
            </a:r>
          </a:p>
        </p:txBody>
      </p:sp>
      <p:sp>
        <p:nvSpPr>
          <p:cNvPr id="8" name="Rectangle 7"/>
          <p:cNvSpPr/>
          <p:nvPr/>
        </p:nvSpPr>
        <p:spPr>
          <a:xfrm>
            <a:off x="4663440" y="1097280"/>
            <a:ext cx="4023360" cy="1965960"/>
          </a:xfrm>
          <a:prstGeom prst="rect">
            <a:avLst/>
          </a:prstGeom>
          <a:solidFill>
            <a:srgbClr val="F39C12"/>
          </a:solidFill>
          <a:ln>
            <a:solidFill>
              <a:srgbClr val="F39C1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84632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Weaknesses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46320" y="1828800"/>
            <a:ext cx="3657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• Add your weaknesses here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Add your weaknesses here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Add your weaknesses here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3154680"/>
            <a:ext cx="4023360" cy="1965960"/>
          </a:xfrm>
          <a:prstGeom prst="rect">
            <a:avLst/>
          </a:prstGeom>
          <a:solidFill>
            <a:srgbClr val="27AE60"/>
          </a:solidFill>
          <a:ln>
            <a:solidFill>
              <a:srgbClr val="27AE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40080" y="33375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Opportunities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080" y="3886200"/>
            <a:ext cx="3657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• Add your opportunities here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Add your opportunities here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Add your opportunities here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63440" y="3154680"/>
            <a:ext cx="4023360" cy="1965960"/>
          </a:xfrm>
          <a:prstGeom prst="rect">
            <a:avLst/>
          </a:prstGeom>
          <a:solidFill>
            <a:srgbClr val="E74C3C"/>
          </a:solidFill>
          <a:ln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846320" y="33375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Threats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46320" y="3886200"/>
            <a:ext cx="3657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• Add your threats here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Add your threats here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Add your threats here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0" b="1">
                <a:solidFill>
                  <a:srgbClr val="2980B9"/>
                </a:solidFill>
              </a:defRPr>
            </a:pPr>
            <a:r>
              <a:t>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0" y="914400"/>
            <a:ext cx="73152" cy="3657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200400" y="91440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STRENGTHS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201168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• What do customers consistently compliment you on?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What unique skills or resources do you have?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What do you do better than competitors?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Do you have strong B-BBEE credentials?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What are your competitive advantages?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0" b="1">
                <a:solidFill>
                  <a:srgbClr val="F39C12"/>
                </a:solidFill>
              </a:defRPr>
            </a:pPr>
            <a:r>
              <a:t>W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0" y="914400"/>
            <a:ext cx="73152" cy="3657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200400" y="91440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WEAKNESSES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201168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• How many hours/sales lost to loadshedding?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Do you track income and expenses formally?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What skills or resources are you missing?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What do competitors do better than you?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What do customers complain about?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0" b="1">
                <a:solidFill>
                  <a:srgbClr val="27AE60"/>
                </a:solidFill>
              </a:defRPr>
            </a:pPr>
            <a:r>
              <a:t>O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0" y="914400"/>
            <a:ext cx="73152" cy="3657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200400" y="91440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OPPORTUNITIES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201168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• Are there affordable digital tools you could use?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Are you aware of SEDA, SEFA, NEF funding?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Are there new markets you could enter?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Could you partner with other businesses?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What trends could benefit your business?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0" b="1">
                <a:solidFill>
                  <a:srgbClr val="E74C3C"/>
                </a:solidFill>
              </a:defRPr>
            </a:pPr>
            <a:r>
              <a:t>T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0" y="914400"/>
            <a:ext cx="73152" cy="3657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200400" y="91440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THREATS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201168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• How does crime/theft impact your business?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Are competitors offering better prices?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Are regulations changing (tax, labor, etc.)?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Is your market shrinking?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What external risks keep you up at night?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01C42"/>
                </a:solidFill>
              </a:defRPr>
            </a:pPr>
            <a:r>
              <a:t>TOWS Action Matrix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3931920" cy="1828800"/>
          </a:xfrm>
          <a:prstGeom prst="rect">
            <a:avLst/>
          </a:prstGeom>
          <a:solidFill>
            <a:srgbClr val="2980B9"/>
          </a:solidFill>
          <a:ln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280160"/>
            <a:ext cx="35661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</a:defRPr>
            </a:pPr>
            <a:r>
              <a:t>Attack Strategies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1828800"/>
            <a:ext cx="35661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Use Strengths to capture Opportunities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2286000"/>
            <a:ext cx="35661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• Strategy 1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t>• Strategy 2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1097280"/>
            <a:ext cx="3931920" cy="1828800"/>
          </a:xfrm>
          <a:prstGeom prst="rect">
            <a:avLst/>
          </a:prstGeom>
          <a:solidFill>
            <a:srgbClr val="27AE60"/>
          </a:solidFill>
          <a:ln>
            <a:solidFill>
              <a:srgbClr val="27AE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754880" y="1280160"/>
            <a:ext cx="35661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</a:defRPr>
            </a:pPr>
            <a:r>
              <a:t>Defend Strategies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54880" y="1828800"/>
            <a:ext cx="35661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Use Strengths to counter Threats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54880" y="2286000"/>
            <a:ext cx="35661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• Strategy 1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t>• Strategy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3108960"/>
            <a:ext cx="3931920" cy="1828800"/>
          </a:xfrm>
          <a:prstGeom prst="rect">
            <a:avLst/>
          </a:prstGeom>
          <a:solidFill>
            <a:srgbClr val="F39C12"/>
          </a:solidFill>
          <a:ln>
            <a:solidFill>
              <a:srgbClr val="F39C1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40080" y="3291840"/>
            <a:ext cx="35661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</a:defRPr>
            </a:pPr>
            <a:r>
              <a:t>Improve Strategies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080" y="3840480"/>
            <a:ext cx="35661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Fix Weaknesses to capture Opportunities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080" y="4297680"/>
            <a:ext cx="35661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• Strategy 1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t>• Strategy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0" y="3108960"/>
            <a:ext cx="3931920" cy="1828800"/>
          </a:xfrm>
          <a:prstGeom prst="rect">
            <a:avLst/>
          </a:prstGeom>
          <a:solidFill>
            <a:srgbClr val="E74C3C"/>
          </a:solidFill>
          <a:ln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754880" y="3291840"/>
            <a:ext cx="35661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</a:defRPr>
            </a:pPr>
            <a:r>
              <a:t>Survive Strategies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54880" y="3840480"/>
            <a:ext cx="35661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Minimize Weaknesses and avoid Threats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54880" y="4297680"/>
            <a:ext cx="35661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• Strategy 1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t>• Strategy 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Your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01168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1. Complete the SWOT worksheet in Excel</a:t>
            </a:r>
          </a:p>
          <a:p>
            <a:pPr>
              <a:defRPr sz="1800">
                <a:solidFill>
                  <a:srgbClr val="FFFFFF"/>
                </a:solidFill>
              </a:defRPr>
            </a:pP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2. Develop 2-3 strategies for each TOWS quadrant</a:t>
            </a:r>
          </a:p>
          <a:p>
            <a:pPr>
              <a:defRPr sz="1800">
                <a:solidFill>
                  <a:srgbClr val="FFFFFF"/>
                </a:solidFill>
              </a:defRPr>
            </a:pP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3. Prioritize your top 3 strategies</a:t>
            </a:r>
          </a:p>
          <a:p>
            <a:pPr>
              <a:defRPr sz="1800">
                <a:solidFill>
                  <a:srgbClr val="FFFFFF"/>
                </a:solidFill>
              </a:defRPr>
            </a:pP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4. Create action plans with deadlines</a:t>
            </a:r>
          </a:p>
          <a:p>
            <a:pPr>
              <a:defRPr sz="1800">
                <a:solidFill>
                  <a:srgbClr val="FFFFFF"/>
                </a:solidFill>
              </a:defRPr>
            </a:pP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5. Review quarterly and update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