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51435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Levels of Work Organogram Builder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Structure your business for growth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Structure for Success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Use the 4 Levels to scale your business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FFFFFF"/>
                </a:solidFill>
              </a:defRPr>
            </a:pPr>
            <a:r>
              <a:t>The 4 Levels Framework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92608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</a:defRPr>
            </a:pPr>
            <a:r>
              <a:t>From operations to strategy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101C42"/>
                </a:solidFill>
              </a:defRPr>
            </a:pPr>
            <a:r>
              <a:t>The 4 Levels of Work</a:t>
            </a:r>
          </a:p>
        </p:txBody>
      </p:sp>
      <p:sp>
        <p:nvSpPr>
          <p:cNvPr id="3" name="Rectangle 2"/>
          <p:cNvSpPr/>
          <p:nvPr/>
        </p:nvSpPr>
        <p:spPr>
          <a:xfrm>
            <a:off x="3200400" y="1097280"/>
            <a:ext cx="2743200" cy="731520"/>
          </a:xfrm>
          <a:prstGeom prst="rect">
            <a:avLst/>
          </a:prstGeom>
          <a:solidFill>
            <a:srgbClr val="C0392B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1188720"/>
            <a:ext cx="27432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4: Decides Value</a:t>
            </a:r>
          </a:p>
          <a:p>
            <a:r>
              <a:t>Strategy</a:t>
            </a:r>
          </a:p>
        </p:txBody>
      </p:sp>
      <p:sp>
        <p:nvSpPr>
          <p:cNvPr id="5" name="Rectangle 4"/>
          <p:cNvSpPr/>
          <p:nvPr/>
        </p:nvSpPr>
        <p:spPr>
          <a:xfrm>
            <a:off x="2560320" y="1920240"/>
            <a:ext cx="4023360" cy="731520"/>
          </a:xfrm>
          <a:prstGeom prst="rect">
            <a:avLst/>
          </a:prstGeom>
          <a:solidFill>
            <a:srgbClr val="E67E22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2560320" y="2011680"/>
            <a:ext cx="402336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3: Controls Value</a:t>
            </a:r>
          </a:p>
          <a:p>
            <a:r>
              <a:t>Management</a:t>
            </a:r>
          </a:p>
        </p:txBody>
      </p:sp>
      <p:sp>
        <p:nvSpPr>
          <p:cNvPr id="7" name="Rectangle 6"/>
          <p:cNvSpPr/>
          <p:nvPr/>
        </p:nvSpPr>
        <p:spPr>
          <a:xfrm>
            <a:off x="1920240" y="2743200"/>
            <a:ext cx="5303520" cy="731520"/>
          </a:xfrm>
          <a:prstGeom prst="rect">
            <a:avLst/>
          </a:prstGeom>
          <a:solidFill>
            <a:srgbClr val="3498DB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TextBox 7"/>
          <p:cNvSpPr txBox="1"/>
          <p:nvPr/>
        </p:nvSpPr>
        <p:spPr>
          <a:xfrm>
            <a:off x="1920240" y="2834640"/>
            <a:ext cx="530352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2: Coordinates Value</a:t>
            </a:r>
          </a:p>
          <a:p>
            <a:r>
              <a:t>Supervision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280160" y="3566160"/>
            <a:ext cx="6583680" cy="731520"/>
          </a:xfrm>
          <a:prstGeom prst="rect">
            <a:avLst/>
          </a:prstGeom>
          <a:solidFill>
            <a:srgbClr val="2ECC71"/>
          </a:solidFill>
          <a:ln w="25400">
            <a:solidFill>
              <a:srgbClr val="101C4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1280160" y="3657600"/>
            <a:ext cx="658368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</a:defRPr>
            </a:pPr>
            <a:r>
              <a:t>Level 1: Added Value</a:t>
            </a:r>
          </a:p>
          <a:p>
            <a:r>
              <a:t>Operations (Do the work)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2ECC71"/>
                </a:solidFill>
              </a:defRPr>
            </a:pPr>
            <a:r>
              <a:t>LEVEL</a:t>
            </a:r>
          </a:p>
          <a:p>
            <a:r>
              <a:t>1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2ECC71"/>
                </a:solidFill>
              </a:defRPr>
            </a:pPr>
            <a:r>
              <a:t>ADDED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DO the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Operational workers who directly create value for customers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physically makes the product or delivers the service?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interacts directly with customers?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operates equipment or tools?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Bakers, drivers, sales assistants, technicians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3498DB"/>
                </a:solidFill>
              </a:defRPr>
            </a:pPr>
            <a:r>
              <a:t>LEVEL</a:t>
            </a:r>
          </a:p>
          <a:p>
            <a:r>
              <a:t>2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3498DB"/>
                </a:solidFill>
              </a:defRPr>
            </a:pPr>
            <a:r>
              <a:t>COORDINATES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SUPERVISE the work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Supervisors who coordinate Level 1 workers and ensure quality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makes sure Level 1 workers have what they need?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handles day-to-day problems and questions?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checks quality and fixes immediate issues?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Shift supervisors, team leaders, floor managers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E67E22"/>
                </a:solidFill>
              </a:defRPr>
            </a:pPr>
            <a:r>
              <a:t>LEVEL</a:t>
            </a:r>
          </a:p>
          <a:p>
            <a:r>
              <a:t>3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E67E22"/>
                </a:solidFill>
              </a:defRPr>
            </a:pPr>
            <a:r>
              <a:t>CONTROLS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MANAGE the systems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Managers who control systems, processes, and resources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designs the systems and processes?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manages budgets and resources?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hires, trains, and develops staff?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Operations manager, HR manager, finance manager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1371600"/>
            <a:ext cx="18288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C0392B"/>
                </a:solidFill>
              </a:defRPr>
            </a:pPr>
            <a:r>
              <a:t>LEVEL</a:t>
            </a:r>
          </a:p>
          <a:p>
            <a:r>
              <a:t>4</a:t>
            </a:r>
          </a:p>
        </p:txBody>
      </p:sp>
      <p:sp>
        <p:nvSpPr>
          <p:cNvPr id="3" name="Rectangle 2"/>
          <p:cNvSpPr/>
          <p:nvPr/>
        </p:nvSpPr>
        <p:spPr>
          <a:xfrm>
            <a:off x="2743200" y="914400"/>
            <a:ext cx="73152" cy="3657600"/>
          </a:xfrm>
          <a:prstGeom prst="rect">
            <a:avLst/>
          </a:prstGeom>
          <a:solidFill>
            <a:srgbClr val="FFFFFF"/>
          </a:solidFill>
          <a:ln>
            <a:solidFill>
              <a:srgbClr val="FFFFFF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3200400" y="914400"/>
            <a:ext cx="54864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C0392B"/>
                </a:solidFill>
              </a:defRPr>
            </a:pPr>
            <a:r>
              <a:t>DECIDES VALUE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1554480"/>
            <a:ext cx="5486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i="1">
                <a:solidFill>
                  <a:srgbClr val="FFFFFF"/>
                </a:solidFill>
              </a:defRPr>
            </a:pPr>
            <a:r>
              <a:t>SET the strategy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200400" y="2194560"/>
            <a:ext cx="530352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solidFill>
                  <a:srgbClr val="FFFFFF"/>
                </a:solidFill>
              </a:defRPr>
            </a:pPr>
            <a:r>
              <a:t>Leaders who set strategic direction and make key decisions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017520"/>
            <a:ext cx="530352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300">
                <a:solidFill>
                  <a:srgbClr val="FFFFFF"/>
                </a:solidFill>
              </a:defRPr>
            </a:pPr>
            <a:r>
              <a:t>• Who decides what products/services to offer?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sets the business vision and goals?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Who makes major investment decisions?</a:t>
            </a:r>
          </a:p>
          <a:p>
            <a:pPr>
              <a:defRPr sz="1300">
                <a:solidFill>
                  <a:srgbClr val="FFFFFF"/>
                </a:solidFill>
              </a:defRPr>
            </a:pPr>
            <a:r>
              <a:t>• Examples: CEO, owner, managing director, board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Why Levels of Work Matter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71600" y="1828800"/>
            <a:ext cx="6400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solidFill>
                  <a:srgbClr val="FFFFFF"/>
                </a:solidFill>
              </a:defRPr>
            </a:pPr>
            <a:r>
              <a:t>✓ Breaks the owner-manager bottleneck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Clarifies who does what at each level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Helps you delegate effectively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Identifies gaps in your structure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Guides hiring and promotion decisions</a:t>
            </a:r>
          </a:p>
          <a:p>
            <a:pPr>
              <a:defRPr sz="1800">
                <a:solidFill>
                  <a:srgbClr val="FFFFFF"/>
                </a:solidFill>
              </a:defRPr>
            </a:pPr>
          </a:p>
          <a:p>
            <a:pPr>
              <a:defRPr sz="1800">
                <a:solidFill>
                  <a:srgbClr val="FFFFFF"/>
                </a:solidFill>
              </a:defRPr>
            </a:pPr>
            <a:r>
              <a:t>✓ Scales your business beyond yourself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01C42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731520"/>
            <a:ext cx="73152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FFFFFF"/>
                </a:solidFill>
              </a:defRPr>
            </a:pPr>
            <a:r>
              <a:t>Build Your Organogram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1828800"/>
            <a:ext cx="54864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FFFFFF"/>
                </a:solidFill>
              </a:defRPr>
            </a:pPr>
            <a:r>
              <a:t>1. List all activities in your business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2. Assign each activity to a level (1-4)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3. Group activities into roles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4. Map reporting relationships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5. Identify gaps and overlaps</a:t>
            </a:r>
          </a:p>
          <a:p>
            <a:pPr>
              <a:defRPr sz="1600">
                <a:solidFill>
                  <a:srgbClr val="FFFFFF"/>
                </a:solidFill>
              </a:defRPr>
            </a:pPr>
          </a:p>
          <a:p>
            <a:pPr>
              <a:defRPr sz="1600">
                <a:solidFill>
                  <a:srgbClr val="FFFFFF"/>
                </a:solidFill>
              </a:defRPr>
            </a:pPr>
            <a:r>
              <a:t>6. Create your visual organogram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