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C2A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Market Entry Playbook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9260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27AE60"/>
                </a:solidFill>
              </a:defRPr>
            </a:pPr>
            <a:r>
              <a:t>South African Edition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1C2A4A"/>
                </a:solidFill>
              </a:defRPr>
            </a:pPr>
            <a:r>
              <a:t>Welcome! 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097280"/>
            <a:ext cx="768096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1400"/>
            </a:pPr>
            <a:r>
              <a:t>This playbook will guide you through a structured process to:</a:t>
            </a:r>
          </a:p>
          <a:p>
            <a:pPr>
              <a:spcAft>
                <a:spcPts val="1000"/>
              </a:spcAft>
              <a:defRPr sz="1400"/>
            </a:pPr>
          </a:p>
          <a:p>
            <a:pPr>
              <a:spcAft>
                <a:spcPts val="1000"/>
              </a:spcAft>
              <a:defRPr sz="1400"/>
            </a:pPr>
            <a:r>
              <a:t>✅ Assess if your business is ready to expand</a:t>
            </a:r>
          </a:p>
          <a:p>
            <a:pPr>
              <a:spcAft>
                <a:spcPts val="1000"/>
              </a:spcAft>
              <a:defRPr sz="1400"/>
            </a:pPr>
            <a:r>
              <a:t>✅ Identify and evaluate new market opportunities</a:t>
            </a:r>
          </a:p>
          <a:p>
            <a:pPr>
              <a:spcAft>
                <a:spcPts val="1000"/>
              </a:spcAft>
              <a:defRPr sz="1400"/>
            </a:pPr>
            <a:r>
              <a:t>✅ Build a detailed financial plan</a:t>
            </a:r>
          </a:p>
          <a:p>
            <a:pPr>
              <a:spcAft>
                <a:spcPts val="1000"/>
              </a:spcAft>
              <a:defRPr sz="1400"/>
            </a:pPr>
            <a:r>
              <a:t>✅ Create a winning go-to-market strategy</a:t>
            </a:r>
          </a:p>
          <a:p>
            <a:pPr>
              <a:spcAft>
                <a:spcPts val="1000"/>
              </a:spcAft>
              <a:defRPr sz="1400"/>
            </a:pPr>
            <a:r>
              <a:t>✅ Launch, measure, and scale successfully</a:t>
            </a:r>
          </a:p>
          <a:p>
            <a:pPr>
              <a:spcAft>
                <a:spcPts val="1000"/>
              </a:spcAft>
              <a:defRPr sz="1400"/>
            </a:pPr>
          </a:p>
          <a:p>
            <a:pPr>
              <a:spcAft>
                <a:spcPts val="1000"/>
              </a:spcAft>
              <a:defRPr sz="1400"/>
            </a:pPr>
            <a:r>
              <a:t>Designed specifically for South African SMMEs, with local examples and context.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1C2A4A"/>
                </a:solidFill>
              </a:defRPr>
            </a:pPr>
            <a:r>
              <a:t>What's in This Package? 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097280"/>
            <a:ext cx="768096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1400" b="1">
                <a:solidFill>
                  <a:srgbClr val="27AE60"/>
                </a:solidFill>
              </a:defRPr>
            </a:pPr>
            <a:r>
              <a:t>📁 01-README (this file) - Quick start guide</a:t>
            </a:r>
          </a:p>
          <a:p>
            <a:pPr>
              <a:spcAft>
                <a:spcPts val="1000"/>
              </a:spcAft>
              <a:defRPr sz="1400"/>
            </a:pPr>
          </a:p>
          <a:p>
            <a:pPr>
              <a:spcAft>
                <a:spcPts val="1000"/>
              </a:spcAft>
              <a:defRPr sz="1400" b="1">
                <a:solidFill>
                  <a:srgbClr val="27AE60"/>
                </a:solidFill>
              </a:defRPr>
            </a:pPr>
            <a:r>
              <a:t>📁 02-Market-Entry-Guide.pdf - Comprehensive playbook with frameworks and SA examples</a:t>
            </a:r>
          </a:p>
          <a:p>
            <a:pPr>
              <a:spcAft>
                <a:spcPts val="1000"/>
              </a:spcAft>
              <a:defRPr sz="1400"/>
            </a:pPr>
          </a:p>
          <a:p>
            <a:pPr>
              <a:spcAft>
                <a:spcPts val="1000"/>
              </a:spcAft>
              <a:defRPr sz="1400" b="1">
                <a:solidFill>
                  <a:srgbClr val="27AE60"/>
                </a:solidFill>
              </a:defRPr>
            </a:pPr>
            <a:r>
              <a:t>📁 03-Market-Entry-Worksheet.xlsx - Interactive Excel with 7 tabs to complete your analysis</a:t>
            </a:r>
          </a:p>
          <a:p>
            <a:pPr>
              <a:spcAft>
                <a:spcPts val="1000"/>
              </a:spcAft>
              <a:defRPr sz="1400"/>
            </a:pPr>
          </a:p>
          <a:p>
            <a:pPr>
              <a:spcAft>
                <a:spcPts val="1000"/>
              </a:spcAft>
              <a:defRPr sz="1400" b="1">
                <a:solidFill>
                  <a:srgbClr val="27AE60"/>
                </a:solidFill>
              </a:defRPr>
            </a:pPr>
            <a:r>
              <a:t>📁 04-Market-Entry-Presentation.pptx - Visual presentation template for your team or investors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1C2A4A"/>
                </a:solidFill>
              </a:defRPr>
            </a:pPr>
            <a:r>
              <a:t>How to Use This Playbook 🛠️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097280"/>
            <a:ext cx="768096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1400"/>
            </a:pPr>
            <a:r>
              <a:t>1️⃣ Read the PDF Guide first (30-45 minutes)</a:t>
            </a:r>
          </a:p>
          <a:p>
            <a:pPr>
              <a:spcAft>
                <a:spcPts val="1000"/>
              </a:spcAft>
              <a:defRPr sz="1400"/>
            </a:pPr>
            <a:r>
              <a:t>   Understand the 4-phase framework and see the Sourdough Sanctuary example</a:t>
            </a:r>
          </a:p>
          <a:p>
            <a:pPr>
              <a:spcAft>
                <a:spcPts val="1000"/>
              </a:spcAft>
              <a:defRPr sz="1400"/>
            </a:pPr>
          </a:p>
          <a:p>
            <a:pPr>
              <a:spcAft>
                <a:spcPts val="1000"/>
              </a:spcAft>
              <a:defRPr sz="1400"/>
            </a:pPr>
            <a:r>
              <a:t>2️⃣ Complete the Excel Worksheet (2-3 hours)</a:t>
            </a:r>
          </a:p>
          <a:p>
            <a:pPr>
              <a:spcAft>
                <a:spcPts val="1000"/>
              </a:spcAft>
              <a:defRPr sz="1400"/>
            </a:pPr>
            <a:r>
              <a:t>   Work through each tab systematically, filling in your business details</a:t>
            </a:r>
          </a:p>
          <a:p>
            <a:pPr>
              <a:spcAft>
                <a:spcPts val="1000"/>
              </a:spcAft>
              <a:defRPr sz="1400"/>
            </a:pPr>
          </a:p>
          <a:p>
            <a:pPr>
              <a:spcAft>
                <a:spcPts val="1000"/>
              </a:spcAft>
              <a:defRPr sz="1400"/>
            </a:pPr>
            <a:r>
              <a:t>3️⃣ Review your results and make a GO/NO-GO decision</a:t>
            </a:r>
          </a:p>
          <a:p>
            <a:pPr>
              <a:spcAft>
                <a:spcPts val="1000"/>
              </a:spcAft>
              <a:defRPr sz="1400"/>
            </a:pPr>
          </a:p>
          <a:p>
            <a:pPr>
              <a:spcAft>
                <a:spcPts val="1000"/>
              </a:spcAft>
              <a:defRPr sz="1400"/>
            </a:pPr>
            <a:r>
              <a:t>4️⃣ Use the PowerPoint template to present your plan to your team or investors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1C2A4A"/>
                </a:solidFill>
              </a:defRPr>
            </a:pPr>
            <a:r>
              <a:t>The 4-Phase Framework 🗺️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097280"/>
            <a:ext cx="768096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1400" b="1">
                <a:solidFill>
                  <a:srgbClr val="27AE60"/>
                </a:solidFill>
              </a:defRPr>
            </a:pPr>
            <a:r>
              <a:t>Phase 1: Are You Ready?</a:t>
            </a:r>
          </a:p>
          <a:p>
            <a:pPr>
              <a:spcAft>
                <a:spcPts val="1000"/>
              </a:spcAft>
              <a:defRPr sz="1400"/>
            </a:pPr>
            <a:r>
              <a:t>Check your internal readiness (business stability, cash flow, team)</a:t>
            </a:r>
          </a:p>
          <a:p>
            <a:pPr>
              <a:spcAft>
                <a:spcPts val="1000"/>
              </a:spcAft>
              <a:defRPr sz="1400"/>
            </a:pPr>
          </a:p>
          <a:p>
            <a:pPr>
              <a:spcAft>
                <a:spcPts val="1000"/>
              </a:spcAft>
              <a:defRPr sz="1400" b="1">
                <a:solidFill>
                  <a:srgbClr val="27AE60"/>
                </a:solidFill>
              </a:defRPr>
            </a:pPr>
            <a:r>
              <a:t>Phase 2: Where to Play?</a:t>
            </a:r>
          </a:p>
          <a:p>
            <a:pPr>
              <a:spcAft>
                <a:spcPts val="1000"/>
              </a:spcAft>
              <a:defRPr sz="1400"/>
            </a:pPr>
            <a:r>
              <a:t>Identify and score potential markets using the S-T-P framework</a:t>
            </a:r>
          </a:p>
          <a:p>
            <a:pPr>
              <a:spcAft>
                <a:spcPts val="1000"/>
              </a:spcAft>
              <a:defRPr sz="1400"/>
            </a:pPr>
          </a:p>
          <a:p>
            <a:pPr>
              <a:spcAft>
                <a:spcPts val="1000"/>
              </a:spcAft>
              <a:defRPr sz="1400" b="1">
                <a:solidFill>
                  <a:srgbClr val="27AE60"/>
                </a:solidFill>
              </a:defRPr>
            </a:pPr>
            <a:r>
              <a:t>Phase 3: How to Win?</a:t>
            </a:r>
          </a:p>
          <a:p>
            <a:pPr>
              <a:spcAft>
                <a:spcPts val="1000"/>
              </a:spcAft>
              <a:defRPr sz="1400"/>
            </a:pPr>
            <a:r>
              <a:t>Build your financial plan and go-to-market strategy</a:t>
            </a:r>
          </a:p>
          <a:p>
            <a:pPr>
              <a:spcAft>
                <a:spcPts val="1000"/>
              </a:spcAft>
              <a:defRPr sz="1400"/>
            </a:pPr>
          </a:p>
          <a:p>
            <a:pPr>
              <a:spcAft>
                <a:spcPts val="1000"/>
              </a:spcAft>
              <a:defRPr sz="1400" b="1">
                <a:solidFill>
                  <a:srgbClr val="27AE60"/>
                </a:solidFill>
              </a:defRPr>
            </a:pPr>
            <a:r>
              <a:t>Phase 4: How to Launch?</a:t>
            </a:r>
          </a:p>
          <a:p>
            <a:pPr>
              <a:spcAft>
                <a:spcPts val="1000"/>
              </a:spcAft>
              <a:defRPr sz="1400"/>
            </a:pPr>
            <a:r>
              <a:t>Execute a pilot, measure KPIs, and scale or pivot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1C2A4A"/>
                </a:solidFill>
              </a:defRPr>
            </a:pPr>
            <a:r>
              <a:t>Why This Playbook Works 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097280"/>
            <a:ext cx="768096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1400"/>
            </a:pPr>
            <a:r>
              <a:t>✅ Based on proven marketing frameworks (S-T-P, 4 Ps, Competitive Analysis)</a:t>
            </a:r>
          </a:p>
          <a:p>
            <a:pPr>
              <a:spcAft>
                <a:spcPts val="1000"/>
              </a:spcAft>
              <a:defRPr sz="1400"/>
            </a:pPr>
          </a:p>
          <a:p>
            <a:pPr>
              <a:spcAft>
                <a:spcPts val="1000"/>
              </a:spcAft>
              <a:defRPr sz="1400"/>
            </a:pPr>
            <a:r>
              <a:t>✅ Adapted for SA context (LSM, loadshedding, local funding, 11 languages)</a:t>
            </a:r>
          </a:p>
          <a:p>
            <a:pPr>
              <a:spcAft>
                <a:spcPts val="1000"/>
              </a:spcAft>
              <a:defRPr sz="1400"/>
            </a:pPr>
          </a:p>
          <a:p>
            <a:pPr>
              <a:spcAft>
                <a:spcPts val="1000"/>
              </a:spcAft>
              <a:defRPr sz="1400"/>
            </a:pPr>
            <a:r>
              <a:t>✅ Low-risk approach (Start with a pilot, not a full commitment)</a:t>
            </a:r>
          </a:p>
          <a:p>
            <a:pPr>
              <a:spcAft>
                <a:spcPts val="1000"/>
              </a:spcAft>
              <a:defRPr sz="1400"/>
            </a:pPr>
          </a:p>
          <a:p>
            <a:pPr>
              <a:spcAft>
                <a:spcPts val="1000"/>
              </a:spcAft>
              <a:defRPr sz="1400"/>
            </a:pPr>
            <a:r>
              <a:t>✅ Action-oriented (Checklists, scorecards, templates - not just theory)</a:t>
            </a:r>
          </a:p>
          <a:p>
            <a:pPr>
              <a:spcAft>
                <a:spcPts val="1000"/>
              </a:spcAft>
              <a:defRPr sz="1400"/>
            </a:pPr>
          </a:p>
          <a:p>
            <a:pPr>
              <a:spcAft>
                <a:spcPts val="1000"/>
              </a:spcAft>
              <a:defRPr sz="1400"/>
            </a:pPr>
            <a:r>
              <a:t>✅ Real example included (Sourdough Sanctuary bakery expansion)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1C2A4A"/>
                </a:solidFill>
              </a:defRPr>
            </a:pPr>
            <a:r>
              <a:t>Quick Tips for Success 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097280"/>
            <a:ext cx="768096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1400" b="1">
                <a:solidFill>
                  <a:srgbClr val="27AE60"/>
                </a:solidFill>
              </a:defRPr>
            </a:pPr>
            <a:r>
              <a:t>🎯 Be honest in your readiness assessment - don't rush if you're not ready</a:t>
            </a:r>
          </a:p>
          <a:p>
            <a:pPr>
              <a:spcAft>
                <a:spcPts val="1000"/>
              </a:spcAft>
              <a:defRPr sz="1400"/>
            </a:pPr>
          </a:p>
          <a:p>
            <a:pPr>
              <a:spcAft>
                <a:spcPts val="1000"/>
              </a:spcAft>
              <a:defRPr sz="1400"/>
            </a:pPr>
            <a:r>
              <a:t>📊 Use data, not gut feel - Complete the market attractiveness scorecard objectively</a:t>
            </a:r>
          </a:p>
          <a:p>
            <a:pPr>
              <a:spcAft>
                <a:spcPts val="1000"/>
              </a:spcAft>
              <a:defRPr sz="1400"/>
            </a:pPr>
          </a:p>
          <a:p>
            <a:pPr>
              <a:spcAft>
                <a:spcPts val="1000"/>
              </a:spcAft>
              <a:defRPr sz="1400"/>
            </a:pPr>
            <a:r>
              <a:t>💰 Budget for SA realities - Add 20% contingency for loadshedding and unexpected costs</a:t>
            </a:r>
          </a:p>
          <a:p>
            <a:pPr>
              <a:spcAft>
                <a:spcPts val="1000"/>
              </a:spcAft>
              <a:defRPr sz="1400"/>
            </a:pPr>
          </a:p>
          <a:p>
            <a:pPr>
              <a:spcAft>
                <a:spcPts val="1000"/>
              </a:spcAft>
              <a:defRPr sz="1400"/>
            </a:pPr>
            <a:r>
              <a:t>🚀 Start small - A pilot launch reduces risk and provides real learning</a:t>
            </a:r>
          </a:p>
          <a:p>
            <a:pPr>
              <a:spcAft>
                <a:spcPts val="1000"/>
              </a:spcAft>
              <a:defRPr sz="1400"/>
            </a:pPr>
          </a:p>
          <a:p>
            <a:pPr>
              <a:spcAft>
                <a:spcPts val="1000"/>
              </a:spcAft>
              <a:defRPr sz="1400"/>
            </a:pPr>
            <a:r>
              <a:t>📈 Measure what matters - Track your KPIs monthly and be ready to pivot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1C2A4A"/>
                </a:solidFill>
              </a:defRPr>
            </a:pPr>
            <a:r>
              <a:t>Need Help? 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097280"/>
            <a:ext cx="768096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1400"/>
            </a:pPr>
            <a:r>
              <a:t>If you get stuck or need guidance:</a:t>
            </a:r>
          </a:p>
          <a:p>
            <a:pPr>
              <a:spcAft>
                <a:spcPts val="1000"/>
              </a:spcAft>
              <a:defRPr sz="1400"/>
            </a:pPr>
          </a:p>
          <a:p>
            <a:pPr>
              <a:spcAft>
                <a:spcPts val="1000"/>
              </a:spcAft>
              <a:defRPr sz="1400"/>
            </a:pPr>
            <a:r>
              <a:t>📧 Email: support@operiva.co.za</a:t>
            </a:r>
          </a:p>
          <a:p>
            <a:pPr>
              <a:spcAft>
                <a:spcPts val="1000"/>
              </a:spcAft>
              <a:defRPr sz="1400"/>
            </a:pPr>
            <a:r>
              <a:t>🌐 Website: www.operiva.co.za</a:t>
            </a:r>
          </a:p>
          <a:p>
            <a:pPr>
              <a:spcAft>
                <a:spcPts val="1000"/>
              </a:spcAft>
              <a:defRPr sz="1400"/>
            </a:pPr>
          </a:p>
          <a:p>
            <a:pPr>
              <a:spcAft>
                <a:spcPts val="1000"/>
              </a:spcAft>
              <a:defRPr sz="1400"/>
            </a:pPr>
            <a:r>
              <a:t>Additional resources available:</a:t>
            </a:r>
          </a:p>
          <a:p>
            <a:pPr>
              <a:spcAft>
                <a:spcPts val="1000"/>
              </a:spcAft>
              <a:defRPr sz="1400"/>
            </a:pPr>
            <a:r>
              <a:t>• Business Model Canvas (SA Edition)</a:t>
            </a:r>
          </a:p>
          <a:p>
            <a:pPr>
              <a:spcAft>
                <a:spcPts val="1000"/>
              </a:spcAft>
              <a:defRPr sz="1400"/>
            </a:pPr>
            <a:r>
              <a:t>• SWOT Analysis Pack</a:t>
            </a:r>
          </a:p>
          <a:p>
            <a:pPr>
              <a:spcAft>
                <a:spcPts val="1000"/>
              </a:spcAft>
              <a:defRPr sz="1400"/>
            </a:pPr>
            <a:r>
              <a:t>• CHAT Business Model Framework</a:t>
            </a:r>
          </a:p>
          <a:p>
            <a:pPr>
              <a:spcAft>
                <a:spcPts val="1000"/>
              </a:spcAft>
              <a:defRPr sz="1400"/>
            </a:pPr>
          </a:p>
          <a:p>
            <a:pPr>
              <a:spcAft>
                <a:spcPts val="1000"/>
              </a:spcAft>
              <a:defRPr sz="1400"/>
            </a:pPr>
            <a:r>
              <a:t>All designed for South African SMMEs like yours.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C2A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Ready to Expand Your Business?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9260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27AE60"/>
                </a:solidFill>
              </a:defRPr>
            </a:pPr>
            <a:r>
              <a:t>Let's get started! 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