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85cc49c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85cc49c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85cc49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85cc49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85cc49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85cc49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b85cc49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85cc49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85cc49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85cc49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85cc49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85cc49c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015f4201f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015f4201f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85cc49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85cc49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015f4201f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015f4201f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85cc49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85cc49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4A86E8"/>
                </a:solidFill>
              </a:rPr>
              <a:t>Vho Mudivhi: G5</a:t>
            </a:r>
            <a:endParaRPr b="1">
              <a:solidFill>
                <a:srgbClr val="4A86E8"/>
              </a:solidFill>
            </a:endParaRPr>
          </a:p>
        </p:txBody>
      </p:sp>
      <p:sp>
        <p:nvSpPr>
          <p:cNvPr id="59" name="Google Shape;59;p13"/>
          <p:cNvSpPr txBox="1"/>
          <p:nvPr>
            <p:ph idx="1" type="subTitle"/>
          </p:nvPr>
        </p:nvSpPr>
        <p:spPr>
          <a:xfrm>
            <a:off x="265500" y="2921400"/>
            <a:ext cx="4045200" cy="187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400">
              <a:solidFill>
                <a:srgbClr val="222222"/>
              </a:solidFill>
              <a:highlight>
                <a:srgbClr val="FFFFFF"/>
              </a:highlight>
            </a:endParaRPr>
          </a:p>
          <a:p>
            <a:pPr indent="0" lvl="0" marL="457200" rtl="0" algn="ctr">
              <a:lnSpc>
                <a:spcPct val="115000"/>
              </a:lnSpc>
              <a:spcBef>
                <a:spcPts val="0"/>
              </a:spcBef>
              <a:spcAft>
                <a:spcPts val="0"/>
              </a:spcAft>
              <a:buNone/>
            </a:pPr>
            <a:r>
              <a:rPr lang="en" sz="1400">
                <a:solidFill>
                  <a:srgbClr val="222222"/>
                </a:solidFill>
                <a:highlight>
                  <a:srgbClr val="FFFFFF"/>
                </a:highlight>
              </a:rPr>
              <a:t>Phathutshedzo Ramakhanya</a:t>
            </a:r>
            <a:endParaRPr sz="1400">
              <a:solidFill>
                <a:srgbClr val="222222"/>
              </a:solidFill>
              <a:highlight>
                <a:srgbClr val="FFFFFF"/>
              </a:highlight>
            </a:endParaRPr>
          </a:p>
          <a:p>
            <a:pPr indent="0" lvl="0" marL="457200" rtl="0" algn="ctr">
              <a:lnSpc>
                <a:spcPct val="115000"/>
              </a:lnSpc>
              <a:spcBef>
                <a:spcPts val="0"/>
              </a:spcBef>
              <a:spcAft>
                <a:spcPts val="0"/>
              </a:spcAft>
              <a:buNone/>
            </a:pPr>
            <a:r>
              <a:rPr lang="en" sz="1400">
                <a:solidFill>
                  <a:srgbClr val="222222"/>
                </a:solidFill>
                <a:highlight>
                  <a:srgbClr val="FFFFFF"/>
                </a:highlight>
              </a:rPr>
              <a:t>Morongwe Moeketsi</a:t>
            </a:r>
            <a:endParaRPr sz="1400">
              <a:solidFill>
                <a:srgbClr val="222222"/>
              </a:solidFill>
              <a:highlight>
                <a:srgbClr val="FFFFFF"/>
              </a:highlight>
            </a:endParaRPr>
          </a:p>
          <a:p>
            <a:pPr indent="0" lvl="0" marL="457200" rtl="0" algn="ctr">
              <a:lnSpc>
                <a:spcPct val="115000"/>
              </a:lnSpc>
              <a:spcBef>
                <a:spcPts val="0"/>
              </a:spcBef>
              <a:spcAft>
                <a:spcPts val="0"/>
              </a:spcAft>
              <a:buNone/>
            </a:pPr>
            <a:r>
              <a:rPr lang="en" sz="1400">
                <a:solidFill>
                  <a:srgbClr val="222222"/>
                </a:solidFill>
                <a:highlight>
                  <a:srgbClr val="FFFFFF"/>
                </a:highlight>
              </a:rPr>
              <a:t>Tinyiko Nyathi</a:t>
            </a:r>
            <a:endParaRPr sz="1400">
              <a:solidFill>
                <a:srgbClr val="222222"/>
              </a:solidFill>
              <a:highlight>
                <a:srgbClr val="FFFFFF"/>
              </a:highlight>
            </a:endParaRPr>
          </a:p>
          <a:p>
            <a:pPr indent="0" lvl="0" marL="457200" rtl="0" algn="ctr">
              <a:lnSpc>
                <a:spcPct val="115000"/>
              </a:lnSpc>
              <a:spcBef>
                <a:spcPts val="0"/>
              </a:spcBef>
              <a:spcAft>
                <a:spcPts val="0"/>
              </a:spcAft>
              <a:buNone/>
            </a:pPr>
            <a:r>
              <a:rPr lang="en" sz="1400">
                <a:solidFill>
                  <a:srgbClr val="222222"/>
                </a:solidFill>
                <a:highlight>
                  <a:srgbClr val="FFFFFF"/>
                </a:highlight>
              </a:rPr>
              <a:t>Sibusiso Funani</a:t>
            </a:r>
            <a:endParaRPr sz="1400">
              <a:solidFill>
                <a:srgbClr val="222222"/>
              </a:solidFill>
              <a:highlight>
                <a:srgbClr val="FFFFFF"/>
              </a:highlight>
            </a:endParaRPr>
          </a:p>
          <a:p>
            <a:pPr indent="457200" lvl="0" marL="0" rtl="0" algn="ctr">
              <a:lnSpc>
                <a:spcPct val="115000"/>
              </a:lnSpc>
              <a:spcBef>
                <a:spcPts val="0"/>
              </a:spcBef>
              <a:spcAft>
                <a:spcPts val="0"/>
              </a:spcAft>
              <a:buNone/>
            </a:pPr>
            <a:r>
              <a:rPr lang="en" sz="1400">
                <a:solidFill>
                  <a:srgbClr val="222222"/>
                </a:solidFill>
                <a:highlight>
                  <a:srgbClr val="FFFFFF"/>
                </a:highlight>
              </a:rPr>
              <a:t>Lehlohonolo Lefatle</a:t>
            </a:r>
            <a:endParaRPr sz="1400">
              <a:solidFill>
                <a:srgbClr val="222222"/>
              </a:solidFill>
              <a:highlight>
                <a:srgbClr val="FFFFFF"/>
              </a:highlight>
            </a:endParaRPr>
          </a:p>
          <a:p>
            <a:pPr indent="0" lvl="0" marL="457200" rtl="0" algn="ctr">
              <a:lnSpc>
                <a:spcPct val="115000"/>
              </a:lnSpc>
              <a:spcBef>
                <a:spcPts val="0"/>
              </a:spcBef>
              <a:spcAft>
                <a:spcPts val="0"/>
              </a:spcAft>
              <a:buNone/>
            </a:pPr>
            <a:r>
              <a:rPr lang="en" sz="1400">
                <a:solidFill>
                  <a:srgbClr val="222222"/>
                </a:solidFill>
                <a:highlight>
                  <a:srgbClr val="FFFFFF"/>
                </a:highlight>
              </a:rPr>
              <a:t>Nhlakanipho Sola</a:t>
            </a:r>
            <a:endParaRPr/>
          </a:p>
        </p:txBody>
      </p:sp>
      <p:sp>
        <p:nvSpPr>
          <p:cNvPr id="60" name="Google Shape;60;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Make Umuzi better for the Umuzi Community by providing guidance in the Umuzi Program</a:t>
            </a:r>
            <a:endParaRPr/>
          </a:p>
        </p:txBody>
      </p:sp>
      <p:sp>
        <p:nvSpPr>
          <p:cNvPr id="61" name="Google Shape;61;p13"/>
          <p:cNvSpPr txBox="1"/>
          <p:nvPr/>
        </p:nvSpPr>
        <p:spPr>
          <a:xfrm>
            <a:off x="2701150" y="1649800"/>
            <a:ext cx="733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Assumptions &amp; Tests</a:t>
            </a:r>
            <a:endParaRPr/>
          </a:p>
        </p:txBody>
      </p:sp>
      <p:sp>
        <p:nvSpPr>
          <p:cNvPr id="134" name="Google Shape;134;p22"/>
          <p:cNvSpPr txBox="1"/>
          <p:nvPr>
            <p:ph idx="1" type="body"/>
          </p:nvPr>
        </p:nvSpPr>
        <p:spPr>
          <a:xfrm>
            <a:off x="311700" y="921950"/>
            <a:ext cx="5106900" cy="41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Assumption 1: Everyone would want to be in the Mentorship Program.Test: We asked 24 recruits, managers and alumni about their interests in the program. We got 22 interested individuals and 2 </a:t>
            </a:r>
            <a:r>
              <a:rPr lang="en" sz="1600"/>
              <a:t>uninterested</a:t>
            </a:r>
            <a:r>
              <a:rPr lang="en" sz="1600"/>
              <a:t>.</a:t>
            </a:r>
            <a:endParaRPr sz="1600"/>
          </a:p>
          <a:p>
            <a:pPr indent="0" lvl="0" marL="0" rtl="0" algn="l">
              <a:spcBef>
                <a:spcPts val="1600"/>
              </a:spcBef>
              <a:spcAft>
                <a:spcPts val="0"/>
              </a:spcAft>
              <a:buNone/>
            </a:pPr>
            <a:r>
              <a:rPr lang="en" sz="1600"/>
              <a:t>Assumption 2: We assumed that all managers would wanna be mentors.Test: A couple of managers actually did not wanna be mentors, but would much rather be mentored.</a:t>
            </a:r>
            <a:endParaRPr sz="1600"/>
          </a:p>
          <a:p>
            <a:pPr indent="0" lvl="0" marL="0" rtl="0" algn="l">
              <a:spcBef>
                <a:spcPts val="1600"/>
              </a:spcBef>
              <a:spcAft>
                <a:spcPts val="0"/>
              </a:spcAft>
              <a:buNone/>
            </a:pPr>
            <a:r>
              <a:rPr lang="en" sz="1600"/>
              <a:t>Assumption 3: We assumed that mentors would have time.Test: After we had done our prototype, we found that mentors were busy and they work on a planned schedule.</a:t>
            </a:r>
            <a:endParaRPr sz="1600"/>
          </a:p>
          <a:p>
            <a:pPr indent="0" lvl="0" marL="0" rtl="0" algn="l">
              <a:spcBef>
                <a:spcPts val="1600"/>
              </a:spcBef>
              <a:spcAft>
                <a:spcPts val="1600"/>
              </a:spcAft>
              <a:buNone/>
            </a:pPr>
            <a:r>
              <a:t/>
            </a:r>
            <a:endParaRPr/>
          </a:p>
        </p:txBody>
      </p:sp>
      <p:sp>
        <p:nvSpPr>
          <p:cNvPr id="135" name="Google Shape;135;p22"/>
          <p:cNvSpPr txBox="1"/>
          <p:nvPr/>
        </p:nvSpPr>
        <p:spPr>
          <a:xfrm>
            <a:off x="5499325" y="921950"/>
            <a:ext cx="3558300" cy="41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Statistics:</a:t>
            </a:r>
            <a:endParaRPr b="1" sz="1800"/>
          </a:p>
          <a:p>
            <a:pPr indent="0" lvl="0" marL="0" rtl="0" algn="l">
              <a:spcBef>
                <a:spcPts val="0"/>
              </a:spcBef>
              <a:spcAft>
                <a:spcPts val="0"/>
              </a:spcAft>
              <a:buNone/>
            </a:pPr>
            <a:r>
              <a:rPr lang="en" sz="1600"/>
              <a:t>Sample Size = 24</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Interested = 92% (22)</a:t>
            </a:r>
            <a:endParaRPr sz="1600"/>
          </a:p>
          <a:p>
            <a:pPr indent="0" lvl="0" marL="0" rtl="0" algn="l">
              <a:spcBef>
                <a:spcPts val="0"/>
              </a:spcBef>
              <a:spcAft>
                <a:spcPts val="0"/>
              </a:spcAft>
              <a:buNone/>
            </a:pPr>
            <a:r>
              <a:rPr lang="en" sz="1600"/>
              <a:t>Uninterested</a:t>
            </a:r>
            <a:r>
              <a:rPr lang="en" sz="1600"/>
              <a:t> = 8% (2)</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Mentees = 55% (12)</a:t>
            </a:r>
            <a:endParaRPr sz="1600"/>
          </a:p>
          <a:p>
            <a:pPr indent="-330200" lvl="0" marL="457200" rtl="0" algn="l">
              <a:spcBef>
                <a:spcPts val="0"/>
              </a:spcBef>
              <a:spcAft>
                <a:spcPts val="0"/>
              </a:spcAft>
              <a:buSzPts val="1600"/>
              <a:buChar char="●"/>
            </a:pPr>
            <a:r>
              <a:rPr lang="en" sz="1600"/>
              <a:t>Career Wise = 58% (7)</a:t>
            </a:r>
            <a:endParaRPr sz="1600"/>
          </a:p>
          <a:p>
            <a:pPr indent="-330200" lvl="0" marL="457200" rtl="0" algn="l">
              <a:spcBef>
                <a:spcPts val="0"/>
              </a:spcBef>
              <a:spcAft>
                <a:spcPts val="0"/>
              </a:spcAft>
              <a:buSzPts val="1600"/>
              <a:buChar char="●"/>
            </a:pPr>
            <a:r>
              <a:rPr lang="en" sz="1600"/>
              <a:t>Life Mentorship = 42% (5)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Mentors = 45% (10)</a:t>
            </a:r>
            <a:endParaRPr sz="1600"/>
          </a:p>
          <a:p>
            <a:pPr indent="-330200" lvl="0" marL="457200" rtl="0" algn="l">
              <a:spcBef>
                <a:spcPts val="0"/>
              </a:spcBef>
              <a:spcAft>
                <a:spcPts val="0"/>
              </a:spcAft>
              <a:buSzPts val="1600"/>
              <a:buChar char="●"/>
            </a:pPr>
            <a:r>
              <a:rPr lang="en" sz="1600"/>
              <a:t>Alumni Mentors = 20% (2)</a:t>
            </a:r>
            <a:endParaRPr sz="1600"/>
          </a:p>
          <a:p>
            <a:pPr indent="-330200" lvl="0" marL="457200" rtl="0" algn="l">
              <a:spcBef>
                <a:spcPts val="0"/>
              </a:spcBef>
              <a:spcAft>
                <a:spcPts val="0"/>
              </a:spcAft>
              <a:buSzPts val="1600"/>
              <a:buChar char="●"/>
            </a:pPr>
            <a:r>
              <a:rPr lang="en" sz="1600"/>
              <a:t>Career Mentors = 30% (3)</a:t>
            </a:r>
            <a:endParaRPr sz="1600"/>
          </a:p>
          <a:p>
            <a:pPr indent="-330200" lvl="0" marL="457200" rtl="0" algn="l">
              <a:spcBef>
                <a:spcPts val="0"/>
              </a:spcBef>
              <a:spcAft>
                <a:spcPts val="0"/>
              </a:spcAft>
              <a:buSzPts val="1600"/>
              <a:buChar char="●"/>
            </a:pPr>
            <a:r>
              <a:rPr lang="en" sz="1600"/>
              <a:t>Life Mentors = 50% (5)</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MVP</a:t>
            </a:r>
            <a:endParaRPr/>
          </a:p>
        </p:txBody>
      </p:sp>
      <p:sp>
        <p:nvSpPr>
          <p:cNvPr id="141" name="Google Shape;141;p23"/>
          <p:cNvSpPr txBox="1"/>
          <p:nvPr/>
        </p:nvSpPr>
        <p:spPr>
          <a:xfrm>
            <a:off x="226450" y="1017725"/>
            <a:ext cx="8685600" cy="3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389275" y="894388"/>
            <a:ext cx="3782832" cy="2837124"/>
          </a:xfrm>
          <a:prstGeom prst="rect">
            <a:avLst/>
          </a:prstGeom>
          <a:noFill/>
          <a:ln>
            <a:noFill/>
          </a:ln>
        </p:spPr>
      </p:pic>
      <p:pic>
        <p:nvPicPr>
          <p:cNvPr id="143" name="Google Shape;143;p23"/>
          <p:cNvPicPr preferRelativeResize="0"/>
          <p:nvPr/>
        </p:nvPicPr>
        <p:blipFill>
          <a:blip r:embed="rId4">
            <a:alphaModFix/>
          </a:blip>
          <a:stretch>
            <a:fillRect/>
          </a:stretch>
        </p:blipFill>
        <p:spPr>
          <a:xfrm>
            <a:off x="5128275" y="587100"/>
            <a:ext cx="3639273" cy="2837102"/>
          </a:xfrm>
          <a:prstGeom prst="rect">
            <a:avLst/>
          </a:prstGeom>
          <a:noFill/>
          <a:ln>
            <a:noFill/>
          </a:ln>
        </p:spPr>
      </p:pic>
      <p:sp>
        <p:nvSpPr>
          <p:cNvPr id="144" name="Google Shape;144;p23"/>
          <p:cNvSpPr txBox="1"/>
          <p:nvPr/>
        </p:nvSpPr>
        <p:spPr>
          <a:xfrm>
            <a:off x="350475" y="3650225"/>
            <a:ext cx="3860400" cy="10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randomly paired mentors and mentees, and they had 10-15min one-on-one sessions and they each gave us feedback based on their sessions. This was the fastest and convenient way to test our assumptions, and it was effective.</a:t>
            </a:r>
            <a:endParaRPr/>
          </a:p>
        </p:txBody>
      </p:sp>
      <p:sp>
        <p:nvSpPr>
          <p:cNvPr id="145" name="Google Shape;145;p23"/>
          <p:cNvSpPr txBox="1"/>
          <p:nvPr/>
        </p:nvSpPr>
        <p:spPr>
          <a:xfrm>
            <a:off x="5128275" y="3502800"/>
            <a:ext cx="3753300" cy="15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also had a social, speed dating session where mentor and mentees would pair themselves up based on what they learned about each other, from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9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Insights &amp; Interviews</a:t>
            </a:r>
            <a:endParaRPr/>
          </a:p>
        </p:txBody>
      </p:sp>
      <p:sp>
        <p:nvSpPr>
          <p:cNvPr id="67" name="Google Shape;67;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8" name="Google Shape;68;p14"/>
          <p:cNvSpPr txBox="1"/>
          <p:nvPr/>
        </p:nvSpPr>
        <p:spPr>
          <a:xfrm>
            <a:off x="388750" y="4656500"/>
            <a:ext cx="8443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3">
            <a:alphaModFix/>
          </a:blip>
          <a:stretch>
            <a:fillRect/>
          </a:stretch>
        </p:blipFill>
        <p:spPr>
          <a:xfrm>
            <a:off x="311700" y="1152476"/>
            <a:ext cx="5316021" cy="3500023"/>
          </a:xfrm>
          <a:prstGeom prst="rect">
            <a:avLst/>
          </a:prstGeom>
          <a:noFill/>
          <a:ln>
            <a:noFill/>
          </a:ln>
        </p:spPr>
      </p:pic>
      <p:sp>
        <p:nvSpPr>
          <p:cNvPr id="70" name="Google Shape;70;p14"/>
          <p:cNvSpPr txBox="1"/>
          <p:nvPr/>
        </p:nvSpPr>
        <p:spPr>
          <a:xfrm>
            <a:off x="5627725" y="969675"/>
            <a:ext cx="3349200" cy="41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We interviewed five people and from their responses we bucketed their answers, and that’s where we were able to find that the lack of mentorship is a common problem under the communication bucket.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Journey</a:t>
            </a:r>
            <a:endParaRPr/>
          </a:p>
        </p:txBody>
      </p:sp>
      <p:sp>
        <p:nvSpPr>
          <p:cNvPr id="76" name="Google Shape;76;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311700" y="1152475"/>
            <a:ext cx="4258729" cy="3416402"/>
          </a:xfrm>
          <a:prstGeom prst="rect">
            <a:avLst/>
          </a:prstGeom>
          <a:noFill/>
          <a:ln>
            <a:noFill/>
          </a:ln>
        </p:spPr>
      </p:pic>
      <p:sp>
        <p:nvSpPr>
          <p:cNvPr id="78" name="Google Shape;78;p15"/>
          <p:cNvSpPr txBox="1"/>
          <p:nvPr/>
        </p:nvSpPr>
        <p:spPr>
          <a:xfrm>
            <a:off x="4570425" y="378300"/>
            <a:ext cx="4468200" cy="44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Our chosen User Persona is Unicorn.</a:t>
            </a:r>
            <a:endParaRPr sz="1600"/>
          </a:p>
          <a:p>
            <a:pPr indent="0" lvl="0" marL="0" rtl="0" algn="l">
              <a:spcBef>
                <a:spcPts val="0"/>
              </a:spcBef>
              <a:spcAft>
                <a:spcPts val="0"/>
              </a:spcAft>
              <a:buNone/>
            </a:pPr>
            <a:r>
              <a:rPr lang="en" sz="1600"/>
              <a:t>She is 24 years old. She’s in the Web Development department. The image on the left depicts Unicorn’s daily journey at Umuzi.</a:t>
            </a:r>
            <a:endParaRPr sz="1600"/>
          </a:p>
          <a:p>
            <a:pPr indent="-330200" lvl="0" marL="457200" rtl="0" algn="l">
              <a:spcBef>
                <a:spcPts val="0"/>
              </a:spcBef>
              <a:spcAft>
                <a:spcPts val="0"/>
              </a:spcAft>
              <a:buSzPts val="1600"/>
              <a:buAutoNum type="arabicPeriod"/>
            </a:pPr>
            <a:r>
              <a:rPr lang="en" sz="1600"/>
              <a:t>Unicorn is swamped with work, she has to start working on a brief. She needs to come up with a strategy to work around the brief and she feels anxious and overwhelmed.</a:t>
            </a:r>
            <a:endParaRPr sz="1600"/>
          </a:p>
          <a:p>
            <a:pPr indent="-330200" lvl="0" marL="457200" rtl="0" algn="l">
              <a:spcBef>
                <a:spcPts val="0"/>
              </a:spcBef>
              <a:spcAft>
                <a:spcPts val="0"/>
              </a:spcAft>
              <a:buSzPts val="1600"/>
              <a:buAutoNum type="arabicPeriod"/>
            </a:pPr>
            <a:r>
              <a:rPr lang="en" sz="1600"/>
              <a:t>Unicorn has done her best attempt to complete the brief, however, she is not sure if what she has done is what is required of her.</a:t>
            </a:r>
            <a:endParaRPr sz="1600"/>
          </a:p>
          <a:p>
            <a:pPr indent="-330200" lvl="0" marL="457200" rtl="0" algn="l">
              <a:spcBef>
                <a:spcPts val="0"/>
              </a:spcBef>
              <a:spcAft>
                <a:spcPts val="0"/>
              </a:spcAft>
              <a:buSzPts val="1600"/>
              <a:buAutoNum type="arabicPeriod"/>
            </a:pPr>
            <a:r>
              <a:rPr lang="en" sz="1600"/>
              <a:t>She decides to approach her manager before submission, for reassurance.</a:t>
            </a:r>
            <a:endParaRPr sz="1600"/>
          </a:p>
          <a:p>
            <a:pPr indent="-330200" lvl="0" marL="457200" rtl="0" algn="l">
              <a:spcBef>
                <a:spcPts val="0"/>
              </a:spcBef>
              <a:spcAft>
                <a:spcPts val="0"/>
              </a:spcAft>
              <a:buSzPts val="1600"/>
              <a:buAutoNum type="arabicPeriod"/>
            </a:pPr>
            <a:r>
              <a:rPr lang="en" sz="1600"/>
              <a:t>She gets her feedback.</a:t>
            </a:r>
            <a:endParaRPr sz="1600"/>
          </a:p>
          <a:p>
            <a:pPr indent="-330200" lvl="0" marL="457200" rtl="0" algn="l">
              <a:spcBef>
                <a:spcPts val="0"/>
              </a:spcBef>
              <a:spcAft>
                <a:spcPts val="0"/>
              </a:spcAft>
              <a:buSzPts val="1600"/>
              <a:buAutoNum type="arabicPeriod"/>
            </a:pPr>
            <a:r>
              <a:rPr lang="en" sz="1600"/>
              <a:t>She works on doing better the next time.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insights from user journeys (Do think Feel)</a:t>
            </a:r>
            <a:endParaRPr/>
          </a:p>
        </p:txBody>
      </p:sp>
      <p:sp>
        <p:nvSpPr>
          <p:cNvPr id="84" name="Google Shape;84;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5" name="Google Shape;85;p16"/>
          <p:cNvSpPr txBox="1"/>
          <p:nvPr/>
        </p:nvSpPr>
        <p:spPr>
          <a:xfrm>
            <a:off x="388750" y="4656500"/>
            <a:ext cx="8443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4516675" y="1298825"/>
            <a:ext cx="4315500" cy="30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After we have mapped out Unicorn’s journey within Umuzi, we then went back to the interviewees and asked them if this was their typical daily journey within Umuzi. We got a couple of insights based on our User Journey, and the general feelings that are usually experienced are anxiety, frustration, confusion, uncertainty and a bit of excitement.</a:t>
            </a:r>
            <a:endParaRPr sz="1800"/>
          </a:p>
        </p:txBody>
      </p:sp>
      <p:pic>
        <p:nvPicPr>
          <p:cNvPr id="87" name="Google Shape;87;p16"/>
          <p:cNvPicPr preferRelativeResize="0"/>
          <p:nvPr/>
        </p:nvPicPr>
        <p:blipFill rotWithShape="1">
          <a:blip r:embed="rId3">
            <a:alphaModFix/>
          </a:blip>
          <a:srcRect b="0" l="1152" r="1162" t="0"/>
          <a:stretch/>
        </p:blipFill>
        <p:spPr>
          <a:xfrm>
            <a:off x="311712" y="1298825"/>
            <a:ext cx="3942328" cy="3026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Moments of Fuel, Friction &amp; Truth</a:t>
            </a:r>
            <a:endParaRPr/>
          </a:p>
        </p:txBody>
      </p:sp>
      <p:sp>
        <p:nvSpPr>
          <p:cNvPr id="93" name="Google Shape;9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311700" y="1152475"/>
            <a:ext cx="2133600" cy="1790700"/>
          </a:xfrm>
          <a:prstGeom prst="rect">
            <a:avLst/>
          </a:prstGeom>
          <a:noFill/>
          <a:ln>
            <a:noFill/>
          </a:ln>
        </p:spPr>
      </p:pic>
      <p:sp>
        <p:nvSpPr>
          <p:cNvPr id="95" name="Google Shape;95;p17"/>
          <p:cNvSpPr txBox="1"/>
          <p:nvPr/>
        </p:nvSpPr>
        <p:spPr>
          <a:xfrm>
            <a:off x="2445300" y="1223625"/>
            <a:ext cx="6288900" cy="1719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This is the second frame of our User Journey and it is the Moment of Truth as well as the Moment of Friction. This is where Unicorn gets stuck. She is done with her work, however, she’s unsure of her work. She doesn’t know if she has done what’s expected of her. She needs to know what change to make ASAP before she reaches her deadline.</a:t>
            </a:r>
            <a:endParaRPr sz="1600"/>
          </a:p>
        </p:txBody>
      </p:sp>
      <p:pic>
        <p:nvPicPr>
          <p:cNvPr id="96" name="Google Shape;96;p17"/>
          <p:cNvPicPr preferRelativeResize="0"/>
          <p:nvPr/>
        </p:nvPicPr>
        <p:blipFill>
          <a:blip r:embed="rId4">
            <a:alphaModFix/>
          </a:blip>
          <a:stretch>
            <a:fillRect/>
          </a:stretch>
        </p:blipFill>
        <p:spPr>
          <a:xfrm>
            <a:off x="311700" y="2943175"/>
            <a:ext cx="2133600" cy="1625700"/>
          </a:xfrm>
          <a:prstGeom prst="rect">
            <a:avLst/>
          </a:prstGeom>
          <a:noFill/>
          <a:ln>
            <a:noFill/>
          </a:ln>
        </p:spPr>
      </p:pic>
      <p:sp>
        <p:nvSpPr>
          <p:cNvPr id="97" name="Google Shape;97;p17"/>
          <p:cNvSpPr txBox="1"/>
          <p:nvPr/>
        </p:nvSpPr>
        <p:spPr>
          <a:xfrm>
            <a:off x="2445300" y="2943225"/>
            <a:ext cx="6288900" cy="1625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the last frame of our User Journey, and it represents the Moment of Fuel. This is where Unicorn receives the feedback, and she is happy, relieved and excited for the next project, in order to implement the new changes she has learned from the feedback.</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our poblem</a:t>
            </a:r>
            <a:endParaRPr/>
          </a:p>
        </p:txBody>
      </p:sp>
      <p:sp>
        <p:nvSpPr>
          <p:cNvPr id="103" name="Google Shape;103;p18"/>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Insight</a:t>
            </a:r>
            <a:r>
              <a:rPr b="1" lang="en" sz="1800"/>
              <a:t> </a:t>
            </a:r>
            <a:r>
              <a:rPr b="1" lang="en" sz="1800"/>
              <a:t>Statement</a:t>
            </a:r>
            <a:endParaRPr b="1" sz="1800"/>
          </a:p>
          <a:p>
            <a:pPr indent="0" lvl="0" marL="0" rtl="0" algn="l">
              <a:spcBef>
                <a:spcPts val="1600"/>
              </a:spcBef>
              <a:spcAft>
                <a:spcPts val="1600"/>
              </a:spcAft>
              <a:buNone/>
            </a:pPr>
            <a:r>
              <a:rPr lang="en" sz="1800"/>
              <a:t>Umuzi community needs </a:t>
            </a:r>
            <a:r>
              <a:rPr lang="en" sz="1800"/>
              <a:t>guidance</a:t>
            </a:r>
            <a:r>
              <a:rPr lang="en" sz="1800"/>
              <a:t> through out the umuzi programme because </a:t>
            </a:r>
            <a:r>
              <a:rPr lang="en" sz="1800"/>
              <a:t>currently</a:t>
            </a:r>
            <a:r>
              <a:rPr lang="en" sz="1800"/>
              <a:t> there in no mentorship.</a:t>
            </a:r>
            <a:endParaRPr sz="1800"/>
          </a:p>
        </p:txBody>
      </p:sp>
      <p:sp>
        <p:nvSpPr>
          <p:cNvPr id="104" name="Google Shape;104;p18"/>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How Might We</a:t>
            </a:r>
            <a:endParaRPr b="1" sz="1800"/>
          </a:p>
          <a:p>
            <a:pPr indent="0" lvl="0" marL="0" rtl="0" algn="l">
              <a:spcBef>
                <a:spcPts val="1600"/>
              </a:spcBef>
              <a:spcAft>
                <a:spcPts val="0"/>
              </a:spcAft>
              <a:buNone/>
            </a:pPr>
            <a:r>
              <a:rPr lang="en" sz="1800"/>
              <a:t>Provide </a:t>
            </a:r>
            <a:r>
              <a:rPr lang="en" sz="1800"/>
              <a:t>guidance through out the umuzi program  for the umuzi community to facilitate mentorship.</a:t>
            </a:r>
            <a:endParaRPr sz="1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Brainstorm</a:t>
            </a:r>
            <a:endParaRPr/>
          </a:p>
        </p:txBody>
      </p:sp>
      <p:sp>
        <p:nvSpPr>
          <p:cNvPr id="110" name="Google Shape;110;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paste a photo of your brainstorm</a:t>
            </a:r>
            <a:endParaRPr/>
          </a:p>
        </p:txBody>
      </p:sp>
      <p:sp>
        <p:nvSpPr>
          <p:cNvPr id="111" name="Google Shape;111;p19"/>
          <p:cNvSpPr txBox="1"/>
          <p:nvPr/>
        </p:nvSpPr>
        <p:spPr>
          <a:xfrm>
            <a:off x="388750" y="4656500"/>
            <a:ext cx="8443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9"/>
          <p:cNvPicPr preferRelativeResize="0"/>
          <p:nvPr/>
        </p:nvPicPr>
        <p:blipFill>
          <a:blip r:embed="rId3">
            <a:alphaModFix/>
          </a:blip>
          <a:stretch>
            <a:fillRect/>
          </a:stretch>
        </p:blipFill>
        <p:spPr>
          <a:xfrm>
            <a:off x="311700" y="1152475"/>
            <a:ext cx="4260302" cy="3504022"/>
          </a:xfrm>
          <a:prstGeom prst="rect">
            <a:avLst/>
          </a:prstGeom>
          <a:noFill/>
          <a:ln>
            <a:noFill/>
          </a:ln>
        </p:spPr>
      </p:pic>
      <p:sp>
        <p:nvSpPr>
          <p:cNvPr id="113" name="Google Shape;113;p19"/>
          <p:cNvSpPr txBox="1"/>
          <p:nvPr/>
        </p:nvSpPr>
        <p:spPr>
          <a:xfrm>
            <a:off x="4572000" y="570050"/>
            <a:ext cx="4469700" cy="3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We all sat down and wrote (in silence) our own separate ideas, using the RIP method. We put all our ideas together and came up with ten buckets, such as One-On-One, Online, Employing External Mentors, to name a few.</a:t>
            </a:r>
            <a:endParaRPr sz="2400"/>
          </a:p>
          <a:p>
            <a:pPr indent="0" lvl="0" marL="0" rtl="0" algn="l">
              <a:spcBef>
                <a:spcPts val="0"/>
              </a:spcBef>
              <a:spcAft>
                <a:spcPts val="0"/>
              </a:spcAft>
              <a:buNone/>
            </a:pPr>
            <a:r>
              <a:rPr lang="en" sz="2400"/>
              <a:t>We voted and decided on five ideas that would lead up to our digital mentorship programme. </a:t>
            </a:r>
            <a:endParaRPr sz="24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chosen idea</a:t>
            </a:r>
            <a:endParaRPr/>
          </a:p>
        </p:txBody>
      </p:sp>
      <p:sp>
        <p:nvSpPr>
          <p:cNvPr id="119" name="Google Shape;119;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We chose the mentorship idea.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&amp; 10 Star</a:t>
            </a:r>
            <a:endParaRPr/>
          </a:p>
        </p:txBody>
      </p:sp>
      <p:sp>
        <p:nvSpPr>
          <p:cNvPr id="125" name="Google Shape;125;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6" name="Google Shape;126;p21"/>
          <p:cNvSpPr txBox="1"/>
          <p:nvPr/>
        </p:nvSpPr>
        <p:spPr>
          <a:xfrm>
            <a:off x="388750" y="4656500"/>
            <a:ext cx="8443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311700" y="1152475"/>
            <a:ext cx="3893672" cy="3416402"/>
          </a:xfrm>
          <a:prstGeom prst="rect">
            <a:avLst/>
          </a:prstGeom>
          <a:noFill/>
          <a:ln>
            <a:noFill/>
          </a:ln>
        </p:spPr>
      </p:pic>
      <p:sp>
        <p:nvSpPr>
          <p:cNvPr id="128" name="Google Shape;128;p21"/>
          <p:cNvSpPr txBox="1"/>
          <p:nvPr/>
        </p:nvSpPr>
        <p:spPr>
          <a:xfrm>
            <a:off x="4205375" y="0"/>
            <a:ext cx="4626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voting we then took the most voted for ideas. With our five star experience the first frame depicts  the mentor and mentee need to register to participate in the program. In the ten star experience, this would be where the mentors, preferably CEOs visit Umuzi in person.</a:t>
            </a:r>
            <a:endParaRPr/>
          </a:p>
          <a:p>
            <a:pPr indent="0" lvl="0" marL="0" rtl="0" algn="l">
              <a:spcBef>
                <a:spcPts val="0"/>
              </a:spcBef>
              <a:spcAft>
                <a:spcPts val="0"/>
              </a:spcAft>
              <a:buNone/>
            </a:pPr>
            <a:r>
              <a:rPr lang="en"/>
              <a:t>The second frame the mentor and mentee then choose who they want to be partnered with. The ten star experience is where we have a social with CEOs and they pick who they would like to mentor from that social of getting to know each other. In the </a:t>
            </a:r>
            <a:r>
              <a:rPr lang="en"/>
              <a:t>third frame the mentor and mentee meet and play</a:t>
            </a:r>
            <a:r>
              <a:rPr lang="en"/>
              <a:t> mind </a:t>
            </a:r>
            <a:r>
              <a:rPr lang="en"/>
              <a:t>stimulating</a:t>
            </a:r>
            <a:r>
              <a:rPr lang="en"/>
              <a:t> games just to get to know each other. The ten star experience is where the CEO(mentore) invites the mentee to come and job shadow them at their place of work. In the </a:t>
            </a:r>
            <a:r>
              <a:rPr lang="en"/>
              <a:t>fourth</a:t>
            </a:r>
            <a:r>
              <a:rPr lang="en"/>
              <a:t> frame the mentor gives the mentee feedback on the session and the mentor give the mentee advice on what he/she has to work on and </a:t>
            </a:r>
            <a:r>
              <a:rPr lang="en"/>
              <a:t>schedule their next meeting. The ten star experience for this is where the mentor and mentee come together for a SWOT analysis about the mentee. The last frame is about moving the mentorship program to a digital platform. The ten star experience is where they both create a schedule and checklist on future sessions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