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72DC-C278-4041-B1C0-A7BCD07640D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1982-3FEC-4096-AABE-094E5B342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COS801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Mudau Phathutshedzo Tiny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Credit scoring is a method for determining how likely it is that a counterparty, </a:t>
            </a:r>
            <a:r>
              <a:rPr lang="en-US" dirty="0" smtClean="0"/>
              <a:t>current borrower</a:t>
            </a:r>
            <a:r>
              <a:rPr lang="en-US" dirty="0"/>
              <a:t>, or loan applicant would default or go past due. For consumer loans, </a:t>
            </a:r>
            <a:r>
              <a:rPr lang="en-US" dirty="0" smtClean="0"/>
              <a:t>credit card </a:t>
            </a:r>
            <a:r>
              <a:rPr lang="en-US" dirty="0"/>
              <a:t>use, and mortgage lending, it provides a forecast of the chance of default or delinquent</a:t>
            </a:r>
            <a:r>
              <a:rPr lang="en-US" dirty="0" smtClean="0"/>
              <a:t>.</a:t>
            </a:r>
          </a:p>
          <a:p>
            <a:r>
              <a:rPr lang="en-US" dirty="0"/>
              <a:t>Credit scoring is a tool that lenders use to decide whether or not to </a:t>
            </a:r>
            <a:r>
              <a:rPr lang="en-US" dirty="0" smtClean="0"/>
              <a:t>grant borrowers</a:t>
            </a:r>
            <a:r>
              <a:rPr lang="en-US" dirty="0"/>
              <a:t>’ requests for credit. Condensing all of the information that is known about </a:t>
            </a:r>
            <a:r>
              <a:rPr lang="en-US" dirty="0" smtClean="0"/>
              <a:t>the borrower </a:t>
            </a:r>
            <a:r>
              <a:rPr lang="en-US" dirty="0"/>
              <a:t>into a score is the goal of any credit scoring procedure. Credit is only </a:t>
            </a:r>
            <a:r>
              <a:rPr lang="en-US" dirty="0" smtClean="0"/>
              <a:t>granted  if </a:t>
            </a:r>
            <a:r>
              <a:rPr lang="en-US" dirty="0"/>
              <a:t>it is determined that the borrower’s credit score is higher than a predetermined cutoff.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Application scoring and behavioral scoring are both used to assess new applicants </a:t>
            </a:r>
            <a:r>
              <a:rPr lang="en-US" dirty="0" smtClean="0"/>
              <a:t>and monitor </a:t>
            </a:r>
            <a:r>
              <a:rPr lang="en-US" dirty="0"/>
              <a:t>current borrowers to determine whether their creditworthiness has changed. </a:t>
            </a:r>
            <a:r>
              <a:rPr lang="en-US" dirty="0" smtClean="0"/>
              <a:t>In order </a:t>
            </a:r>
            <a:r>
              <a:rPr lang="en-US" dirty="0"/>
              <a:t>to assess both applications and behavioral data efficiently, lending </a:t>
            </a:r>
            <a:r>
              <a:rPr lang="en-US" dirty="0" smtClean="0"/>
              <a:t>organizations should </a:t>
            </a:r>
            <a:r>
              <a:rPr lang="en-US" dirty="0"/>
              <a:t>have access to a significant sample of past customers as well as information </a:t>
            </a:r>
            <a:r>
              <a:rPr lang="en-US" dirty="0" smtClean="0"/>
              <a:t>on their </a:t>
            </a:r>
            <a:r>
              <a:rPr lang="en-US" dirty="0"/>
              <a:t>applications and subsequent credit </a:t>
            </a:r>
            <a:r>
              <a:rPr lang="en-US" dirty="0" smtClean="0"/>
              <a:t>histories</a:t>
            </a:r>
          </a:p>
          <a:p>
            <a:r>
              <a:rPr lang="en-US" dirty="0"/>
              <a:t>In this project we are going to replicate thesis done by (Le </a:t>
            </a:r>
            <a:r>
              <a:rPr lang="en-US" dirty="0" err="1"/>
              <a:t>Quy</a:t>
            </a:r>
            <a:r>
              <a:rPr lang="en-US" dirty="0"/>
              <a:t> Tai and </a:t>
            </a:r>
            <a:r>
              <a:rPr lang="en-US" dirty="0" err="1" smtClean="0"/>
              <a:t>Giang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/>
              <a:t>Thu </a:t>
            </a:r>
            <a:r>
              <a:rPr lang="en-US" dirty="0" err="1"/>
              <a:t>Huyen</a:t>
            </a:r>
            <a:r>
              <a:rPr lang="en-US" dirty="0"/>
              <a:t>, 2019) who did models of deep neural network (DNN) and </a:t>
            </a:r>
            <a:r>
              <a:rPr lang="en-US" dirty="0" err="1" smtClean="0"/>
              <a:t>Convolutional</a:t>
            </a:r>
            <a:r>
              <a:rPr lang="en-US" dirty="0" smtClean="0"/>
              <a:t> neural </a:t>
            </a:r>
            <a:r>
              <a:rPr lang="en-US" dirty="0"/>
              <a:t>network (CNN) in 1D. We are going to extend the paper by applying other </a:t>
            </a:r>
            <a:r>
              <a:rPr lang="en-US" dirty="0" smtClean="0"/>
              <a:t>deep neural </a:t>
            </a:r>
            <a:r>
              <a:rPr lang="en-US" dirty="0"/>
              <a:t>networks such as Long Short-Term Memory neural network.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Fintech’s</a:t>
            </a:r>
            <a:r>
              <a:rPr lang="en-US" dirty="0"/>
              <a:t> advancements have made it possible for the financial services sector to </a:t>
            </a:r>
            <a:r>
              <a:rPr lang="en-US" dirty="0" smtClean="0"/>
              <a:t>conduct business </a:t>
            </a:r>
            <a:r>
              <a:rPr lang="en-US" dirty="0"/>
              <a:t>in new ways. Financial institutions that lend money are currently </a:t>
            </a:r>
            <a:r>
              <a:rPr lang="en-US" dirty="0" smtClean="0"/>
              <a:t>under pressure </a:t>
            </a:r>
            <a:r>
              <a:rPr lang="en-US" dirty="0"/>
              <a:t>to make their products more accessible to the market, to conduct credit </a:t>
            </a:r>
            <a:r>
              <a:rPr lang="en-US" dirty="0" smtClean="0"/>
              <a:t>underwriting that </a:t>
            </a:r>
            <a:r>
              <a:rPr lang="en-US" dirty="0"/>
              <a:t>is more open and non-discriminatory, and to process loan </a:t>
            </a:r>
            <a:r>
              <a:rPr lang="en-US" dirty="0" smtClean="0"/>
              <a:t>applications more </a:t>
            </a:r>
            <a:r>
              <a:rPr lang="en-US" dirty="0"/>
              <a:t>quickly than before. As a result, the processes for determining whether to </a:t>
            </a:r>
            <a:r>
              <a:rPr lang="en-US" dirty="0" smtClean="0"/>
              <a:t>provide credit </a:t>
            </a:r>
            <a:r>
              <a:rPr lang="en-US" dirty="0"/>
              <a:t>or not need to be improved. The future of machine learning models is </a:t>
            </a:r>
            <a:r>
              <a:rPr lang="en-US" dirty="0" smtClean="0"/>
              <a:t>becoming more </a:t>
            </a:r>
            <a:r>
              <a:rPr lang="en-US" dirty="0"/>
              <a:t>widely discussed due to ongoing debates by the European Banking </a:t>
            </a:r>
            <a:r>
              <a:rPr lang="en-US" dirty="0" smtClean="0"/>
              <a:t>Authority (EBA</a:t>
            </a:r>
            <a:r>
              <a:rPr lang="en-US" dirty="0"/>
              <a:t>). The question we still have to answer is that, of the models that have been </a:t>
            </a:r>
            <a:r>
              <a:rPr lang="en-US" dirty="0" smtClean="0"/>
              <a:t>used and </a:t>
            </a:r>
            <a:r>
              <a:rPr lang="en-US" dirty="0"/>
              <a:t>deep neural networks, which of them give the best results between good and </a:t>
            </a:r>
            <a:r>
              <a:rPr lang="en-US" dirty="0" smtClean="0"/>
              <a:t>bad borrowers</a:t>
            </a:r>
            <a:r>
              <a:rPr lang="en-US" dirty="0"/>
              <a:t>? The aim of this current study is to explain predictions made by some of </a:t>
            </a:r>
            <a:r>
              <a:rPr lang="en-US" dirty="0" smtClean="0"/>
              <a:t>the commonly </a:t>
            </a:r>
            <a:r>
              <a:rPr lang="en-US" dirty="0"/>
              <a:t>used methods and deep learning model in a credit scoring setting.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Approaches/Model/Methods/Algorithms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exception of the Support Vector Machine on </a:t>
            </a:r>
            <a:r>
              <a:rPr lang="en-US" dirty="0" smtClean="0"/>
              <a:t>the German </a:t>
            </a:r>
            <a:r>
              <a:rPr lang="en-US" dirty="0"/>
              <a:t>credit dataset, we will also employ standard techniques like Decision </a:t>
            </a:r>
            <a:r>
              <a:rPr lang="en-US" dirty="0" smtClean="0"/>
              <a:t>Trees, k-Nearest </a:t>
            </a:r>
            <a:r>
              <a:rPr lang="en-US" dirty="0"/>
              <a:t>Neighbor, Naive </a:t>
            </a:r>
            <a:r>
              <a:rPr lang="en-US" dirty="0" err="1"/>
              <a:t>Bayes</a:t>
            </a:r>
            <a:r>
              <a:rPr lang="en-US" dirty="0"/>
              <a:t>, Multi-Layer </a:t>
            </a:r>
            <a:r>
              <a:rPr lang="en-US" dirty="0" err="1"/>
              <a:t>Perceptrons</a:t>
            </a:r>
            <a:r>
              <a:rPr lang="en-US" dirty="0"/>
              <a:t>, and Random </a:t>
            </a:r>
            <a:r>
              <a:rPr lang="en-US" dirty="0" smtClean="0"/>
              <a:t>Forest. We are also going to use deep learning methods such as ANN, LSTM and CNN.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Experimental description of the dataset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four real world datasets namely German Credit data, Australian Credit </a:t>
            </a:r>
            <a:r>
              <a:rPr lang="en-US" dirty="0" smtClean="0"/>
              <a:t>Approval, and </a:t>
            </a:r>
            <a:r>
              <a:rPr lang="en-US" dirty="0"/>
              <a:t>HMEQ in credit scoring, to take the experiments with our deep neural </a:t>
            </a:r>
            <a:r>
              <a:rPr lang="en-US" dirty="0" smtClean="0"/>
              <a:t>networks. German </a:t>
            </a:r>
            <a:r>
              <a:rPr lang="en-US" dirty="0"/>
              <a:t>Credit dataset was obtained from UCI Machine Learning repository, and </a:t>
            </a:r>
            <a:r>
              <a:rPr lang="en-US" dirty="0" smtClean="0"/>
              <a:t>Australian Credit </a:t>
            </a:r>
            <a:r>
              <a:rPr lang="en-US" dirty="0"/>
              <a:t>Approval, and HMEQ datasets was obtained from </a:t>
            </a:r>
            <a:r>
              <a:rPr lang="en-US" dirty="0" err="1"/>
              <a:t>Kaggle</a:t>
            </a:r>
            <a:r>
              <a:rPr lang="en-US" dirty="0"/>
              <a:t>. This has </a:t>
            </a:r>
            <a:r>
              <a:rPr lang="en-US" dirty="0" smtClean="0"/>
              <a:t>been widely </a:t>
            </a:r>
            <a:r>
              <a:rPr lang="en-US" dirty="0"/>
              <a:t>used in validating credit and </a:t>
            </a:r>
            <a:r>
              <a:rPr lang="en-US" dirty="0" err="1"/>
              <a:t>behavioural</a:t>
            </a:r>
            <a:r>
              <a:rPr lang="en-US" dirty="0"/>
              <a:t> scoring models, also in deep </a:t>
            </a:r>
            <a:r>
              <a:rPr lang="en-US" dirty="0" smtClean="0"/>
              <a:t>learning models</a:t>
            </a:r>
            <a:r>
              <a:rPr lang="en-US" dirty="0"/>
              <a:t>. The German dataset has 7 features that are numerical and 13 that are </a:t>
            </a:r>
            <a:r>
              <a:rPr lang="en-US" dirty="0" smtClean="0"/>
              <a:t>categorical. Dataset </a:t>
            </a:r>
            <a:r>
              <a:rPr lang="en-US" dirty="0"/>
              <a:t>have 700 cases of good credits and 300 cases of bad credits. The </a:t>
            </a:r>
            <a:r>
              <a:rPr lang="en-US" dirty="0" smtClean="0"/>
              <a:t>HMEQ dataset </a:t>
            </a:r>
            <a:r>
              <a:rPr lang="en-US" dirty="0"/>
              <a:t>has 11 features that are numeric and two that are categorical.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7" name="Picture 3" descr="C:\Users\phathutshedzo\Pictures\Screenshots\Screenshot (1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00931"/>
            <a:ext cx="7924800" cy="5731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 the German credit data set, Table I shows how classifiers performed. With an </a:t>
            </a:r>
            <a:r>
              <a:rPr lang="en-US" dirty="0" smtClean="0"/>
              <a:t>accuracy measurement </a:t>
            </a:r>
            <a:r>
              <a:rPr lang="en-US" dirty="0"/>
              <a:t>of almost 93%, ANN and CNN display their impressive capabilities. </a:t>
            </a:r>
            <a:r>
              <a:rPr lang="en-US" dirty="0" smtClean="0"/>
              <a:t>ANN has </a:t>
            </a:r>
            <a:r>
              <a:rPr lang="en-US" dirty="0"/>
              <a:t>a classification accuracy of 87.2% when measured by F1 score. Contrary to </a:t>
            </a:r>
            <a:r>
              <a:rPr lang="en-US" dirty="0" smtClean="0"/>
              <a:t>popular belief</a:t>
            </a:r>
            <a:r>
              <a:rPr lang="en-US" dirty="0"/>
              <a:t>, ANN performance outperforms SVM in terms of F1 score, despite SVM </a:t>
            </a:r>
            <a:r>
              <a:rPr lang="en-US" dirty="0" smtClean="0"/>
              <a:t>having the </a:t>
            </a:r>
            <a:r>
              <a:rPr lang="en-US" dirty="0"/>
              <a:t>highest score on the Recall measurement. The performance of the ANN and </a:t>
            </a:r>
            <a:r>
              <a:rPr lang="en-US" dirty="0" smtClean="0"/>
              <a:t>CNN algorithms </a:t>
            </a:r>
            <a:r>
              <a:rPr lang="en-US" dirty="0"/>
              <a:t>on an experiment with Australian credit data is excellent; Table II </a:t>
            </a:r>
            <a:r>
              <a:rPr lang="en-US" dirty="0" smtClean="0"/>
              <a:t>provides more </a:t>
            </a:r>
            <a:r>
              <a:rPr lang="en-US" dirty="0"/>
              <a:t>specific results. The functionality of our approaches on the HMEQ data set </a:t>
            </a:r>
            <a:r>
              <a:rPr lang="en-US" dirty="0" smtClean="0"/>
              <a:t>is described </a:t>
            </a:r>
            <a:r>
              <a:rPr lang="en-US" dirty="0"/>
              <a:t>in Table III. Every classifier performs well, scoring around 93.18% on </a:t>
            </a:r>
            <a:r>
              <a:rPr lang="en-US" dirty="0" smtClean="0"/>
              <a:t>the accuracy </a:t>
            </a:r>
            <a:r>
              <a:rPr lang="en-US" dirty="0"/>
              <a:t>measurement. The greatest F1 score of our approaches, however, is 81</a:t>
            </a:r>
            <a:r>
              <a:rPr lang="en-US" dirty="0" smtClean="0"/>
              <a:t>%, indicating </a:t>
            </a:r>
            <a:r>
              <a:rPr lang="en-US" dirty="0"/>
              <a:t>that they are sensitive to imbalance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C. </a:t>
            </a:r>
            <a:r>
              <a:rPr lang="en-US" dirty="0" err="1"/>
              <a:t>Rudin</a:t>
            </a:r>
            <a:r>
              <a:rPr lang="en-US" dirty="0"/>
              <a:t>, Stop explaining black box machine learning models for high stakes </a:t>
            </a:r>
            <a:r>
              <a:rPr lang="en-US" dirty="0" smtClean="0"/>
              <a:t>decisions and </a:t>
            </a:r>
            <a:r>
              <a:rPr lang="en-US" dirty="0"/>
              <a:t>use interpretable models instead, Nature Machine Intelligence, vol. 1, no. 5, </a:t>
            </a:r>
            <a:r>
              <a:rPr lang="en-US" dirty="0" smtClean="0"/>
              <a:t>pp. 206-215</a:t>
            </a:r>
            <a:r>
              <a:rPr lang="en-US" dirty="0"/>
              <a:t>, 2019.</a:t>
            </a:r>
          </a:p>
          <a:p>
            <a:r>
              <a:rPr lang="en-US" dirty="0"/>
              <a:t>S. Chari, D. M. </a:t>
            </a:r>
            <a:r>
              <a:rPr lang="en-US" dirty="0" err="1"/>
              <a:t>Gruen</a:t>
            </a:r>
            <a:r>
              <a:rPr lang="en-US" dirty="0"/>
              <a:t>, O. </a:t>
            </a:r>
            <a:r>
              <a:rPr lang="en-US" dirty="0" err="1"/>
              <a:t>Seneviratne</a:t>
            </a:r>
            <a:r>
              <a:rPr lang="en-US" dirty="0"/>
              <a:t>, and D. </a:t>
            </a:r>
            <a:r>
              <a:rPr lang="en-US" dirty="0" err="1"/>
              <a:t>L.Mcguinness</a:t>
            </a:r>
            <a:r>
              <a:rPr lang="en-US" dirty="0"/>
              <a:t>, Directions for </a:t>
            </a:r>
            <a:r>
              <a:rPr lang="en-US" dirty="0" smtClean="0"/>
              <a:t>Explainable Knowledge-Enabled </a:t>
            </a:r>
            <a:r>
              <a:rPr lang="en-US" dirty="0"/>
              <a:t>Systems, 2020.</a:t>
            </a:r>
          </a:p>
          <a:p>
            <a:r>
              <a:rPr lang="en-US" dirty="0"/>
              <a:t>X. </a:t>
            </a:r>
            <a:r>
              <a:rPr lang="en-US" dirty="0" err="1"/>
              <a:t>Dastile</a:t>
            </a:r>
            <a:r>
              <a:rPr lang="en-US" dirty="0"/>
              <a:t> and T. </a:t>
            </a:r>
            <a:r>
              <a:rPr lang="en-US" dirty="0" err="1"/>
              <a:t>Celik</a:t>
            </a:r>
            <a:r>
              <a:rPr lang="en-US" dirty="0"/>
              <a:t>, Model-</a:t>
            </a:r>
            <a:r>
              <a:rPr lang="en-US" dirty="0" err="1"/>
              <a:t>Agnotic</a:t>
            </a:r>
            <a:r>
              <a:rPr lang="en-US" dirty="0"/>
              <a:t> </a:t>
            </a:r>
            <a:r>
              <a:rPr lang="en-US" dirty="0" err="1"/>
              <a:t>counterfactua</a:t>
            </a:r>
            <a:r>
              <a:rPr lang="en-US" dirty="0"/>
              <a:t>, explanations in credit score, </a:t>
            </a:r>
            <a:r>
              <a:rPr lang="en-US" dirty="0" smtClean="0"/>
              <a:t>open access </a:t>
            </a:r>
            <a:r>
              <a:rPr lang="en-US" dirty="0"/>
              <a:t>journal, 2022.</a:t>
            </a:r>
          </a:p>
          <a:p>
            <a:r>
              <a:rPr lang="en-US" dirty="0"/>
              <a:t>L.Q. Tai and G.T </a:t>
            </a:r>
            <a:r>
              <a:rPr lang="en-US" dirty="0" err="1"/>
              <a:t>Huyen</a:t>
            </a:r>
            <a:r>
              <a:rPr lang="en-US" dirty="0"/>
              <a:t>, Deep learning techniques for credit scoring, Journal of </a:t>
            </a:r>
            <a:r>
              <a:rPr lang="en-US" dirty="0" smtClean="0"/>
              <a:t>Economics, Business </a:t>
            </a:r>
            <a:r>
              <a:rPr lang="en-US" dirty="0"/>
              <a:t>and Management, 7(3), 2019.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856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COS801 Project</vt:lpstr>
      <vt:lpstr>Introduction </vt:lpstr>
      <vt:lpstr>Introduction</vt:lpstr>
      <vt:lpstr>Problem statement</vt:lpstr>
      <vt:lpstr>Approaches/Model/Methods/Algorithms description</vt:lpstr>
      <vt:lpstr>Experimental description of the dataset and 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COS801 Project</dc:title>
  <dc:creator>phathutshedzo</dc:creator>
  <cp:lastModifiedBy>phathutshedzo</cp:lastModifiedBy>
  <cp:revision>1</cp:revision>
  <dcterms:created xsi:type="dcterms:W3CDTF">2022-10-30T11:37:34Z</dcterms:created>
  <dcterms:modified xsi:type="dcterms:W3CDTF">2022-10-30T12:00:08Z</dcterms:modified>
</cp:coreProperties>
</file>