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1" r:id="rId1"/>
  </p:sldMasterIdLst>
  <p:notesMasterIdLst>
    <p:notesMasterId r:id="rId25"/>
  </p:notesMasterIdLst>
  <p:handoutMasterIdLst>
    <p:handoutMasterId r:id="rId26"/>
  </p:handoutMasterIdLst>
  <p:sldIdLst>
    <p:sldId id="381" r:id="rId2"/>
    <p:sldId id="400" r:id="rId3"/>
    <p:sldId id="420" r:id="rId4"/>
    <p:sldId id="421" r:id="rId5"/>
    <p:sldId id="423" r:id="rId6"/>
    <p:sldId id="424" r:id="rId7"/>
    <p:sldId id="425" r:id="rId8"/>
    <p:sldId id="417" r:id="rId9"/>
    <p:sldId id="419" r:id="rId10"/>
    <p:sldId id="401" r:id="rId11"/>
    <p:sldId id="402" r:id="rId12"/>
    <p:sldId id="403" r:id="rId13"/>
    <p:sldId id="404" r:id="rId14"/>
    <p:sldId id="407" r:id="rId15"/>
    <p:sldId id="413" r:id="rId16"/>
    <p:sldId id="408" r:id="rId17"/>
    <p:sldId id="409" r:id="rId18"/>
    <p:sldId id="410" r:id="rId19"/>
    <p:sldId id="411" r:id="rId20"/>
    <p:sldId id="412" r:id="rId21"/>
    <p:sldId id="414" r:id="rId22"/>
    <p:sldId id="415" r:id="rId23"/>
    <p:sldId id="416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58"/>
    <p:restoredTop sz="94603"/>
  </p:normalViewPr>
  <p:slideViewPr>
    <p:cSldViewPr>
      <p:cViewPr varScale="1">
        <p:scale>
          <a:sx n="109" d="100"/>
          <a:sy n="109" d="100"/>
        </p:scale>
        <p:origin x="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C79FD2-4335-8948-8575-16C525682B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DD507-DC02-7749-A132-4CE385A931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356084-6307-9F41-AB07-E63B858A7259}" type="datetimeFigureOut">
              <a:rPr lang="en-US" altLang="en-US"/>
              <a:pPr>
                <a:defRPr/>
              </a:pPr>
              <a:t>3/28/22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3518D-15A2-6F45-98E0-703803D308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4F965-081E-9E42-A817-35E030E9ED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A46E96-61C4-6342-88EB-42707CB309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E4D5C6-D4DB-6E44-8757-60AA33082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BB89E-A9D4-8B4C-A056-0F989BD16D6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BD8468F-A2D0-A14D-AEC9-53FA4B82BCA8}" type="datetimeFigureOut">
              <a:rPr lang="en-US" altLang="en-US"/>
              <a:pPr>
                <a:defRPr/>
              </a:pPr>
              <a:t>3/28/22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CA004B0-71CD-5748-A7E9-B43DAD2D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BE122EA-3D12-8C44-8403-9088EAB50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9808D-8E47-7546-B6EF-1E012236E8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6D6E0-8E41-AB49-AC93-9844B12F41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90A608-A023-7245-BD68-50BFD7CC88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3E831D5-1F93-BB4C-8E1A-43086DACBA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E3C6A-F759-AF47-9552-283A1D4DE58E}" type="slidenum">
              <a:rPr lang="en-US" altLang="en-US"/>
              <a:pPr/>
              <a:t>‹#›</a:t>
            </a:fld>
            <a:r>
              <a:rPr lang="en-US" altLang="en-US"/>
              <a:t>/79</a:t>
            </a:r>
          </a:p>
        </p:txBody>
      </p:sp>
    </p:spTree>
    <p:extLst>
      <p:ext uri="{BB962C8B-B14F-4D97-AF65-F5344CB8AC3E}">
        <p14:creationId xmlns:p14="http://schemas.microsoft.com/office/powerpoint/2010/main" val="314411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C4D6063-D813-CD4F-90CD-5B2A0FC810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B8610-AEC7-9E49-AF09-3B80B94BF76C}" type="slidenum">
              <a:rPr lang="en-US" altLang="en-US"/>
              <a:pPr/>
              <a:t>‹#›</a:t>
            </a:fld>
            <a:r>
              <a:rPr lang="en-US" altLang="en-US"/>
              <a:t>/79</a:t>
            </a:r>
          </a:p>
        </p:txBody>
      </p:sp>
    </p:spTree>
    <p:extLst>
      <p:ext uri="{BB962C8B-B14F-4D97-AF65-F5344CB8AC3E}">
        <p14:creationId xmlns:p14="http://schemas.microsoft.com/office/powerpoint/2010/main" val="35106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5649400-9A97-614B-A981-648F8F868B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9E509-615A-DF45-9ADA-5C5CFE16D399}" type="slidenum">
              <a:rPr lang="en-US" altLang="en-US"/>
              <a:pPr/>
              <a:t>‹#›</a:t>
            </a:fld>
            <a:r>
              <a:rPr lang="en-US" altLang="en-US"/>
              <a:t>/79</a:t>
            </a:r>
          </a:p>
        </p:txBody>
      </p:sp>
    </p:spTree>
    <p:extLst>
      <p:ext uri="{BB962C8B-B14F-4D97-AF65-F5344CB8AC3E}">
        <p14:creationId xmlns:p14="http://schemas.microsoft.com/office/powerpoint/2010/main" val="385550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A37F95-8B84-5247-B736-CFCB6D5DB3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D2632E-3BF7-1D4A-9AD3-11E10CA8104B}" type="slidenum">
              <a:rPr lang="en-US" altLang="en-US"/>
              <a:pPr/>
              <a:t>‹#›</a:t>
            </a:fld>
            <a:r>
              <a:rPr lang="en-US" altLang="en-US"/>
              <a:t>/79</a:t>
            </a:r>
          </a:p>
        </p:txBody>
      </p:sp>
    </p:spTree>
    <p:extLst>
      <p:ext uri="{BB962C8B-B14F-4D97-AF65-F5344CB8AC3E}">
        <p14:creationId xmlns:p14="http://schemas.microsoft.com/office/powerpoint/2010/main" val="2601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8AB9F4C-D810-5F4F-8485-B3D7EBCF15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01C5F-1B75-3542-8BD1-3BD94909D87D}" type="slidenum">
              <a:rPr lang="en-US" altLang="en-US"/>
              <a:pPr/>
              <a:t>‹#›</a:t>
            </a:fld>
            <a:r>
              <a:rPr lang="en-US" altLang="en-US"/>
              <a:t>/79</a:t>
            </a:r>
          </a:p>
        </p:txBody>
      </p:sp>
    </p:spTree>
    <p:extLst>
      <p:ext uri="{BB962C8B-B14F-4D97-AF65-F5344CB8AC3E}">
        <p14:creationId xmlns:p14="http://schemas.microsoft.com/office/powerpoint/2010/main" val="164189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B94550-F2B3-3E47-9B8C-E6719B4F9C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1F3E2-4FED-9242-B031-BC3DFD64E495}" type="slidenum">
              <a:rPr lang="en-US" altLang="en-US"/>
              <a:pPr/>
              <a:t>‹#›</a:t>
            </a:fld>
            <a:r>
              <a:rPr lang="en-US" altLang="en-US"/>
              <a:t>/79</a:t>
            </a:r>
          </a:p>
        </p:txBody>
      </p:sp>
    </p:spTree>
    <p:extLst>
      <p:ext uri="{BB962C8B-B14F-4D97-AF65-F5344CB8AC3E}">
        <p14:creationId xmlns:p14="http://schemas.microsoft.com/office/powerpoint/2010/main" val="22910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EE7C2-537D-2948-9BEC-2442FD06E0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5EB840-4CF9-E745-A758-8D24A457A5C4}" type="slidenum">
              <a:rPr lang="en-US" altLang="en-US"/>
              <a:pPr/>
              <a:t>‹#›</a:t>
            </a:fld>
            <a:r>
              <a:rPr lang="en-US" altLang="en-US"/>
              <a:t>/79</a:t>
            </a:r>
          </a:p>
        </p:txBody>
      </p:sp>
    </p:spTree>
    <p:extLst>
      <p:ext uri="{BB962C8B-B14F-4D97-AF65-F5344CB8AC3E}">
        <p14:creationId xmlns:p14="http://schemas.microsoft.com/office/powerpoint/2010/main" val="149006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C9BBFA8-59C0-814D-9EF4-3C53F3FBA9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3B315-510E-A245-8EAF-91B8C4B8EC02}" type="slidenum">
              <a:rPr lang="en-US" altLang="en-US"/>
              <a:pPr/>
              <a:t>‹#›</a:t>
            </a:fld>
            <a:r>
              <a:rPr lang="en-US" altLang="en-US"/>
              <a:t>/79</a:t>
            </a:r>
          </a:p>
        </p:txBody>
      </p:sp>
    </p:spTree>
    <p:extLst>
      <p:ext uri="{BB962C8B-B14F-4D97-AF65-F5344CB8AC3E}">
        <p14:creationId xmlns:p14="http://schemas.microsoft.com/office/powerpoint/2010/main" val="24067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4C2881A-CBE2-8F42-A460-92C7E0C149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10B68-FEFD-9C40-B93C-E61E7708FB27}" type="slidenum">
              <a:rPr lang="en-US" altLang="en-US"/>
              <a:pPr/>
              <a:t>‹#›</a:t>
            </a:fld>
            <a:r>
              <a:rPr lang="en-US" altLang="en-US"/>
              <a:t>/79</a:t>
            </a:r>
          </a:p>
        </p:txBody>
      </p:sp>
    </p:spTree>
    <p:extLst>
      <p:ext uri="{BB962C8B-B14F-4D97-AF65-F5344CB8AC3E}">
        <p14:creationId xmlns:p14="http://schemas.microsoft.com/office/powerpoint/2010/main" val="172208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64F62E-6186-1545-80B2-560EC90427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9CD41-195A-6D4C-8BD4-956D1D7F43EA}" type="slidenum">
              <a:rPr lang="en-US" altLang="en-US"/>
              <a:pPr/>
              <a:t>‹#›</a:t>
            </a:fld>
            <a:r>
              <a:rPr lang="en-US" altLang="en-US"/>
              <a:t>/79</a:t>
            </a:r>
          </a:p>
        </p:txBody>
      </p:sp>
    </p:spTree>
    <p:extLst>
      <p:ext uri="{BB962C8B-B14F-4D97-AF65-F5344CB8AC3E}">
        <p14:creationId xmlns:p14="http://schemas.microsoft.com/office/powerpoint/2010/main" val="298288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5C6BB8-7F3C-2646-927B-D73964575E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04410-0A77-E14B-9631-5B37DCD1558B}" type="slidenum">
              <a:rPr lang="en-US" altLang="en-US"/>
              <a:pPr/>
              <a:t>‹#›</a:t>
            </a:fld>
            <a:r>
              <a:rPr lang="en-US" altLang="en-US"/>
              <a:t>/79</a:t>
            </a:r>
          </a:p>
        </p:txBody>
      </p:sp>
    </p:spTree>
    <p:extLst>
      <p:ext uri="{BB962C8B-B14F-4D97-AF65-F5344CB8AC3E}">
        <p14:creationId xmlns:p14="http://schemas.microsoft.com/office/powerpoint/2010/main" val="30663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1A2092C-3C8A-5040-A711-A2D2ADF28922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635952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A6F195-38C1-1B48-8D15-EAF3839FBB07}"/>
              </a:ext>
            </a:extLst>
          </p:cNvPr>
          <p:cNvSpPr/>
          <p:nvPr userDrawn="1"/>
        </p:nvSpPr>
        <p:spPr>
          <a:xfrm>
            <a:off x="0" y="6408738"/>
            <a:ext cx="9144000" cy="160337"/>
          </a:xfrm>
          <a:prstGeom prst="rect">
            <a:avLst/>
          </a:prstGeom>
          <a:gradFill flip="none" rotWithShape="1">
            <a:gsLst>
              <a:gs pos="47000">
                <a:srgbClr val="FF2400"/>
              </a:gs>
              <a:gs pos="47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39681E-F18B-004E-A455-2408D5A1C715}"/>
              </a:ext>
            </a:extLst>
          </p:cNvPr>
          <p:cNvCxnSpPr/>
          <p:nvPr userDrawn="1"/>
        </p:nvCxnSpPr>
        <p:spPr>
          <a:xfrm>
            <a:off x="0" y="6361113"/>
            <a:ext cx="9144000" cy="1587"/>
          </a:xfrm>
          <a:prstGeom prst="line">
            <a:avLst/>
          </a:prstGeom>
          <a:ln>
            <a:solidFill>
              <a:srgbClr val="FF2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B34321F-B344-584C-B3DD-40DF40A00EC4}"/>
              </a:ext>
            </a:extLst>
          </p:cNvPr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7000">
                <a:schemeClr val="bg1"/>
              </a:gs>
              <a:gs pos="47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1030" name="Picture 4">
            <a:extLst>
              <a:ext uri="{FF2B5EF4-FFF2-40B4-BE49-F238E27FC236}">
                <a16:creationId xmlns:a16="http://schemas.microsoft.com/office/drawing/2014/main" id="{DC992C67-FDE6-5845-9C56-97151F30F1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556375"/>
            <a:ext cx="220345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76D38F0-E33E-D645-BBD6-3B67CB3CC6C9}"/>
              </a:ext>
            </a:extLst>
          </p:cNvPr>
          <p:cNvSpPr/>
          <p:nvPr userDrawn="1"/>
        </p:nvSpPr>
        <p:spPr>
          <a:xfrm>
            <a:off x="0" y="6396038"/>
            <a:ext cx="9144000" cy="104775"/>
          </a:xfrm>
          <a:prstGeom prst="rect">
            <a:avLst/>
          </a:prstGeom>
          <a:gradFill flip="none" rotWithShape="1">
            <a:gsLst>
              <a:gs pos="0">
                <a:srgbClr val="FF2400">
                  <a:shade val="30000"/>
                  <a:satMod val="115000"/>
                </a:srgbClr>
              </a:gs>
              <a:gs pos="50000">
                <a:srgbClr val="FF2400">
                  <a:shade val="67500"/>
                  <a:satMod val="115000"/>
                </a:srgbClr>
              </a:gs>
              <a:gs pos="100000">
                <a:srgbClr val="FF24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C39B0829-3B8A-F144-AFFC-55F4B0822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0499B966-9F19-BE4A-8078-DA39DC8C6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188C8D5-43DB-6A4D-A1B4-DA5F7F1289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19050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CD48BF-3D8F-994A-95A8-4672A1CEAFB8}" type="slidenum">
              <a:rPr lang="en-US" altLang="en-US"/>
              <a:pPr/>
              <a:t>‹#›</a:t>
            </a:fld>
            <a:r>
              <a:rPr lang="en-US" altLang="en-US"/>
              <a:t>/79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3-us-west-2.amazonaws.com/openai-assets/research-covers/language-unsupervised/language_understanding_paper.pdf" TargetMode="External"/><Relationship Id="rId2" Type="http://schemas.openxmlformats.org/officeDocument/2006/relationships/hyperlink" Target="https://arxiv.org/pdf/1802.05365.pdf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-research/bert#pre-trained-model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roceedings.neurips.cc/paper/2017/file/3f5ee243547dee91fbd053c1c4a845aa-Paper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owardsdatascience.com/transformers-explained-visually-part-1-overview-of-functionality-95a6dd46045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1338" y="381000"/>
            <a:ext cx="7772400" cy="609600"/>
          </a:xfrm>
        </p:spPr>
        <p:txBody>
          <a:bodyPr/>
          <a:lstStyle/>
          <a:p>
            <a:pPr algn="l"/>
            <a:r>
              <a:rPr lang="en-US" altLang="en-US" sz="4400" u="sng" dirty="0"/>
              <a:t>Outline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DAIS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2014D-784E-0A42-8728-A7199AF33202}"/>
              </a:ext>
            </a:extLst>
          </p:cNvPr>
          <p:cNvSpPr txBox="1"/>
          <p:nvPr/>
        </p:nvSpPr>
        <p:spPr>
          <a:xfrm>
            <a:off x="228600" y="1234575"/>
            <a:ext cx="8763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Why were Transformers needed and what are they?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Why was BERT needed?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BERT and how does it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When and how can we use BERT?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686800" cy="609600"/>
          </a:xfrm>
        </p:spPr>
        <p:txBody>
          <a:bodyPr/>
          <a:lstStyle/>
          <a:p>
            <a:pPr algn="l"/>
            <a:r>
              <a:rPr lang="en-US" altLang="en-US" u="sng" dirty="0"/>
              <a:t>Why was BERT needed?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2014D-784E-0A42-8728-A7199AF33202}"/>
              </a:ext>
            </a:extLst>
          </p:cNvPr>
          <p:cNvSpPr txBox="1"/>
          <p:nvPr/>
        </p:nvSpPr>
        <p:spPr>
          <a:xfrm>
            <a:off x="228600" y="1153983"/>
            <a:ext cx="8610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Word embeddings have a major problem – they are applied in a context-free manner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dirty="0"/>
              <a:t>Open a bank account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dirty="0"/>
              <a:t>On the river bank</a:t>
            </a:r>
          </a:p>
          <a:p>
            <a:pPr lvl="2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solution: Train contextual word representations on text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This led to contextual word representation language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842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686800" cy="609600"/>
          </a:xfrm>
        </p:spPr>
        <p:txBody>
          <a:bodyPr/>
          <a:lstStyle/>
          <a:p>
            <a:pPr algn="l"/>
            <a:r>
              <a:rPr lang="en-US" altLang="en-US" u="sng" dirty="0"/>
              <a:t>Why was BERT needed?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2014D-784E-0A42-8728-A7199AF33202}"/>
              </a:ext>
            </a:extLst>
          </p:cNvPr>
          <p:cNvSpPr txBox="1"/>
          <p:nvPr/>
        </p:nvSpPr>
        <p:spPr>
          <a:xfrm>
            <a:off x="228600" y="965022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ELMo</a:t>
            </a:r>
            <a:r>
              <a:rPr lang="en-US" sz="3200" dirty="0"/>
              <a:t>: Embeddings from Language Model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dirty="0"/>
              <a:t>Described in the paper – Deep Contextualized Word Representations (</a:t>
            </a:r>
            <a:r>
              <a:rPr lang="en-US" sz="1800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https://arxiv.org/pdf/1802.05365.pdf</a:t>
            </a:r>
            <a:r>
              <a:rPr lang="en-US" dirty="0"/>
              <a:t>)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dirty="0"/>
              <a:t>It is unidirectional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dirty="0"/>
              <a:t>Trains separate Left-to-Right and Right-to-Left LMs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dirty="0"/>
              <a:t>Uses LTSM architecture</a:t>
            </a:r>
          </a:p>
          <a:p>
            <a:pPr lvl="2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GPT: Generative Pre-trained Transformer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dirty="0"/>
              <a:t>Improving Language Understanding by Generative Pre-Training (</a:t>
            </a:r>
            <a:r>
              <a:rPr lang="en-US" sz="18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https://s3-us-west-2.amazonaws.com/openai-assets/research-covers/language-unsupervised/language_understanding_paper.pdf</a:t>
            </a:r>
            <a:r>
              <a:rPr lang="en-US" dirty="0"/>
              <a:t>)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dirty="0"/>
              <a:t>It is unidirectional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dirty="0"/>
              <a:t>Trains deep (12-layer) transformer LM</a:t>
            </a:r>
          </a:p>
        </p:txBody>
      </p:sp>
    </p:spTree>
    <p:extLst>
      <p:ext uri="{BB962C8B-B14F-4D97-AF65-F5344CB8AC3E}">
        <p14:creationId xmlns:p14="http://schemas.microsoft.com/office/powerpoint/2010/main" val="295498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686800" cy="609600"/>
          </a:xfrm>
        </p:spPr>
        <p:txBody>
          <a:bodyPr/>
          <a:lstStyle/>
          <a:p>
            <a:pPr algn="l"/>
            <a:r>
              <a:rPr lang="en-US" altLang="en-US" u="sng" dirty="0"/>
              <a:t>Why was BERT needed?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2014D-784E-0A42-8728-A7199AF33202}"/>
              </a:ext>
            </a:extLst>
          </p:cNvPr>
          <p:cNvSpPr txBox="1"/>
          <p:nvPr/>
        </p:nvSpPr>
        <p:spPr>
          <a:xfrm>
            <a:off x="228600" y="1166842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Those contextual LMs have a problem: They only use left context or right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But language understanding is bidirectional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reason for unidirectionality: Words can “see themselves” in a bidirectional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BERT came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168890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686800" cy="609600"/>
          </a:xfrm>
        </p:spPr>
        <p:txBody>
          <a:bodyPr/>
          <a:lstStyle/>
          <a:p>
            <a:pPr algn="l"/>
            <a:r>
              <a:rPr lang="en-US" altLang="en-US" u="sng" dirty="0"/>
              <a:t>What is BERT and how does it work?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2014D-784E-0A42-8728-A7199AF33202}"/>
              </a:ext>
            </a:extLst>
          </p:cNvPr>
          <p:cNvSpPr txBox="1"/>
          <p:nvPr/>
        </p:nvSpPr>
        <p:spPr>
          <a:xfrm>
            <a:off x="228600" y="1166842"/>
            <a:ext cx="8610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BERT generates a language model by training in both directions which gives words more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BERT provided a way to more accurately pre-train models with less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It involved a pre-training and fine-tuning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It is based on the Transformer architecture (encoders)</a:t>
            </a:r>
          </a:p>
        </p:txBody>
      </p:sp>
    </p:spTree>
    <p:extLst>
      <p:ext uri="{BB962C8B-B14F-4D97-AF65-F5344CB8AC3E}">
        <p14:creationId xmlns:p14="http://schemas.microsoft.com/office/powerpoint/2010/main" val="408032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49364"/>
            <a:ext cx="8686800" cy="609600"/>
          </a:xfrm>
        </p:spPr>
        <p:txBody>
          <a:bodyPr/>
          <a:lstStyle/>
          <a:p>
            <a:pPr algn="l"/>
            <a:r>
              <a:rPr lang="en-US" altLang="en-US" u="sng" dirty="0"/>
              <a:t>What is BERT and how does it work?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B01EB2E-8914-6845-825E-835A6D021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8" y="990600"/>
            <a:ext cx="8926444" cy="480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FC1EB0-9D0C-0147-9021-C1C54CB4E033}"/>
              </a:ext>
            </a:extLst>
          </p:cNvPr>
          <p:cNvSpPr txBox="1"/>
          <p:nvPr/>
        </p:nvSpPr>
        <p:spPr>
          <a:xfrm>
            <a:off x="1219200" y="5864498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BERT Language Model Structure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333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49364"/>
            <a:ext cx="8686800" cy="609600"/>
          </a:xfrm>
        </p:spPr>
        <p:txBody>
          <a:bodyPr/>
          <a:lstStyle/>
          <a:p>
            <a:pPr algn="l"/>
            <a:r>
              <a:rPr lang="en-US" altLang="en-US" u="sng" dirty="0"/>
              <a:t>What is BERT and how does it work?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05018-7A37-9344-A720-716D5C2CD027}"/>
              </a:ext>
            </a:extLst>
          </p:cNvPr>
          <p:cNvSpPr txBox="1"/>
          <p:nvPr/>
        </p:nvSpPr>
        <p:spPr>
          <a:xfrm>
            <a:off x="228600" y="854214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BERT works by taking inputs (sequence of tokens), which are converted into vectors and then processed in the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3 transformative operations are first performed on the input tokens before feeding to the network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Token embeddings: Add [CLS] and [SEP] to the input tokens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Segment embeddings: Add sentence markers to the input tokens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Positional embeddings: Add position indicators to the input tokens</a:t>
            </a:r>
          </a:p>
        </p:txBody>
      </p:sp>
    </p:spTree>
    <p:extLst>
      <p:ext uri="{BB962C8B-B14F-4D97-AF65-F5344CB8AC3E}">
        <p14:creationId xmlns:p14="http://schemas.microsoft.com/office/powerpoint/2010/main" val="250578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49364"/>
            <a:ext cx="8686800" cy="609600"/>
          </a:xfrm>
        </p:spPr>
        <p:txBody>
          <a:bodyPr/>
          <a:lstStyle/>
          <a:p>
            <a:pPr algn="l"/>
            <a:r>
              <a:rPr lang="en-US" altLang="en-US" u="sng" dirty="0"/>
              <a:t>What is BERT and how does it work?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BC1F248-0F51-8044-AA8E-F530E1ACFCDD}"/>
              </a:ext>
            </a:extLst>
          </p:cNvPr>
          <p:cNvSpPr/>
          <p:nvPr/>
        </p:nvSpPr>
        <p:spPr>
          <a:xfrm>
            <a:off x="304800" y="931550"/>
            <a:ext cx="8534399" cy="3335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4431071-969B-9247-B1EF-C142EE45C704}"/>
              </a:ext>
            </a:extLst>
          </p:cNvPr>
          <p:cNvSpPr txBox="1"/>
          <p:nvPr/>
        </p:nvSpPr>
        <p:spPr>
          <a:xfrm>
            <a:off x="304800" y="4374743"/>
            <a:ext cx="8534399" cy="155170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440055" algn="l"/>
                <a:tab pos="440690" algn="l"/>
              </a:tabLst>
            </a:pPr>
            <a:r>
              <a:rPr lang="en-US" sz="3200" spc="25" dirty="0">
                <a:cs typeface="Times New Roman" panose="02020603050405020304" pitchFamily="18" charset="0"/>
              </a:rPr>
              <a:t>Each token is represented by summing the corresponding token, segment and position embeddings</a:t>
            </a:r>
            <a:endParaRPr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25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670" y="13855"/>
            <a:ext cx="8686800" cy="609600"/>
          </a:xfrm>
        </p:spPr>
        <p:txBody>
          <a:bodyPr/>
          <a:lstStyle/>
          <a:p>
            <a:pPr algn="l"/>
            <a:r>
              <a:rPr lang="en-US" altLang="en-US" u="sng" dirty="0"/>
              <a:t>What is BERT and how does it work?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05018-7A37-9344-A720-716D5C2CD027}"/>
              </a:ext>
            </a:extLst>
          </p:cNvPr>
          <p:cNvSpPr txBox="1"/>
          <p:nvPr/>
        </p:nvSpPr>
        <p:spPr>
          <a:xfrm>
            <a:off x="266700" y="623455"/>
            <a:ext cx="861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pre-training of BERT makes use of two strategies: MLM and NSP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 MLM (Masked Language Model), BERT randomly masks out 15% of words in the input (replacing them with a [MASK] token)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66BCD34-3E9B-EA49-BEF3-2F68138099D7}"/>
              </a:ext>
            </a:extLst>
          </p:cNvPr>
          <p:cNvSpPr txBox="1"/>
          <p:nvPr/>
        </p:nvSpPr>
        <p:spPr>
          <a:xfrm>
            <a:off x="762000" y="3164839"/>
            <a:ext cx="8229600" cy="317779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440055" algn="l"/>
                <a:tab pos="440690" algn="l"/>
              </a:tabLst>
            </a:pPr>
            <a:r>
              <a:rPr sz="2000" spc="20" dirty="0">
                <a:cs typeface="Times New Roman" panose="02020603050405020304" pitchFamily="18" charset="0"/>
              </a:rPr>
              <a:t>Problem: </a:t>
            </a:r>
            <a:r>
              <a:rPr sz="2000" spc="25" dirty="0">
                <a:cs typeface="Times New Roman" panose="02020603050405020304" pitchFamily="18" charset="0"/>
              </a:rPr>
              <a:t>Mask </a:t>
            </a:r>
            <a:r>
              <a:rPr sz="2000" spc="20" dirty="0">
                <a:cs typeface="Times New Roman" panose="02020603050405020304" pitchFamily="18" charset="0"/>
              </a:rPr>
              <a:t>token never </a:t>
            </a:r>
            <a:r>
              <a:rPr sz="2000" spc="25" dirty="0">
                <a:cs typeface="Times New Roman" panose="02020603050405020304" pitchFamily="18" charset="0"/>
              </a:rPr>
              <a:t>seen </a:t>
            </a:r>
            <a:r>
              <a:rPr sz="2000" spc="20" dirty="0">
                <a:cs typeface="Times New Roman" panose="02020603050405020304" pitchFamily="18" charset="0"/>
              </a:rPr>
              <a:t>at</a:t>
            </a:r>
            <a:r>
              <a:rPr sz="2000" spc="-15" dirty="0">
                <a:cs typeface="Times New Roman" panose="02020603050405020304" pitchFamily="18" charset="0"/>
              </a:rPr>
              <a:t> </a:t>
            </a:r>
            <a:r>
              <a:rPr sz="2000" spc="20" dirty="0">
                <a:cs typeface="Times New Roman" panose="02020603050405020304" pitchFamily="18" charset="0"/>
              </a:rPr>
              <a:t>fine-tuning</a:t>
            </a:r>
            <a:endParaRPr sz="2000" dirty="0"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15399"/>
              </a:lnSpc>
              <a:buFont typeface="Arial" panose="020B0604020202020204" pitchFamily="34" charset="0"/>
              <a:buChar char="•"/>
              <a:tabLst>
                <a:tab pos="440055" algn="l"/>
                <a:tab pos="440690" algn="l"/>
              </a:tabLst>
            </a:pPr>
            <a:r>
              <a:rPr sz="2000" spc="25" dirty="0">
                <a:cs typeface="Times New Roman" panose="02020603050405020304" pitchFamily="18" charset="0"/>
              </a:rPr>
              <a:t>Solution: </a:t>
            </a:r>
            <a:r>
              <a:rPr sz="2000" spc="35" dirty="0">
                <a:cs typeface="Times New Roman" panose="02020603050405020304" pitchFamily="18" charset="0"/>
              </a:rPr>
              <a:t>15% </a:t>
            </a:r>
            <a:r>
              <a:rPr sz="2000" spc="20" dirty="0">
                <a:cs typeface="Times New Roman" panose="02020603050405020304" pitchFamily="18" charset="0"/>
              </a:rPr>
              <a:t>of </a:t>
            </a:r>
            <a:r>
              <a:rPr sz="2000" spc="25" dirty="0">
                <a:cs typeface="Times New Roman" panose="02020603050405020304" pitchFamily="18" charset="0"/>
              </a:rPr>
              <a:t>the </a:t>
            </a:r>
            <a:r>
              <a:rPr sz="2000" spc="30" dirty="0">
                <a:cs typeface="Times New Roman" panose="02020603050405020304" pitchFamily="18" charset="0"/>
              </a:rPr>
              <a:t>words </a:t>
            </a:r>
            <a:r>
              <a:rPr sz="2000" spc="20" dirty="0">
                <a:cs typeface="Times New Roman" panose="02020603050405020304" pitchFamily="18" charset="0"/>
              </a:rPr>
              <a:t>to predict, </a:t>
            </a:r>
            <a:r>
              <a:rPr sz="2000" spc="25" dirty="0">
                <a:cs typeface="Times New Roman" panose="02020603050405020304" pitchFamily="18" charset="0"/>
              </a:rPr>
              <a:t>but do</a:t>
            </a:r>
            <a:r>
              <a:rPr lang="en-US" sz="2000" spc="25" dirty="0">
                <a:cs typeface="Times New Roman" panose="02020603050405020304" pitchFamily="18" charset="0"/>
              </a:rPr>
              <a:t> not</a:t>
            </a:r>
            <a:r>
              <a:rPr sz="2000" spc="25" dirty="0">
                <a:cs typeface="Times New Roman" panose="02020603050405020304" pitchFamily="18" charset="0"/>
              </a:rPr>
              <a:t>  </a:t>
            </a:r>
            <a:r>
              <a:rPr sz="2000" spc="35" dirty="0">
                <a:cs typeface="Times New Roman" panose="02020603050405020304" pitchFamily="18" charset="0"/>
              </a:rPr>
              <a:t>replace with </a:t>
            </a:r>
            <a:r>
              <a:rPr sz="2000" spc="-5" dirty="0">
                <a:cs typeface="Times New Roman" panose="02020603050405020304" pitchFamily="18" charset="0"/>
              </a:rPr>
              <a:t>[MASK]</a:t>
            </a:r>
            <a:r>
              <a:rPr sz="2000" spc="-910" dirty="0">
                <a:cs typeface="Times New Roman" panose="02020603050405020304" pitchFamily="18" charset="0"/>
              </a:rPr>
              <a:t> </a:t>
            </a:r>
            <a:r>
              <a:rPr lang="en-US" sz="2000" spc="-910" dirty="0">
                <a:cs typeface="Times New Roman" panose="02020603050405020304" pitchFamily="18" charset="0"/>
              </a:rPr>
              <a:t>    </a:t>
            </a:r>
            <a:r>
              <a:rPr sz="2000" spc="10" dirty="0">
                <a:cs typeface="Times New Roman" panose="02020603050405020304" pitchFamily="18" charset="0"/>
              </a:rPr>
              <a:t>100% </a:t>
            </a:r>
            <a:r>
              <a:rPr sz="2000" spc="5" dirty="0">
                <a:cs typeface="Times New Roman" panose="02020603050405020304" pitchFamily="18" charset="0"/>
              </a:rPr>
              <a:t>of the time. Instead:</a:t>
            </a:r>
            <a:endParaRPr sz="2000" dirty="0"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440055" algn="l"/>
                <a:tab pos="440690" algn="l"/>
              </a:tabLst>
            </a:pPr>
            <a:r>
              <a:rPr sz="2000" spc="45" dirty="0">
                <a:cs typeface="Times New Roman" panose="02020603050405020304" pitchFamily="18" charset="0"/>
              </a:rPr>
              <a:t>80% </a:t>
            </a:r>
            <a:r>
              <a:rPr sz="2000" spc="25" dirty="0">
                <a:cs typeface="Times New Roman" panose="02020603050405020304" pitchFamily="18" charset="0"/>
              </a:rPr>
              <a:t>of </a:t>
            </a:r>
            <a:r>
              <a:rPr sz="2000" spc="30" dirty="0">
                <a:cs typeface="Times New Roman" panose="02020603050405020304" pitchFamily="18" charset="0"/>
              </a:rPr>
              <a:t>the time, replace with</a:t>
            </a:r>
            <a:r>
              <a:rPr sz="2000" spc="-70" dirty="0">
                <a:cs typeface="Times New Roman" panose="02020603050405020304" pitchFamily="18" charset="0"/>
              </a:rPr>
              <a:t> </a:t>
            </a:r>
            <a:r>
              <a:rPr sz="2000" spc="-5" dirty="0">
                <a:cs typeface="Times New Roman" panose="02020603050405020304" pitchFamily="18" charset="0"/>
              </a:rPr>
              <a:t>[MASK]</a:t>
            </a:r>
            <a:endParaRPr sz="2000" dirty="0">
              <a:cs typeface="Times New Roman" panose="02020603050405020304" pitchFamily="18" charset="0"/>
            </a:endParaRPr>
          </a:p>
          <a:p>
            <a:pPr marL="440055">
              <a:lnSpc>
                <a:spcPct val="100000"/>
              </a:lnSpc>
              <a:spcBef>
                <a:spcPts val="495"/>
              </a:spcBef>
            </a:pPr>
            <a:r>
              <a:rPr sz="1800" i="1" spc="-5" dirty="0">
                <a:solidFill>
                  <a:srgbClr val="434343"/>
                </a:solidFill>
                <a:cs typeface="Times New Roman" panose="02020603050405020304" pitchFamily="18" charset="0"/>
              </a:rPr>
              <a:t>went to the store </a:t>
            </a:r>
            <a:r>
              <a:rPr sz="1800" i="1" dirty="0">
                <a:solidFill>
                  <a:srgbClr val="434343"/>
                </a:solidFill>
                <a:cs typeface="Times New Roman" panose="02020603050405020304" pitchFamily="18" charset="0"/>
              </a:rPr>
              <a:t>→ </a:t>
            </a:r>
            <a:r>
              <a:rPr sz="1800" i="1" spc="-5" dirty="0">
                <a:solidFill>
                  <a:srgbClr val="434343"/>
                </a:solidFill>
                <a:cs typeface="Times New Roman" panose="02020603050405020304" pitchFamily="18" charset="0"/>
              </a:rPr>
              <a:t>went to the</a:t>
            </a:r>
            <a:r>
              <a:rPr sz="1800" i="1" spc="-55" dirty="0">
                <a:solidFill>
                  <a:srgbClr val="434343"/>
                </a:solidFill>
                <a:cs typeface="Times New Roman" panose="02020603050405020304" pitchFamily="18" charset="0"/>
              </a:rPr>
              <a:t> </a:t>
            </a:r>
            <a:r>
              <a:rPr sz="1800" i="1" spc="-5" dirty="0">
                <a:solidFill>
                  <a:srgbClr val="434343"/>
                </a:solidFill>
                <a:cs typeface="Times New Roman" panose="02020603050405020304" pitchFamily="18" charset="0"/>
              </a:rPr>
              <a:t>[MASK]</a:t>
            </a:r>
            <a:endParaRPr sz="1800" i="1" dirty="0"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Font typeface="Arial" panose="020B0604020202020204" pitchFamily="34" charset="0"/>
              <a:buChar char="•"/>
              <a:tabLst>
                <a:tab pos="440055" algn="l"/>
                <a:tab pos="440690" algn="l"/>
              </a:tabLst>
            </a:pPr>
            <a:r>
              <a:rPr sz="2000" spc="35" dirty="0">
                <a:cs typeface="Times New Roman" panose="02020603050405020304" pitchFamily="18" charset="0"/>
              </a:rPr>
              <a:t>10% </a:t>
            </a:r>
            <a:r>
              <a:rPr sz="2000" spc="20" dirty="0">
                <a:cs typeface="Times New Roman" panose="02020603050405020304" pitchFamily="18" charset="0"/>
              </a:rPr>
              <a:t>of </a:t>
            </a:r>
            <a:r>
              <a:rPr sz="2000" spc="25" dirty="0">
                <a:cs typeface="Times New Roman" panose="02020603050405020304" pitchFamily="18" charset="0"/>
              </a:rPr>
              <a:t>the </a:t>
            </a:r>
            <a:r>
              <a:rPr sz="2000" spc="20" dirty="0">
                <a:cs typeface="Times New Roman" panose="02020603050405020304" pitchFamily="18" charset="0"/>
              </a:rPr>
              <a:t>time, </a:t>
            </a:r>
            <a:r>
              <a:rPr sz="2000" spc="25" dirty="0">
                <a:cs typeface="Times New Roman" panose="02020603050405020304" pitchFamily="18" charset="0"/>
              </a:rPr>
              <a:t>replace </a:t>
            </a:r>
            <a:r>
              <a:rPr sz="2000" spc="30" dirty="0">
                <a:cs typeface="Times New Roman" panose="02020603050405020304" pitchFamily="18" charset="0"/>
              </a:rPr>
              <a:t>random</a:t>
            </a:r>
            <a:r>
              <a:rPr sz="2000" spc="-45" dirty="0">
                <a:cs typeface="Times New Roman" panose="02020603050405020304" pitchFamily="18" charset="0"/>
              </a:rPr>
              <a:t> </a:t>
            </a:r>
            <a:r>
              <a:rPr sz="2000" spc="30" dirty="0">
                <a:cs typeface="Times New Roman" panose="02020603050405020304" pitchFamily="18" charset="0"/>
              </a:rPr>
              <a:t>word</a:t>
            </a:r>
            <a:endParaRPr sz="2000" dirty="0">
              <a:cs typeface="Times New Roman" panose="02020603050405020304" pitchFamily="18" charset="0"/>
            </a:endParaRPr>
          </a:p>
          <a:p>
            <a:pPr marL="440055">
              <a:lnSpc>
                <a:spcPct val="100000"/>
              </a:lnSpc>
              <a:spcBef>
                <a:spcPts val="495"/>
              </a:spcBef>
            </a:pPr>
            <a:r>
              <a:rPr sz="1800" i="1" spc="-5" dirty="0">
                <a:solidFill>
                  <a:srgbClr val="434343"/>
                </a:solidFill>
                <a:cs typeface="Times New Roman" panose="02020603050405020304" pitchFamily="18" charset="0"/>
              </a:rPr>
              <a:t>went to the store </a:t>
            </a:r>
            <a:r>
              <a:rPr sz="1800" i="1" dirty="0">
                <a:solidFill>
                  <a:srgbClr val="434343"/>
                </a:solidFill>
                <a:cs typeface="Times New Roman" panose="02020603050405020304" pitchFamily="18" charset="0"/>
              </a:rPr>
              <a:t>→ </a:t>
            </a:r>
            <a:r>
              <a:rPr sz="1800" i="1" spc="-5" dirty="0">
                <a:solidFill>
                  <a:srgbClr val="434343"/>
                </a:solidFill>
                <a:cs typeface="Times New Roman" panose="02020603050405020304" pitchFamily="18" charset="0"/>
              </a:rPr>
              <a:t>went to the</a:t>
            </a:r>
            <a:r>
              <a:rPr sz="1800" i="1" spc="-60" dirty="0">
                <a:solidFill>
                  <a:srgbClr val="434343"/>
                </a:solidFill>
                <a:cs typeface="Times New Roman" panose="02020603050405020304" pitchFamily="18" charset="0"/>
              </a:rPr>
              <a:t> </a:t>
            </a:r>
            <a:r>
              <a:rPr sz="1800" i="1" spc="-5" dirty="0">
                <a:solidFill>
                  <a:srgbClr val="434343"/>
                </a:solidFill>
                <a:cs typeface="Times New Roman" panose="02020603050405020304" pitchFamily="18" charset="0"/>
              </a:rPr>
              <a:t>running</a:t>
            </a:r>
            <a:endParaRPr sz="1800" i="1" dirty="0"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Font typeface="Arial" panose="020B0604020202020204" pitchFamily="34" charset="0"/>
              <a:buChar char="•"/>
              <a:tabLst>
                <a:tab pos="440055" algn="l"/>
                <a:tab pos="440690" algn="l"/>
              </a:tabLst>
            </a:pPr>
            <a:r>
              <a:rPr sz="2000" dirty="0">
                <a:cs typeface="Times New Roman" panose="02020603050405020304" pitchFamily="18" charset="0"/>
              </a:rPr>
              <a:t>10% of the time, keep same</a:t>
            </a:r>
          </a:p>
          <a:p>
            <a:pPr marL="440055">
              <a:lnSpc>
                <a:spcPct val="100000"/>
              </a:lnSpc>
              <a:spcBef>
                <a:spcPts val="495"/>
              </a:spcBef>
            </a:pPr>
            <a:r>
              <a:rPr sz="1800" i="1" spc="-5" dirty="0">
                <a:solidFill>
                  <a:srgbClr val="434343"/>
                </a:solidFill>
                <a:cs typeface="Times New Roman" panose="02020603050405020304" pitchFamily="18" charset="0"/>
              </a:rPr>
              <a:t>went to the store </a:t>
            </a:r>
            <a:r>
              <a:rPr sz="1800" i="1" dirty="0">
                <a:solidFill>
                  <a:srgbClr val="434343"/>
                </a:solidFill>
                <a:cs typeface="Times New Roman" panose="02020603050405020304" pitchFamily="18" charset="0"/>
              </a:rPr>
              <a:t>→ </a:t>
            </a:r>
            <a:r>
              <a:rPr sz="1800" i="1" spc="-5" dirty="0">
                <a:solidFill>
                  <a:srgbClr val="434343"/>
                </a:solidFill>
                <a:cs typeface="Times New Roman" panose="02020603050405020304" pitchFamily="18" charset="0"/>
              </a:rPr>
              <a:t>went to the</a:t>
            </a:r>
            <a:r>
              <a:rPr sz="1800" i="1" spc="-50" dirty="0">
                <a:solidFill>
                  <a:srgbClr val="434343"/>
                </a:solidFill>
                <a:cs typeface="Times New Roman" panose="02020603050405020304" pitchFamily="18" charset="0"/>
              </a:rPr>
              <a:t> </a:t>
            </a:r>
            <a:r>
              <a:rPr sz="1800" i="1" spc="-5" dirty="0">
                <a:solidFill>
                  <a:srgbClr val="434343"/>
                </a:solidFill>
                <a:cs typeface="Times New Roman" panose="02020603050405020304" pitchFamily="18" charset="0"/>
              </a:rPr>
              <a:t>store</a:t>
            </a:r>
            <a:endParaRPr sz="1800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670" y="13855"/>
            <a:ext cx="8686800" cy="609600"/>
          </a:xfrm>
        </p:spPr>
        <p:txBody>
          <a:bodyPr/>
          <a:lstStyle/>
          <a:p>
            <a:pPr algn="l"/>
            <a:r>
              <a:rPr lang="en-US" altLang="en-US" u="sng" dirty="0"/>
              <a:t>What is BERT and how does it work?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05018-7A37-9344-A720-716D5C2CD027}"/>
              </a:ext>
            </a:extLst>
          </p:cNvPr>
          <p:cNvSpPr txBox="1"/>
          <p:nvPr/>
        </p:nvSpPr>
        <p:spPr>
          <a:xfrm>
            <a:off x="266700" y="623455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BERT uses NSP (Next Sentence Prediction) to understand the relationship between two sentences.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 learn relationships between sentences, BERT predict whether Sentence B is actual sentence that follows Sentence A, or a random sentence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66BCD34-3E9B-EA49-BEF3-2F68138099D7}"/>
              </a:ext>
            </a:extLst>
          </p:cNvPr>
          <p:cNvSpPr txBox="1"/>
          <p:nvPr/>
        </p:nvSpPr>
        <p:spPr>
          <a:xfrm>
            <a:off x="266700" y="5410200"/>
            <a:ext cx="8724900" cy="81304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50% of the time the second sentence comes after the first 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50% of the time it is a a random sentence from the full corpus.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EA91988-89BD-5A41-8DE1-05F090276B18}"/>
              </a:ext>
            </a:extLst>
          </p:cNvPr>
          <p:cNvSpPr/>
          <p:nvPr/>
        </p:nvSpPr>
        <p:spPr>
          <a:xfrm>
            <a:off x="266700" y="3670443"/>
            <a:ext cx="8610600" cy="15873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9242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670" y="13855"/>
            <a:ext cx="8686800" cy="609600"/>
          </a:xfrm>
        </p:spPr>
        <p:txBody>
          <a:bodyPr/>
          <a:lstStyle/>
          <a:p>
            <a:pPr algn="l"/>
            <a:r>
              <a:rPr lang="en-US" altLang="en-US" u="sng" dirty="0"/>
              <a:t>What is BERT and how does it work?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A16C263-7F38-1744-8F4B-72648A434306}"/>
              </a:ext>
            </a:extLst>
          </p:cNvPr>
          <p:cNvSpPr txBox="1"/>
          <p:nvPr/>
        </p:nvSpPr>
        <p:spPr>
          <a:xfrm>
            <a:off x="437503" y="778332"/>
            <a:ext cx="8554097" cy="555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53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40055" algn="l"/>
                <a:tab pos="440690" algn="l"/>
              </a:tabLst>
            </a:pPr>
            <a:r>
              <a:rPr sz="3200" u="heavy" spc="10" dirty="0">
                <a:uFill>
                  <a:solidFill>
                    <a:srgbClr val="434343"/>
                  </a:solidFill>
                </a:uFill>
                <a:cs typeface="Times New Roman" panose="02020603050405020304" pitchFamily="18" charset="0"/>
              </a:rPr>
              <a:t>Data</a:t>
            </a:r>
            <a:r>
              <a:rPr sz="3200" spc="10" dirty="0">
                <a:cs typeface="Times New Roman" panose="02020603050405020304" pitchFamily="18" charset="0"/>
              </a:rPr>
              <a:t>: </a:t>
            </a:r>
            <a:r>
              <a:rPr sz="3200" dirty="0">
                <a:cs typeface="Times New Roman" panose="02020603050405020304" pitchFamily="18" charset="0"/>
              </a:rPr>
              <a:t>Wikipedia (2.5B words) + BookCorpus (800M  </a:t>
            </a:r>
            <a:r>
              <a:rPr sz="3200" spc="60" dirty="0">
                <a:cs typeface="Times New Roman" panose="02020603050405020304" pitchFamily="18" charset="0"/>
              </a:rPr>
              <a:t>words)</a:t>
            </a:r>
            <a:endParaRPr sz="3200" dirty="0">
              <a:cs typeface="Times New Roman" panose="02020603050405020304" pitchFamily="18" charset="0"/>
            </a:endParaRPr>
          </a:p>
          <a:p>
            <a:pPr marL="469900" marR="399415" indent="-457200">
              <a:lnSpc>
                <a:spcPct val="115399"/>
              </a:lnSpc>
              <a:buFont typeface="Arial" panose="020B0604020202020204" pitchFamily="34" charset="0"/>
              <a:buChar char="•"/>
              <a:tabLst>
                <a:tab pos="440055" algn="l"/>
                <a:tab pos="440690" algn="l"/>
              </a:tabLst>
            </a:pPr>
            <a:r>
              <a:rPr sz="3200" u="heavy" spc="-30" dirty="0">
                <a:uFill>
                  <a:solidFill>
                    <a:srgbClr val="434343"/>
                  </a:solidFill>
                </a:uFill>
                <a:cs typeface="Times New Roman" panose="02020603050405020304" pitchFamily="18" charset="0"/>
              </a:rPr>
              <a:t>Batch Size</a:t>
            </a:r>
            <a:r>
              <a:rPr sz="3200" spc="-30" dirty="0">
                <a:cs typeface="Times New Roman" panose="02020603050405020304" pitchFamily="18" charset="0"/>
              </a:rPr>
              <a:t>: </a:t>
            </a:r>
            <a:r>
              <a:rPr sz="3200" spc="-60" dirty="0">
                <a:cs typeface="Times New Roman" panose="02020603050405020304" pitchFamily="18" charset="0"/>
              </a:rPr>
              <a:t>131,072 </a:t>
            </a:r>
            <a:r>
              <a:rPr sz="3200" spc="-65" dirty="0">
                <a:cs typeface="Times New Roman" panose="02020603050405020304" pitchFamily="18" charset="0"/>
              </a:rPr>
              <a:t>words </a:t>
            </a:r>
            <a:r>
              <a:rPr sz="3200" spc="-60" dirty="0">
                <a:cs typeface="Times New Roman" panose="02020603050405020304" pitchFamily="18" charset="0"/>
              </a:rPr>
              <a:t>(1024 </a:t>
            </a:r>
            <a:r>
              <a:rPr sz="3200" spc="-65" dirty="0">
                <a:cs typeface="Times New Roman" panose="02020603050405020304" pitchFamily="18" charset="0"/>
              </a:rPr>
              <a:t>sequences </a:t>
            </a:r>
            <a:r>
              <a:rPr sz="3200" spc="-45" dirty="0">
                <a:cs typeface="Times New Roman" panose="02020603050405020304" pitchFamily="18" charset="0"/>
              </a:rPr>
              <a:t>* </a:t>
            </a:r>
            <a:r>
              <a:rPr sz="3200" spc="-65" dirty="0">
                <a:cs typeface="Times New Roman" panose="02020603050405020304" pitchFamily="18" charset="0"/>
              </a:rPr>
              <a:t>128  </a:t>
            </a:r>
            <a:r>
              <a:rPr sz="3200" spc="-5" dirty="0">
                <a:cs typeface="Times New Roman" panose="02020603050405020304" pitchFamily="18" charset="0"/>
              </a:rPr>
              <a:t>length or 256 sequences * 512 length)</a:t>
            </a:r>
            <a:endParaRPr sz="3200" dirty="0"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440055" algn="l"/>
                <a:tab pos="440690" algn="l"/>
              </a:tabLst>
            </a:pPr>
            <a:r>
              <a:rPr sz="3200" u="heavy" spc="-15" dirty="0">
                <a:uFill>
                  <a:solidFill>
                    <a:srgbClr val="434343"/>
                  </a:solidFill>
                </a:uFill>
                <a:cs typeface="Times New Roman" panose="02020603050405020304" pitchFamily="18" charset="0"/>
              </a:rPr>
              <a:t>Training Time</a:t>
            </a:r>
            <a:r>
              <a:rPr sz="3200" spc="-15" dirty="0">
                <a:cs typeface="Times New Roman" panose="02020603050405020304" pitchFamily="18" charset="0"/>
              </a:rPr>
              <a:t>: </a:t>
            </a:r>
            <a:r>
              <a:rPr sz="3200" spc="-20" dirty="0">
                <a:cs typeface="Times New Roman" panose="02020603050405020304" pitchFamily="18" charset="0"/>
              </a:rPr>
              <a:t>1M </a:t>
            </a:r>
            <a:r>
              <a:rPr sz="3200" spc="-15" dirty="0">
                <a:cs typeface="Times New Roman" panose="02020603050405020304" pitchFamily="18" charset="0"/>
              </a:rPr>
              <a:t>steps (~40</a:t>
            </a:r>
            <a:r>
              <a:rPr sz="3200" spc="20" dirty="0">
                <a:cs typeface="Times New Roman" panose="02020603050405020304" pitchFamily="18" charset="0"/>
              </a:rPr>
              <a:t> </a:t>
            </a:r>
            <a:r>
              <a:rPr sz="3200" spc="-15" dirty="0">
                <a:cs typeface="Times New Roman" panose="02020603050405020304" pitchFamily="18" charset="0"/>
              </a:rPr>
              <a:t>epochs)</a:t>
            </a:r>
            <a:endParaRPr sz="3200" dirty="0"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440055" algn="l"/>
                <a:tab pos="440690" algn="l"/>
              </a:tabLst>
            </a:pPr>
            <a:r>
              <a:rPr sz="3200" u="heavy" spc="65" dirty="0">
                <a:uFill>
                  <a:solidFill>
                    <a:srgbClr val="434343"/>
                  </a:solidFill>
                </a:uFill>
                <a:cs typeface="Times New Roman" panose="02020603050405020304" pitchFamily="18" charset="0"/>
              </a:rPr>
              <a:t>Optimizer</a:t>
            </a:r>
            <a:r>
              <a:rPr sz="3200" spc="65" dirty="0">
                <a:cs typeface="Times New Roman" panose="02020603050405020304" pitchFamily="18" charset="0"/>
              </a:rPr>
              <a:t>: </a:t>
            </a:r>
            <a:r>
              <a:rPr sz="3200" spc="-10" dirty="0">
                <a:cs typeface="Times New Roman" panose="02020603050405020304" pitchFamily="18" charset="0"/>
              </a:rPr>
              <a:t>AdamW, </a:t>
            </a:r>
            <a:r>
              <a:rPr sz="3200" spc="-5" dirty="0">
                <a:cs typeface="Times New Roman" panose="02020603050405020304" pitchFamily="18" charset="0"/>
              </a:rPr>
              <a:t>1e-4 learning rate, linear</a:t>
            </a:r>
            <a:r>
              <a:rPr sz="3200" spc="-55" dirty="0">
                <a:cs typeface="Times New Roman" panose="02020603050405020304" pitchFamily="18" charset="0"/>
              </a:rPr>
              <a:t> </a:t>
            </a:r>
            <a:r>
              <a:rPr sz="3200" spc="-5" dirty="0">
                <a:cs typeface="Times New Roman" panose="02020603050405020304" pitchFamily="18" charset="0"/>
              </a:rPr>
              <a:t>decay</a:t>
            </a:r>
            <a:endParaRPr sz="3200" dirty="0"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440055" algn="l"/>
                <a:tab pos="440690" algn="l"/>
              </a:tabLst>
            </a:pPr>
            <a:r>
              <a:rPr sz="3200" spc="-10" dirty="0">
                <a:cs typeface="Times New Roman" panose="02020603050405020304" pitchFamily="18" charset="0"/>
              </a:rPr>
              <a:t>BERT-Base: </a:t>
            </a:r>
            <a:r>
              <a:rPr sz="3200" spc="-20" dirty="0">
                <a:cs typeface="Times New Roman" panose="02020603050405020304" pitchFamily="18" charset="0"/>
              </a:rPr>
              <a:t>12-layer, 768-hidden,</a:t>
            </a:r>
            <a:r>
              <a:rPr sz="3200" dirty="0">
                <a:cs typeface="Times New Roman" panose="02020603050405020304" pitchFamily="18" charset="0"/>
              </a:rPr>
              <a:t> </a:t>
            </a:r>
            <a:r>
              <a:rPr sz="3200" spc="-20" dirty="0">
                <a:cs typeface="Times New Roman" panose="02020603050405020304" pitchFamily="18" charset="0"/>
              </a:rPr>
              <a:t>12-head</a:t>
            </a:r>
            <a:endParaRPr sz="3200" dirty="0"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440055" algn="l"/>
                <a:tab pos="440690" algn="l"/>
              </a:tabLst>
            </a:pPr>
            <a:r>
              <a:rPr sz="3200" spc="-5" dirty="0">
                <a:cs typeface="Times New Roman" panose="02020603050405020304" pitchFamily="18" charset="0"/>
              </a:rPr>
              <a:t>BERT-Large: </a:t>
            </a:r>
            <a:r>
              <a:rPr sz="3200" dirty="0">
                <a:cs typeface="Times New Roman" panose="02020603050405020304" pitchFamily="18" charset="0"/>
              </a:rPr>
              <a:t>24-layer, 1024-hidden,</a:t>
            </a:r>
            <a:r>
              <a:rPr sz="3200" spc="-20" dirty="0">
                <a:cs typeface="Times New Roman" panose="02020603050405020304" pitchFamily="18" charset="0"/>
              </a:rPr>
              <a:t> </a:t>
            </a:r>
            <a:r>
              <a:rPr sz="3200" dirty="0">
                <a:cs typeface="Times New Roman" panose="02020603050405020304" pitchFamily="18" charset="0"/>
              </a:rPr>
              <a:t>16-head</a:t>
            </a: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440055" algn="l"/>
                <a:tab pos="440690" algn="l"/>
              </a:tabLst>
            </a:pPr>
            <a:r>
              <a:rPr sz="3200" spc="-20" dirty="0">
                <a:cs typeface="Times New Roman" panose="02020603050405020304" pitchFamily="18" charset="0"/>
              </a:rPr>
              <a:t>Trained on 4x4 </a:t>
            </a:r>
            <a:r>
              <a:rPr sz="3200" spc="-15" dirty="0">
                <a:cs typeface="Times New Roman" panose="02020603050405020304" pitchFamily="18" charset="0"/>
              </a:rPr>
              <a:t>or </a:t>
            </a:r>
            <a:r>
              <a:rPr sz="3200" spc="-20" dirty="0">
                <a:cs typeface="Times New Roman" panose="02020603050405020304" pitchFamily="18" charset="0"/>
              </a:rPr>
              <a:t>8x8 </a:t>
            </a:r>
            <a:r>
              <a:rPr sz="3200" spc="-25" dirty="0">
                <a:cs typeface="Times New Roman" panose="02020603050405020304" pitchFamily="18" charset="0"/>
              </a:rPr>
              <a:t>TPU </a:t>
            </a:r>
            <a:r>
              <a:rPr sz="3200" spc="-15" dirty="0">
                <a:cs typeface="Times New Roman" panose="02020603050405020304" pitchFamily="18" charset="0"/>
              </a:rPr>
              <a:t>slice for </a:t>
            </a:r>
            <a:r>
              <a:rPr sz="3200" spc="-20" dirty="0">
                <a:cs typeface="Times New Roman" panose="02020603050405020304" pitchFamily="18" charset="0"/>
              </a:rPr>
              <a:t>4</a:t>
            </a:r>
            <a:r>
              <a:rPr sz="3200" spc="75" dirty="0">
                <a:cs typeface="Times New Roman" panose="02020603050405020304" pitchFamily="18" charset="0"/>
              </a:rPr>
              <a:t> </a:t>
            </a:r>
            <a:r>
              <a:rPr sz="3200" spc="-20" dirty="0">
                <a:cs typeface="Times New Roman" panose="02020603050405020304" pitchFamily="18" charset="0"/>
              </a:rPr>
              <a:t>days</a:t>
            </a:r>
            <a:endParaRPr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7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169" y="5862"/>
            <a:ext cx="8686800" cy="609600"/>
          </a:xfrm>
        </p:spPr>
        <p:txBody>
          <a:bodyPr/>
          <a:lstStyle/>
          <a:p>
            <a:r>
              <a:rPr lang="en-US" sz="3200" u="sng" dirty="0"/>
              <a:t>Why were Transformers needed and what are they?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2014D-784E-0A42-8728-A7199AF33202}"/>
              </a:ext>
            </a:extLst>
          </p:cNvPr>
          <p:cNvSpPr txBox="1"/>
          <p:nvPr/>
        </p:nvSpPr>
        <p:spPr>
          <a:xfrm>
            <a:off x="266700" y="734838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RNNs, LSTMs and GRUs were the main architectures for all NLP tasks until Transformers came along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RNN-based models performed well, and even with Attention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However, they had two limitations: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It was difficult to deal with long-range dependencies between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They process the input sequentially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The Transformers architecture address both limitations and got rid of RNNs relying exclusively on Attention mechanism</a:t>
            </a:r>
          </a:p>
        </p:txBody>
      </p:sp>
    </p:spTree>
    <p:extLst>
      <p:ext uri="{BB962C8B-B14F-4D97-AF65-F5344CB8AC3E}">
        <p14:creationId xmlns:p14="http://schemas.microsoft.com/office/powerpoint/2010/main" val="3344391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670" y="13855"/>
            <a:ext cx="8686800" cy="609600"/>
          </a:xfrm>
        </p:spPr>
        <p:txBody>
          <a:bodyPr/>
          <a:lstStyle/>
          <a:p>
            <a:pPr algn="l"/>
            <a:r>
              <a:rPr lang="en-US" altLang="en-US" u="sng" dirty="0"/>
              <a:t>When and how can we use BERT?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8E0D0-741C-B945-BCCB-72DD3481BB3A}"/>
              </a:ext>
            </a:extLst>
          </p:cNvPr>
          <p:cNvSpPr txBox="1"/>
          <p:nvPr/>
        </p:nvSpPr>
        <p:spPr>
          <a:xfrm>
            <a:off x="228600" y="1166842"/>
            <a:ext cx="8610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BERT can be used for most NLP tasks such text classification, question answering, sentiment analysis, NER, paraphrase detection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process of using BERT for a specific task is known as fine-tuning.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 fine-tune the BERT pre-trained model on our dataset, we do so by just adding a single layer on top of the core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9663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670" y="13855"/>
            <a:ext cx="8686800" cy="609600"/>
          </a:xfrm>
        </p:spPr>
        <p:txBody>
          <a:bodyPr/>
          <a:lstStyle/>
          <a:p>
            <a:pPr algn="l"/>
            <a:r>
              <a:rPr lang="en-US" altLang="en-US" u="sng" dirty="0"/>
              <a:t>When and how can we use BERT?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FF7B7EF-8F44-574D-A137-8B41EB7EC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838200"/>
            <a:ext cx="7543800" cy="51815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8192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670" y="13855"/>
            <a:ext cx="8686800" cy="609600"/>
          </a:xfrm>
        </p:spPr>
        <p:txBody>
          <a:bodyPr/>
          <a:lstStyle/>
          <a:p>
            <a:pPr algn="l"/>
            <a:r>
              <a:rPr lang="en-US" altLang="en-US" u="sng" dirty="0"/>
              <a:t>When and how can we use BERT?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8E0D0-741C-B945-BCCB-72DD3481BB3A}"/>
              </a:ext>
            </a:extLst>
          </p:cNvPr>
          <p:cNvSpPr txBox="1"/>
          <p:nvPr/>
        </p:nvSpPr>
        <p:spPr>
          <a:xfrm>
            <a:off x="228600" y="859326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can use BERT by downloading the pre-trained model files from the official BERT GitHub page (</a:t>
            </a:r>
            <a:r>
              <a:rPr lang="en-US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https://github.com/google-research/bert#pre-trained-models</a:t>
            </a:r>
            <a:r>
              <a:rPr lang="en-US" sz="32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BERT pre-trained models are either Cased or Uncased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You can choose which BERT pre-trained model you want depending on the task and computing resource</a:t>
            </a:r>
          </a:p>
        </p:txBody>
      </p:sp>
    </p:spTree>
    <p:extLst>
      <p:ext uri="{BB962C8B-B14F-4D97-AF65-F5344CB8AC3E}">
        <p14:creationId xmlns:p14="http://schemas.microsoft.com/office/powerpoint/2010/main" val="3293837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670" y="13855"/>
            <a:ext cx="8686800" cy="609600"/>
          </a:xfrm>
        </p:spPr>
        <p:txBody>
          <a:bodyPr/>
          <a:lstStyle/>
          <a:p>
            <a:pPr algn="l"/>
            <a:r>
              <a:rPr lang="en-US" altLang="en-US" u="sng" dirty="0"/>
              <a:t>Conclusion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8E0D0-741C-B945-BCCB-72DD3481BB3A}"/>
              </a:ext>
            </a:extLst>
          </p:cNvPr>
          <p:cNvSpPr txBox="1"/>
          <p:nvPr/>
        </p:nvSpPr>
        <p:spPr>
          <a:xfrm>
            <a:off x="254330" y="1166842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Empirical results from BERT are great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BERT added more generalization to existing NLP methods by using bidirectional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BERT model also added more contribution to the NLP field. Fine-tuning BERT model will now tackle a lot of NLP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062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169" y="5862"/>
            <a:ext cx="8686800" cy="609600"/>
          </a:xfrm>
        </p:spPr>
        <p:txBody>
          <a:bodyPr/>
          <a:lstStyle/>
          <a:p>
            <a:r>
              <a:rPr lang="en-US" sz="3200" u="sng" dirty="0"/>
              <a:t>Why were Transformers needed and what are they?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2014D-784E-0A42-8728-A7199AF33202}"/>
              </a:ext>
            </a:extLst>
          </p:cNvPr>
          <p:cNvSpPr txBox="1"/>
          <p:nvPr/>
        </p:nvSpPr>
        <p:spPr>
          <a:xfrm>
            <a:off x="266700" y="734838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30" dirty="0">
                <a:cs typeface="Times New Roman" panose="02020603050405020304" pitchFamily="18" charset="0"/>
              </a:rPr>
              <a:t>Transformers were introduced in 2017 by Vaswani et al., (</a:t>
            </a:r>
            <a:r>
              <a:rPr lang="en-US" dirty="0">
                <a:solidFill>
                  <a:schemeClr val="accent2"/>
                </a:solidFill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Is All You Need</a:t>
            </a:r>
            <a:r>
              <a:rPr lang="en-US" dirty="0">
                <a:solidFill>
                  <a:schemeClr val="accent2"/>
                </a:solidFill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Transformer architecture excels at handling text data which is inherently sequential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take a text sequence as input and produce another text sequence as output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ACC2442-415B-5A40-840A-6ED3CA2D9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62" y="2971800"/>
            <a:ext cx="4114800" cy="3268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3C1DF9-8435-2745-AD20-344F6D76BC75}"/>
              </a:ext>
            </a:extLst>
          </p:cNvPr>
          <p:cNvSpPr txBox="1"/>
          <p:nvPr/>
        </p:nvSpPr>
        <p:spPr>
          <a:xfrm>
            <a:off x="152400" y="5861552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Transformers Explained Visually (Part 1): Overview of Functionality | by Ketan Doshi | Towards Data Science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3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169" y="5862"/>
            <a:ext cx="8686800" cy="609600"/>
          </a:xfrm>
        </p:spPr>
        <p:txBody>
          <a:bodyPr/>
          <a:lstStyle/>
          <a:p>
            <a:r>
              <a:rPr lang="en-US" sz="3200" u="sng" dirty="0"/>
              <a:t>Why were Transformers needed and what are they?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2014D-784E-0A42-8728-A7199AF33202}"/>
              </a:ext>
            </a:extLst>
          </p:cNvPr>
          <p:cNvSpPr txBox="1"/>
          <p:nvPr/>
        </p:nvSpPr>
        <p:spPr>
          <a:xfrm>
            <a:off x="266700" y="734838"/>
            <a:ext cx="4457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At the core, Transformers contain a stack of Encoder layers and Decoder 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Encoder stack and the Decoder stack each have their corresponding Embedding layers for their respective inputs as well an output layer to generate the final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the Encoders are identical to one another. Similarly, all the Decoders are identical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871C6DF-4E26-1F4B-B5CE-5580D250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580293"/>
            <a:ext cx="438443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169" y="5862"/>
            <a:ext cx="8686800" cy="609600"/>
          </a:xfrm>
        </p:spPr>
        <p:txBody>
          <a:bodyPr/>
          <a:lstStyle/>
          <a:p>
            <a:r>
              <a:rPr lang="en-US" sz="3200" u="sng" dirty="0"/>
              <a:t>Why were Transformers needed and what are they?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2014D-784E-0A42-8728-A7199AF33202}"/>
              </a:ext>
            </a:extLst>
          </p:cNvPr>
          <p:cNvSpPr txBox="1"/>
          <p:nvPr/>
        </p:nvSpPr>
        <p:spPr>
          <a:xfrm>
            <a:off x="266700" y="734838"/>
            <a:ext cx="4457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Encoder contains the Self-attention layer that computes the relationship between different words in the sequence, as well as a Feed-forward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Decoder contains the Self-attention layer and the Feed-forward layer, as well as a second Encoder-Decoder attention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Encoder and Decoder has its own set of weights.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436F269-B1E6-0B48-BFF8-CCDBD9FF9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67" y="548543"/>
            <a:ext cx="4457701" cy="56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3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169" y="5862"/>
            <a:ext cx="8686800" cy="609600"/>
          </a:xfrm>
        </p:spPr>
        <p:txBody>
          <a:bodyPr/>
          <a:lstStyle/>
          <a:p>
            <a:r>
              <a:rPr lang="en-US" sz="3200" u="sng" dirty="0"/>
              <a:t>Why were Transformers needed and what are they?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2014D-784E-0A42-8728-A7199AF33202}"/>
              </a:ext>
            </a:extLst>
          </p:cNvPr>
          <p:cNvSpPr txBox="1"/>
          <p:nvPr/>
        </p:nvSpPr>
        <p:spPr>
          <a:xfrm>
            <a:off x="189035" y="2514600"/>
            <a:ext cx="407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Attention layer takes its input in the form of three parameters, known as the Query, Key, and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F5FE573-5ECD-784A-B9DF-27A11F57C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30469"/>
            <a:ext cx="4689231" cy="57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4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169" y="5862"/>
            <a:ext cx="8686800" cy="609600"/>
          </a:xfrm>
        </p:spPr>
        <p:txBody>
          <a:bodyPr/>
          <a:lstStyle/>
          <a:p>
            <a:r>
              <a:rPr lang="en-US" sz="3200" u="sng" dirty="0"/>
              <a:t>Why were Transformers needed and what are they?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2014D-784E-0A42-8728-A7199AF33202}"/>
              </a:ext>
            </a:extLst>
          </p:cNvPr>
          <p:cNvSpPr txBox="1"/>
          <p:nvPr/>
        </p:nvSpPr>
        <p:spPr>
          <a:xfrm>
            <a:off x="152400" y="633047"/>
            <a:ext cx="4076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 Decoder’s Self-attention, the Decoder’s input is passed to all three parameters, Query, Key, and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 Decoder’s Encoder-Decoder attention, the output of the final Encoder in the stack is passed to the Value and Key parameters. The output of the Self-attention module below it is passed to the Query parameter.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6F495B6-2C02-124E-BFE5-8D67B5C21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57200"/>
            <a:ext cx="4992566" cy="58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0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>
            <a:extLst>
              <a:ext uri="{FF2B5EF4-FFF2-40B4-BE49-F238E27FC236}">
                <a16:creationId xmlns:a16="http://schemas.microsoft.com/office/drawing/2014/main" id="{A4AC99CA-5C76-9348-972F-F6EF499C6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7900" y="6686550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1" name="TextBox 7">
            <a:extLst>
              <a:ext uri="{FF2B5EF4-FFF2-40B4-BE49-F238E27FC236}">
                <a16:creationId xmlns:a16="http://schemas.microsoft.com/office/drawing/2014/main" id="{EC9AA769-5007-B449-A377-5601B5373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301C4F-D967-4249-8EDB-2B03F98A8E6B}"/>
              </a:ext>
            </a:extLst>
          </p:cNvPr>
          <p:cNvSpPr txBox="1">
            <a:spLocks/>
          </p:cNvSpPr>
          <p:nvPr/>
        </p:nvSpPr>
        <p:spPr>
          <a:xfrm>
            <a:off x="192776" y="1371600"/>
            <a:ext cx="8758448" cy="1248589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– Bidirectional Encoder Representation from Transformers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Pre-training of </a:t>
            </a:r>
            <a:r>
              <a:rPr lang="en-US" sz="3200"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sz="320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 </a:t>
            </a:r>
            <a:r>
              <a:rPr lang="en-US" sz="3200" spc="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</a:t>
            </a:r>
            <a:r>
              <a:rPr lang="en-US" sz="320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spc="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32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(Google AI, 2018)</a:t>
            </a:r>
          </a:p>
          <a:p>
            <a:r>
              <a:rPr 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https://arxiv.org/abs/1810.04805</a:t>
            </a:r>
            <a:endParaRPr lang="en-US" sz="28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7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4532050-B5B3-DA45-9FF9-D20D831ED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686800" cy="609600"/>
          </a:xfrm>
        </p:spPr>
        <p:txBody>
          <a:bodyPr/>
          <a:lstStyle/>
          <a:p>
            <a:pPr algn="l"/>
            <a:r>
              <a:rPr lang="en-US" altLang="en-US" u="sng" dirty="0"/>
              <a:t>Why was BERT needed?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D5E6BC1C-886A-8843-914F-AD7BF22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86525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DAIS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2014D-784E-0A42-8728-A7199AF33202}"/>
              </a:ext>
            </a:extLst>
          </p:cNvPr>
          <p:cNvSpPr txBox="1"/>
          <p:nvPr/>
        </p:nvSpPr>
        <p:spPr>
          <a:xfrm>
            <a:off x="228600" y="1153983"/>
            <a:ext cx="8610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 natural language processing (NLP), words need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Earlier representation methods such as TF-IDF, Bag-of-word, one-hot encoding were introduced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rise of neural network/deep learning led to better word representations such as word embeddings with Word2vec, Glove etc.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186679"/>
      </p:ext>
    </p:extLst>
  </p:cSld>
  <p:clrMapOvr>
    <a:masterClrMapping/>
  </p:clrMapOvr>
</p:sld>
</file>

<file path=ppt/theme/theme1.xml><?xml version="1.0" encoding="utf-8"?>
<a:theme xmlns:a="http://schemas.openxmlformats.org/drawingml/2006/main" name="7_Blank Presentation">
  <a:themeElements>
    <a:clrScheme name="7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7_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7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12544</TotalTime>
  <Words>1350</Words>
  <Application>Microsoft Macintosh PowerPoint</Application>
  <PresentationFormat>On-screen Show (4:3)</PresentationFormat>
  <Paragraphs>158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7_Blank Presentation</vt:lpstr>
      <vt:lpstr>Outline</vt:lpstr>
      <vt:lpstr>Why were Transformers needed and what are they?</vt:lpstr>
      <vt:lpstr>Why were Transformers needed and what are they?</vt:lpstr>
      <vt:lpstr>Why were Transformers needed and what are they?</vt:lpstr>
      <vt:lpstr>Why were Transformers needed and what are they?</vt:lpstr>
      <vt:lpstr>Why were Transformers needed and what are they?</vt:lpstr>
      <vt:lpstr>Why were Transformers needed and what are they?</vt:lpstr>
      <vt:lpstr>PowerPoint Presentation</vt:lpstr>
      <vt:lpstr>Why was BERT needed?</vt:lpstr>
      <vt:lpstr>Why was BERT needed?</vt:lpstr>
      <vt:lpstr>Why was BERT needed?</vt:lpstr>
      <vt:lpstr>Why was BERT needed?</vt:lpstr>
      <vt:lpstr>What is BERT and how does it work?</vt:lpstr>
      <vt:lpstr>What is BERT and how does it work?</vt:lpstr>
      <vt:lpstr>What is BERT and how does it work?</vt:lpstr>
      <vt:lpstr>What is BERT and how does it work?</vt:lpstr>
      <vt:lpstr>What is BERT and how does it work?</vt:lpstr>
      <vt:lpstr>What is BERT and how does it work?</vt:lpstr>
      <vt:lpstr>What is BERT and how does it work?</vt:lpstr>
      <vt:lpstr>When and how can we use BERT?</vt:lpstr>
      <vt:lpstr>When and how can we use BERT?</vt:lpstr>
      <vt:lpstr>When and how can we use BERT?</vt:lpstr>
      <vt:lpstr>Conclusion</vt:lpstr>
    </vt:vector>
  </TitlesOfParts>
  <Company>UH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DMTUTORIAL</dc:title>
  <dc:creator>CO</dc:creator>
  <cp:lastModifiedBy>Microsoft Office User</cp:lastModifiedBy>
  <cp:revision>928</cp:revision>
  <dcterms:created xsi:type="dcterms:W3CDTF">2010-05-07T16:18:55Z</dcterms:created>
  <dcterms:modified xsi:type="dcterms:W3CDTF">2022-03-28T21:54:17Z</dcterms:modified>
</cp:coreProperties>
</file>