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vour Ishola" userId="972e462e35ddf7b1" providerId="LiveId" clId="{B454CDE5-6FA5-471A-90CB-5BA5746056A9}"/>
    <pc:docChg chg="custSel modSld">
      <pc:chgData name="Favour Ishola" userId="972e462e35ddf7b1" providerId="LiveId" clId="{B454CDE5-6FA5-471A-90CB-5BA5746056A9}" dt="2024-11-30T21:08:31.865" v="46" actId="947"/>
      <pc:docMkLst>
        <pc:docMk/>
      </pc:docMkLst>
      <pc:sldChg chg="modSp mod setBg">
        <pc:chgData name="Favour Ishola" userId="972e462e35ddf7b1" providerId="LiveId" clId="{B454CDE5-6FA5-471A-90CB-5BA5746056A9}" dt="2024-11-30T21:08:31.865" v="46" actId="947"/>
        <pc:sldMkLst>
          <pc:docMk/>
          <pc:sldMk cId="749869418" sldId="256"/>
        </pc:sldMkLst>
        <pc:spChg chg="mod">
          <ac:chgData name="Favour Ishola" userId="972e462e35ddf7b1" providerId="LiveId" clId="{B454CDE5-6FA5-471A-90CB-5BA5746056A9}" dt="2024-11-30T21:08:31.865" v="46" actId="947"/>
          <ac:spMkLst>
            <pc:docMk/>
            <pc:sldMk cId="749869418" sldId="256"/>
            <ac:spMk id="4" creationId="{8D57A450-B041-F35F-80F4-720F091B0796}"/>
          </ac:spMkLst>
        </pc:spChg>
      </pc:sldChg>
      <pc:sldChg chg="setBg">
        <pc:chgData name="Favour Ishola" userId="972e462e35ddf7b1" providerId="LiveId" clId="{B454CDE5-6FA5-471A-90CB-5BA5746056A9}" dt="2024-11-30T21:04:43.205" v="40"/>
        <pc:sldMkLst>
          <pc:docMk/>
          <pc:sldMk cId="229625565" sldId="259"/>
        </pc:sldMkLst>
      </pc:sldChg>
      <pc:sldChg chg="setBg">
        <pc:chgData name="Favour Ishola" userId="972e462e35ddf7b1" providerId="LiveId" clId="{B454CDE5-6FA5-471A-90CB-5BA5746056A9}" dt="2024-11-30T21:04:56.421" v="42"/>
        <pc:sldMkLst>
          <pc:docMk/>
          <pc:sldMk cId="2110211759" sldId="260"/>
        </pc:sldMkLst>
      </pc:sldChg>
      <pc:sldChg chg="addSp delSp modSp mod">
        <pc:chgData name="Favour Ishola" userId="972e462e35ddf7b1" providerId="LiveId" clId="{B454CDE5-6FA5-471A-90CB-5BA5746056A9}" dt="2024-11-30T21:03:34.511" v="36" actId="1076"/>
        <pc:sldMkLst>
          <pc:docMk/>
          <pc:sldMk cId="1615486243" sldId="263"/>
        </pc:sldMkLst>
        <pc:spChg chg="mod">
          <ac:chgData name="Favour Ishola" userId="972e462e35ddf7b1" providerId="LiveId" clId="{B454CDE5-6FA5-471A-90CB-5BA5746056A9}" dt="2024-11-30T21:03:34.511" v="36" actId="1076"/>
          <ac:spMkLst>
            <pc:docMk/>
            <pc:sldMk cId="1615486243" sldId="263"/>
            <ac:spMk id="6" creationId="{662EFFE8-B98B-924F-8EFC-3803A0DFF1E1}"/>
          </ac:spMkLst>
        </pc:spChg>
        <pc:graphicFrameChg chg="add mod modGraphic">
          <ac:chgData name="Favour Ishola" userId="972e462e35ddf7b1" providerId="LiveId" clId="{B454CDE5-6FA5-471A-90CB-5BA5746056A9}" dt="2024-11-30T21:02:43.065" v="35" actId="14734"/>
          <ac:graphicFrameMkLst>
            <pc:docMk/>
            <pc:sldMk cId="1615486243" sldId="263"/>
            <ac:graphicFrameMk id="2" creationId="{4AB9FD57-358E-6CE9-831E-AF8A509D6A53}"/>
          </ac:graphicFrameMkLst>
        </pc:graphicFrameChg>
        <pc:picChg chg="del">
          <ac:chgData name="Favour Ishola" userId="972e462e35ddf7b1" providerId="LiveId" clId="{B454CDE5-6FA5-471A-90CB-5BA5746056A9}" dt="2024-11-30T20:58:51.892" v="0" actId="478"/>
          <ac:picMkLst>
            <pc:docMk/>
            <pc:sldMk cId="1615486243" sldId="263"/>
            <ac:picMk id="6146" creationId="{6754E612-2519-79ED-72DF-20A88F2546DF}"/>
          </ac:picMkLst>
        </pc:picChg>
      </pc:sldChg>
      <pc:sldChg chg="delSp mod">
        <pc:chgData name="Favour Ishola" userId="972e462e35ddf7b1" providerId="LiveId" clId="{B454CDE5-6FA5-471A-90CB-5BA5746056A9}" dt="2024-11-30T21:06:53.967" v="43" actId="478"/>
        <pc:sldMkLst>
          <pc:docMk/>
          <pc:sldMk cId="4246985544" sldId="265"/>
        </pc:sldMkLst>
        <pc:spChg chg="del">
          <ac:chgData name="Favour Ishola" userId="972e462e35ddf7b1" providerId="LiveId" clId="{B454CDE5-6FA5-471A-90CB-5BA5746056A9}" dt="2024-11-30T21:06:53.967" v="43" actId="478"/>
          <ac:spMkLst>
            <pc:docMk/>
            <pc:sldMk cId="4246985544" sldId="265"/>
            <ac:spMk id="6" creationId="{0A7F1806-EAB6-303C-BB86-9B28108790B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C3880-C1A1-4FEE-AB76-F4379BF22B0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BD75781B-0227-4822-B2CF-6CA5B7A9A5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Analysis: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Cleaned and analysed global COVID-19 data to uncover trends.</a:t>
          </a:r>
          <a:endParaRPr lang="en-NG" dirty="0"/>
        </a:p>
      </dgm:t>
    </dgm:pt>
    <dgm:pt modelId="{2D8F6F3D-6F41-49C7-9A4D-4573A3D0CF89}" type="parTrans" cxnId="{89328C39-6BA6-4E2A-A40B-0F31DFF48549}">
      <dgm:prSet/>
      <dgm:spPr/>
      <dgm:t>
        <a:bodyPr/>
        <a:lstStyle/>
        <a:p>
          <a:endParaRPr lang="en-NG"/>
        </a:p>
      </dgm:t>
    </dgm:pt>
    <dgm:pt modelId="{949FB303-D1F9-4991-AC3F-4BA4BBDF7011}" type="sibTrans" cxnId="{89328C39-6BA6-4E2A-A40B-0F31DFF48549}">
      <dgm:prSet/>
      <dgm:spPr/>
      <dgm:t>
        <a:bodyPr/>
        <a:lstStyle/>
        <a:p>
          <a:endParaRPr lang="en-NG"/>
        </a:p>
      </dgm:t>
    </dgm:pt>
    <dgm:pt modelId="{E570C05A-6662-42AB-97E6-1A3385C410D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High-risk regions identified. Mortality ratios reveal healthcare strains.</a:t>
          </a:r>
          <a:endParaRPr lang="en-NG" dirty="0"/>
        </a:p>
      </dgm:t>
    </dgm:pt>
    <dgm:pt modelId="{63C3A11B-A471-4B54-89D5-A0CEF66546C5}" type="sibTrans" cxnId="{EBD92259-8DE8-4D69-A196-1FA53B677409}">
      <dgm:prSet/>
      <dgm:spPr/>
      <dgm:t>
        <a:bodyPr/>
        <a:lstStyle/>
        <a:p>
          <a:endParaRPr lang="en-NG"/>
        </a:p>
      </dgm:t>
    </dgm:pt>
    <dgm:pt modelId="{0AE02A69-9A89-4331-94CB-2D86C33FEC69}" type="parTrans" cxnId="{EBD92259-8DE8-4D69-A196-1FA53B677409}">
      <dgm:prSet/>
      <dgm:spPr/>
      <dgm:t>
        <a:bodyPr/>
        <a:lstStyle/>
        <a:p>
          <a:endParaRPr lang="en-NG"/>
        </a:p>
      </dgm:t>
    </dgm:pt>
    <dgm:pt modelId="{D6445986-2B39-417C-9664-B6D147C570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Forecasting: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Predicted case trends for the next 30 days using Prophet.</a:t>
          </a:r>
          <a:endParaRPr lang="en-NG" dirty="0"/>
        </a:p>
      </dgm:t>
    </dgm:pt>
    <dgm:pt modelId="{DB93383F-7160-445B-BEC2-BE94F5F00DED}" type="sibTrans" cxnId="{42C9BFBE-B5BB-4246-BE1B-CC9CD90C36BB}">
      <dgm:prSet/>
      <dgm:spPr/>
      <dgm:t>
        <a:bodyPr/>
        <a:lstStyle/>
        <a:p>
          <a:endParaRPr lang="en-NG"/>
        </a:p>
      </dgm:t>
    </dgm:pt>
    <dgm:pt modelId="{3AE0CC1B-3960-44A3-A5BF-53D8C84CE282}" type="parTrans" cxnId="{42C9BFBE-B5BB-4246-BE1B-CC9CD90C36BB}">
      <dgm:prSet/>
      <dgm:spPr/>
      <dgm:t>
        <a:bodyPr/>
        <a:lstStyle/>
        <a:p>
          <a:endParaRPr lang="en-NG"/>
        </a:p>
      </dgm:t>
    </dgm:pt>
    <dgm:pt modelId="{055B7E03-1787-4BF0-89FA-D8448CE54E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Classification: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Used Random Forest to classify countries into risk levels.</a:t>
          </a:r>
          <a:endParaRPr lang="en-NG" dirty="0"/>
        </a:p>
      </dgm:t>
    </dgm:pt>
    <dgm:pt modelId="{52FD66FC-A4B0-47C9-8CD8-803B8B2CD62B}" type="sibTrans" cxnId="{DD428B9E-DD3B-4D6E-86A7-E73F3DE0C87C}">
      <dgm:prSet/>
      <dgm:spPr/>
      <dgm:t>
        <a:bodyPr/>
        <a:lstStyle/>
        <a:p>
          <a:endParaRPr lang="en-NG"/>
        </a:p>
      </dgm:t>
    </dgm:pt>
    <dgm:pt modelId="{0862CCBF-707E-4174-820D-1AAA7C13752A}" type="parTrans" cxnId="{DD428B9E-DD3B-4D6E-86A7-E73F3DE0C87C}">
      <dgm:prSet/>
      <dgm:spPr/>
      <dgm:t>
        <a:bodyPr/>
        <a:lstStyle/>
        <a:p>
          <a:endParaRPr lang="en-NG"/>
        </a:p>
      </dgm:t>
    </dgm:pt>
    <dgm:pt modelId="{334442E9-4D47-4D8B-B49F-C0147660D34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Public Health Implications: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Insights support resource allocation and targeted interventions.</a:t>
          </a:r>
          <a:endParaRPr lang="en-NG" dirty="0"/>
        </a:p>
      </dgm:t>
    </dgm:pt>
    <dgm:pt modelId="{BA81D177-3A5C-4AFC-9130-B7D092C52857}" type="sibTrans" cxnId="{300C694E-C84A-422A-B00F-98F33DDD7813}">
      <dgm:prSet/>
      <dgm:spPr/>
      <dgm:t>
        <a:bodyPr/>
        <a:lstStyle/>
        <a:p>
          <a:endParaRPr lang="en-NG"/>
        </a:p>
      </dgm:t>
    </dgm:pt>
    <dgm:pt modelId="{DAD09C58-3955-43DE-80BC-88A895DB0959}" type="parTrans" cxnId="{300C694E-C84A-422A-B00F-98F33DDD7813}">
      <dgm:prSet/>
      <dgm:spPr/>
      <dgm:t>
        <a:bodyPr/>
        <a:lstStyle/>
        <a:p>
          <a:endParaRPr lang="en-NG"/>
        </a:p>
      </dgm:t>
    </dgm:pt>
    <dgm:pt modelId="{15488EA0-A5D3-4001-B53D-39E6996FE1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Work: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vaccination data and explore advanced modelling techniques.</a:t>
          </a:r>
          <a:endParaRPr lang="en-NG" dirty="0"/>
        </a:p>
      </dgm:t>
    </dgm:pt>
    <dgm:pt modelId="{48BBA7D7-FB52-4668-B768-EDF7D5DADFC7}" type="sibTrans" cxnId="{DEFFC56C-A6A5-4F06-9ED2-6F567874CE8E}">
      <dgm:prSet/>
      <dgm:spPr/>
      <dgm:t>
        <a:bodyPr/>
        <a:lstStyle/>
        <a:p>
          <a:endParaRPr lang="en-NG"/>
        </a:p>
      </dgm:t>
    </dgm:pt>
    <dgm:pt modelId="{0017A6FF-2645-4521-A1C6-CA3C6531B407}" type="parTrans" cxnId="{DEFFC56C-A6A5-4F06-9ED2-6F567874CE8E}">
      <dgm:prSet/>
      <dgm:spPr/>
      <dgm:t>
        <a:bodyPr/>
        <a:lstStyle/>
        <a:p>
          <a:endParaRPr lang="en-NG"/>
        </a:p>
      </dgm:t>
    </dgm:pt>
    <dgm:pt modelId="{BE8E52AA-C272-4BC7-86B4-52861AB11F33}" type="pres">
      <dgm:prSet presAssocID="{8D6C3880-C1A1-4FEE-AB76-F4379BF22B0A}" presName="diagram" presStyleCnt="0">
        <dgm:presLayoutVars>
          <dgm:dir/>
          <dgm:resizeHandles val="exact"/>
        </dgm:presLayoutVars>
      </dgm:prSet>
      <dgm:spPr/>
    </dgm:pt>
    <dgm:pt modelId="{CC9E7B7F-668B-4698-AFF9-05A068245E4A}" type="pres">
      <dgm:prSet presAssocID="{BD75781B-0227-4822-B2CF-6CA5B7A9A598}" presName="node" presStyleLbl="node1" presStyleIdx="0" presStyleCnt="6">
        <dgm:presLayoutVars>
          <dgm:bulletEnabled val="1"/>
        </dgm:presLayoutVars>
      </dgm:prSet>
      <dgm:spPr/>
    </dgm:pt>
    <dgm:pt modelId="{5CDCAAF4-E516-4499-AF0C-FFF915DE068A}" type="pres">
      <dgm:prSet presAssocID="{949FB303-D1F9-4991-AC3F-4BA4BBDF7011}" presName="sibTrans" presStyleLbl="sibTrans2D1" presStyleIdx="0" presStyleCnt="5"/>
      <dgm:spPr/>
    </dgm:pt>
    <dgm:pt modelId="{6C0C4237-5FEE-42CD-99E3-453A3D1B5EDF}" type="pres">
      <dgm:prSet presAssocID="{949FB303-D1F9-4991-AC3F-4BA4BBDF7011}" presName="connectorText" presStyleLbl="sibTrans2D1" presStyleIdx="0" presStyleCnt="5"/>
      <dgm:spPr/>
    </dgm:pt>
    <dgm:pt modelId="{AAB0EFEE-2A54-47AB-A613-0C1003778167}" type="pres">
      <dgm:prSet presAssocID="{E570C05A-6662-42AB-97E6-1A3385C410D0}" presName="node" presStyleLbl="node1" presStyleIdx="1" presStyleCnt="6">
        <dgm:presLayoutVars>
          <dgm:bulletEnabled val="1"/>
        </dgm:presLayoutVars>
      </dgm:prSet>
      <dgm:spPr/>
    </dgm:pt>
    <dgm:pt modelId="{69D9432C-8604-43D1-AEE6-B55CE9C56A81}" type="pres">
      <dgm:prSet presAssocID="{63C3A11B-A471-4B54-89D5-A0CEF66546C5}" presName="sibTrans" presStyleLbl="sibTrans2D1" presStyleIdx="1" presStyleCnt="5"/>
      <dgm:spPr/>
    </dgm:pt>
    <dgm:pt modelId="{5D9F1AE7-626C-495B-92FA-33910117C51B}" type="pres">
      <dgm:prSet presAssocID="{63C3A11B-A471-4B54-89D5-A0CEF66546C5}" presName="connectorText" presStyleLbl="sibTrans2D1" presStyleIdx="1" presStyleCnt="5"/>
      <dgm:spPr/>
    </dgm:pt>
    <dgm:pt modelId="{A4B87663-F8E3-4952-BE43-DF3E77CCA579}" type="pres">
      <dgm:prSet presAssocID="{D6445986-2B39-417C-9664-B6D147C57026}" presName="node" presStyleLbl="node1" presStyleIdx="2" presStyleCnt="6">
        <dgm:presLayoutVars>
          <dgm:bulletEnabled val="1"/>
        </dgm:presLayoutVars>
      </dgm:prSet>
      <dgm:spPr/>
    </dgm:pt>
    <dgm:pt modelId="{E1B31DAC-E300-4147-876B-2CB65A487D9E}" type="pres">
      <dgm:prSet presAssocID="{DB93383F-7160-445B-BEC2-BE94F5F00DED}" presName="sibTrans" presStyleLbl="sibTrans2D1" presStyleIdx="2" presStyleCnt="5"/>
      <dgm:spPr/>
    </dgm:pt>
    <dgm:pt modelId="{5762E1A6-8F5D-4CCF-828B-05CD045A111E}" type="pres">
      <dgm:prSet presAssocID="{DB93383F-7160-445B-BEC2-BE94F5F00DED}" presName="connectorText" presStyleLbl="sibTrans2D1" presStyleIdx="2" presStyleCnt="5"/>
      <dgm:spPr/>
    </dgm:pt>
    <dgm:pt modelId="{94812FC4-B05D-46EC-9A52-E2AC0F7DF8FF}" type="pres">
      <dgm:prSet presAssocID="{055B7E03-1787-4BF0-89FA-D8448CE54ED5}" presName="node" presStyleLbl="node1" presStyleIdx="3" presStyleCnt="6">
        <dgm:presLayoutVars>
          <dgm:bulletEnabled val="1"/>
        </dgm:presLayoutVars>
      </dgm:prSet>
      <dgm:spPr/>
    </dgm:pt>
    <dgm:pt modelId="{5EF1CA89-8246-4F04-8591-4A60282165E4}" type="pres">
      <dgm:prSet presAssocID="{52FD66FC-A4B0-47C9-8CD8-803B8B2CD62B}" presName="sibTrans" presStyleLbl="sibTrans2D1" presStyleIdx="3" presStyleCnt="5"/>
      <dgm:spPr/>
    </dgm:pt>
    <dgm:pt modelId="{96FEF157-B6C8-40E9-8A79-BEB2F2FA5D5D}" type="pres">
      <dgm:prSet presAssocID="{52FD66FC-A4B0-47C9-8CD8-803B8B2CD62B}" presName="connectorText" presStyleLbl="sibTrans2D1" presStyleIdx="3" presStyleCnt="5"/>
      <dgm:spPr/>
    </dgm:pt>
    <dgm:pt modelId="{0E9ACBCF-3BFE-41D8-BF71-03C385359BBC}" type="pres">
      <dgm:prSet presAssocID="{334442E9-4D47-4D8B-B49F-C0147660D34F}" presName="node" presStyleLbl="node1" presStyleIdx="4" presStyleCnt="6">
        <dgm:presLayoutVars>
          <dgm:bulletEnabled val="1"/>
        </dgm:presLayoutVars>
      </dgm:prSet>
      <dgm:spPr/>
    </dgm:pt>
    <dgm:pt modelId="{F1D99905-2E50-4014-BA9E-F8CDA675B7D0}" type="pres">
      <dgm:prSet presAssocID="{BA81D177-3A5C-4AFC-9130-B7D092C52857}" presName="sibTrans" presStyleLbl="sibTrans2D1" presStyleIdx="4" presStyleCnt="5"/>
      <dgm:spPr/>
    </dgm:pt>
    <dgm:pt modelId="{36A6E2E1-BB1E-4AAB-AC1D-79E434686270}" type="pres">
      <dgm:prSet presAssocID="{BA81D177-3A5C-4AFC-9130-B7D092C52857}" presName="connectorText" presStyleLbl="sibTrans2D1" presStyleIdx="4" presStyleCnt="5"/>
      <dgm:spPr/>
    </dgm:pt>
    <dgm:pt modelId="{11E90F7C-9286-4287-B5D6-9645A3AFFE9F}" type="pres">
      <dgm:prSet presAssocID="{15488EA0-A5D3-4001-B53D-39E6996FE1AA}" presName="node" presStyleLbl="node1" presStyleIdx="5" presStyleCnt="6">
        <dgm:presLayoutVars>
          <dgm:bulletEnabled val="1"/>
        </dgm:presLayoutVars>
      </dgm:prSet>
      <dgm:spPr/>
    </dgm:pt>
  </dgm:ptLst>
  <dgm:cxnLst>
    <dgm:cxn modelId="{837A7B00-C6B4-488B-90C0-7C5C87D306D2}" type="presOf" srcId="{15488EA0-A5D3-4001-B53D-39E6996FE1AA}" destId="{11E90F7C-9286-4287-B5D6-9645A3AFFE9F}" srcOrd="0" destOrd="0" presId="urn:microsoft.com/office/officeart/2005/8/layout/process5"/>
    <dgm:cxn modelId="{00822C17-9CFB-4B8F-B0EA-62276AE0CE11}" type="presOf" srcId="{055B7E03-1787-4BF0-89FA-D8448CE54ED5}" destId="{94812FC4-B05D-46EC-9A52-E2AC0F7DF8FF}" srcOrd="0" destOrd="0" presId="urn:microsoft.com/office/officeart/2005/8/layout/process5"/>
    <dgm:cxn modelId="{EB6B3A23-8D36-4A5A-A932-14BC109A03B4}" type="presOf" srcId="{63C3A11B-A471-4B54-89D5-A0CEF66546C5}" destId="{5D9F1AE7-626C-495B-92FA-33910117C51B}" srcOrd="1" destOrd="0" presId="urn:microsoft.com/office/officeart/2005/8/layout/process5"/>
    <dgm:cxn modelId="{41966924-B8DF-44D9-A9B4-DFDADDC2D90C}" type="presOf" srcId="{949FB303-D1F9-4991-AC3F-4BA4BBDF7011}" destId="{6C0C4237-5FEE-42CD-99E3-453A3D1B5EDF}" srcOrd="1" destOrd="0" presId="urn:microsoft.com/office/officeart/2005/8/layout/process5"/>
    <dgm:cxn modelId="{6883EC32-1329-412A-AFDB-BACAD87CB3AC}" type="presOf" srcId="{D6445986-2B39-417C-9664-B6D147C57026}" destId="{A4B87663-F8E3-4952-BE43-DF3E77CCA579}" srcOrd="0" destOrd="0" presId="urn:microsoft.com/office/officeart/2005/8/layout/process5"/>
    <dgm:cxn modelId="{504C8A34-9640-41FB-8019-3CF08B0B5B3D}" type="presOf" srcId="{52FD66FC-A4B0-47C9-8CD8-803B8B2CD62B}" destId="{5EF1CA89-8246-4F04-8591-4A60282165E4}" srcOrd="0" destOrd="0" presId="urn:microsoft.com/office/officeart/2005/8/layout/process5"/>
    <dgm:cxn modelId="{89328C39-6BA6-4E2A-A40B-0F31DFF48549}" srcId="{8D6C3880-C1A1-4FEE-AB76-F4379BF22B0A}" destId="{BD75781B-0227-4822-B2CF-6CA5B7A9A598}" srcOrd="0" destOrd="0" parTransId="{2D8F6F3D-6F41-49C7-9A4D-4573A3D0CF89}" sibTransId="{949FB303-D1F9-4991-AC3F-4BA4BBDF7011}"/>
    <dgm:cxn modelId="{AAFA915C-E102-4258-8679-1EF2FB93FE91}" type="presOf" srcId="{52FD66FC-A4B0-47C9-8CD8-803B8B2CD62B}" destId="{96FEF157-B6C8-40E9-8A79-BEB2F2FA5D5D}" srcOrd="1" destOrd="0" presId="urn:microsoft.com/office/officeart/2005/8/layout/process5"/>
    <dgm:cxn modelId="{B3A74165-AD3E-48FA-AB15-3358BE925FB9}" type="presOf" srcId="{DB93383F-7160-445B-BEC2-BE94F5F00DED}" destId="{E1B31DAC-E300-4147-876B-2CB65A487D9E}" srcOrd="0" destOrd="0" presId="urn:microsoft.com/office/officeart/2005/8/layout/process5"/>
    <dgm:cxn modelId="{D0DDC647-242C-451C-8332-238FB13FB220}" type="presOf" srcId="{8D6C3880-C1A1-4FEE-AB76-F4379BF22B0A}" destId="{BE8E52AA-C272-4BC7-86B4-52861AB11F33}" srcOrd="0" destOrd="0" presId="urn:microsoft.com/office/officeart/2005/8/layout/process5"/>
    <dgm:cxn modelId="{ADA36569-B252-4A3A-B528-E57D2C6629B0}" type="presOf" srcId="{334442E9-4D47-4D8B-B49F-C0147660D34F}" destId="{0E9ACBCF-3BFE-41D8-BF71-03C385359BBC}" srcOrd="0" destOrd="0" presId="urn:microsoft.com/office/officeart/2005/8/layout/process5"/>
    <dgm:cxn modelId="{DEFFC56C-A6A5-4F06-9ED2-6F567874CE8E}" srcId="{8D6C3880-C1A1-4FEE-AB76-F4379BF22B0A}" destId="{15488EA0-A5D3-4001-B53D-39E6996FE1AA}" srcOrd="5" destOrd="0" parTransId="{0017A6FF-2645-4521-A1C6-CA3C6531B407}" sibTransId="{48BBA7D7-FB52-4668-B768-EDF7D5DADFC7}"/>
    <dgm:cxn modelId="{300C694E-C84A-422A-B00F-98F33DDD7813}" srcId="{8D6C3880-C1A1-4FEE-AB76-F4379BF22B0A}" destId="{334442E9-4D47-4D8B-B49F-C0147660D34F}" srcOrd="4" destOrd="0" parTransId="{DAD09C58-3955-43DE-80BC-88A895DB0959}" sibTransId="{BA81D177-3A5C-4AFC-9130-B7D092C52857}"/>
    <dgm:cxn modelId="{50F64C78-340D-48D6-964E-059FE9AF6872}" type="presOf" srcId="{63C3A11B-A471-4B54-89D5-A0CEF66546C5}" destId="{69D9432C-8604-43D1-AEE6-B55CE9C56A81}" srcOrd="0" destOrd="0" presId="urn:microsoft.com/office/officeart/2005/8/layout/process5"/>
    <dgm:cxn modelId="{EBD92259-8DE8-4D69-A196-1FA53B677409}" srcId="{8D6C3880-C1A1-4FEE-AB76-F4379BF22B0A}" destId="{E570C05A-6662-42AB-97E6-1A3385C410D0}" srcOrd="1" destOrd="0" parTransId="{0AE02A69-9A89-4331-94CB-2D86C33FEC69}" sibTransId="{63C3A11B-A471-4B54-89D5-A0CEF66546C5}"/>
    <dgm:cxn modelId="{509C9C7A-F567-45AF-80A4-8D6F28D1E377}" type="presOf" srcId="{BA81D177-3A5C-4AFC-9130-B7D092C52857}" destId="{36A6E2E1-BB1E-4AAB-AC1D-79E434686270}" srcOrd="1" destOrd="0" presId="urn:microsoft.com/office/officeart/2005/8/layout/process5"/>
    <dgm:cxn modelId="{96C1FA97-72D6-4300-A133-094524A1C8AB}" type="presOf" srcId="{BD75781B-0227-4822-B2CF-6CA5B7A9A598}" destId="{CC9E7B7F-668B-4698-AFF9-05A068245E4A}" srcOrd="0" destOrd="0" presId="urn:microsoft.com/office/officeart/2005/8/layout/process5"/>
    <dgm:cxn modelId="{DD428B9E-DD3B-4D6E-86A7-E73F3DE0C87C}" srcId="{8D6C3880-C1A1-4FEE-AB76-F4379BF22B0A}" destId="{055B7E03-1787-4BF0-89FA-D8448CE54ED5}" srcOrd="3" destOrd="0" parTransId="{0862CCBF-707E-4174-820D-1AAA7C13752A}" sibTransId="{52FD66FC-A4B0-47C9-8CD8-803B8B2CD62B}"/>
    <dgm:cxn modelId="{5A1759A7-3C94-4671-BF5C-98C03D64C618}" type="presOf" srcId="{BA81D177-3A5C-4AFC-9130-B7D092C52857}" destId="{F1D99905-2E50-4014-BA9E-F8CDA675B7D0}" srcOrd="0" destOrd="0" presId="urn:microsoft.com/office/officeart/2005/8/layout/process5"/>
    <dgm:cxn modelId="{76C090AB-56E8-4EDD-A4C2-CD2013338200}" type="presOf" srcId="{DB93383F-7160-445B-BEC2-BE94F5F00DED}" destId="{5762E1A6-8F5D-4CCF-828B-05CD045A111E}" srcOrd="1" destOrd="0" presId="urn:microsoft.com/office/officeart/2005/8/layout/process5"/>
    <dgm:cxn modelId="{42C9BFBE-B5BB-4246-BE1B-CC9CD90C36BB}" srcId="{8D6C3880-C1A1-4FEE-AB76-F4379BF22B0A}" destId="{D6445986-2B39-417C-9664-B6D147C57026}" srcOrd="2" destOrd="0" parTransId="{3AE0CC1B-3960-44A3-A5BF-53D8C84CE282}" sibTransId="{DB93383F-7160-445B-BEC2-BE94F5F00DED}"/>
    <dgm:cxn modelId="{D53E8AC2-CBEC-4BCD-90E1-871364AC1025}" type="presOf" srcId="{E570C05A-6662-42AB-97E6-1A3385C410D0}" destId="{AAB0EFEE-2A54-47AB-A613-0C1003778167}" srcOrd="0" destOrd="0" presId="urn:microsoft.com/office/officeart/2005/8/layout/process5"/>
    <dgm:cxn modelId="{BDDE00EB-86CD-4693-AF7D-C6CCBA9DB3D7}" type="presOf" srcId="{949FB303-D1F9-4991-AC3F-4BA4BBDF7011}" destId="{5CDCAAF4-E516-4499-AF0C-FFF915DE068A}" srcOrd="0" destOrd="0" presId="urn:microsoft.com/office/officeart/2005/8/layout/process5"/>
    <dgm:cxn modelId="{4CE7A4A0-81CC-4A3D-9C26-30EF5A4AAF3D}" type="presParOf" srcId="{BE8E52AA-C272-4BC7-86B4-52861AB11F33}" destId="{CC9E7B7F-668B-4698-AFF9-05A068245E4A}" srcOrd="0" destOrd="0" presId="urn:microsoft.com/office/officeart/2005/8/layout/process5"/>
    <dgm:cxn modelId="{B5B2C68C-66BE-416F-AA83-21A1C5963C2A}" type="presParOf" srcId="{BE8E52AA-C272-4BC7-86B4-52861AB11F33}" destId="{5CDCAAF4-E516-4499-AF0C-FFF915DE068A}" srcOrd="1" destOrd="0" presId="urn:microsoft.com/office/officeart/2005/8/layout/process5"/>
    <dgm:cxn modelId="{4D76BD1D-2860-4411-BD53-72A491741806}" type="presParOf" srcId="{5CDCAAF4-E516-4499-AF0C-FFF915DE068A}" destId="{6C0C4237-5FEE-42CD-99E3-453A3D1B5EDF}" srcOrd="0" destOrd="0" presId="urn:microsoft.com/office/officeart/2005/8/layout/process5"/>
    <dgm:cxn modelId="{98A993FB-3DBC-4B3B-BC3A-FC5A0A57F58B}" type="presParOf" srcId="{BE8E52AA-C272-4BC7-86B4-52861AB11F33}" destId="{AAB0EFEE-2A54-47AB-A613-0C1003778167}" srcOrd="2" destOrd="0" presId="urn:microsoft.com/office/officeart/2005/8/layout/process5"/>
    <dgm:cxn modelId="{8ADB4A41-4D14-44B3-9A3E-6B59E2DD1354}" type="presParOf" srcId="{BE8E52AA-C272-4BC7-86B4-52861AB11F33}" destId="{69D9432C-8604-43D1-AEE6-B55CE9C56A81}" srcOrd="3" destOrd="0" presId="urn:microsoft.com/office/officeart/2005/8/layout/process5"/>
    <dgm:cxn modelId="{B571D9D3-4824-43AF-99F1-BA0B974A6A9D}" type="presParOf" srcId="{69D9432C-8604-43D1-AEE6-B55CE9C56A81}" destId="{5D9F1AE7-626C-495B-92FA-33910117C51B}" srcOrd="0" destOrd="0" presId="urn:microsoft.com/office/officeart/2005/8/layout/process5"/>
    <dgm:cxn modelId="{C0096C0A-C00A-4477-ADF7-72D0F18F921C}" type="presParOf" srcId="{BE8E52AA-C272-4BC7-86B4-52861AB11F33}" destId="{A4B87663-F8E3-4952-BE43-DF3E77CCA579}" srcOrd="4" destOrd="0" presId="urn:microsoft.com/office/officeart/2005/8/layout/process5"/>
    <dgm:cxn modelId="{0C8A3011-D75D-4592-9C20-45292BD62748}" type="presParOf" srcId="{BE8E52AA-C272-4BC7-86B4-52861AB11F33}" destId="{E1B31DAC-E300-4147-876B-2CB65A487D9E}" srcOrd="5" destOrd="0" presId="urn:microsoft.com/office/officeart/2005/8/layout/process5"/>
    <dgm:cxn modelId="{F25F5241-832F-446E-A735-30CE856A6C00}" type="presParOf" srcId="{E1B31DAC-E300-4147-876B-2CB65A487D9E}" destId="{5762E1A6-8F5D-4CCF-828B-05CD045A111E}" srcOrd="0" destOrd="0" presId="urn:microsoft.com/office/officeart/2005/8/layout/process5"/>
    <dgm:cxn modelId="{F58EE8BD-F063-4F93-A8AD-A263A9BD0769}" type="presParOf" srcId="{BE8E52AA-C272-4BC7-86B4-52861AB11F33}" destId="{94812FC4-B05D-46EC-9A52-E2AC0F7DF8FF}" srcOrd="6" destOrd="0" presId="urn:microsoft.com/office/officeart/2005/8/layout/process5"/>
    <dgm:cxn modelId="{52FFD791-9A3C-4034-B26B-194DCB3040A8}" type="presParOf" srcId="{BE8E52AA-C272-4BC7-86B4-52861AB11F33}" destId="{5EF1CA89-8246-4F04-8591-4A60282165E4}" srcOrd="7" destOrd="0" presId="urn:microsoft.com/office/officeart/2005/8/layout/process5"/>
    <dgm:cxn modelId="{86D054E9-A236-4779-A7AC-C21008C257CD}" type="presParOf" srcId="{5EF1CA89-8246-4F04-8591-4A60282165E4}" destId="{96FEF157-B6C8-40E9-8A79-BEB2F2FA5D5D}" srcOrd="0" destOrd="0" presId="urn:microsoft.com/office/officeart/2005/8/layout/process5"/>
    <dgm:cxn modelId="{03668050-05F9-4305-97BC-27FB774C565E}" type="presParOf" srcId="{BE8E52AA-C272-4BC7-86B4-52861AB11F33}" destId="{0E9ACBCF-3BFE-41D8-BF71-03C385359BBC}" srcOrd="8" destOrd="0" presId="urn:microsoft.com/office/officeart/2005/8/layout/process5"/>
    <dgm:cxn modelId="{672AD222-A194-4806-BCF9-3CC3E27B9936}" type="presParOf" srcId="{BE8E52AA-C272-4BC7-86B4-52861AB11F33}" destId="{F1D99905-2E50-4014-BA9E-F8CDA675B7D0}" srcOrd="9" destOrd="0" presId="urn:microsoft.com/office/officeart/2005/8/layout/process5"/>
    <dgm:cxn modelId="{B9FD5077-9809-439D-80F0-4D4FBAFD7C0E}" type="presParOf" srcId="{F1D99905-2E50-4014-BA9E-F8CDA675B7D0}" destId="{36A6E2E1-BB1E-4AAB-AC1D-79E434686270}" srcOrd="0" destOrd="0" presId="urn:microsoft.com/office/officeart/2005/8/layout/process5"/>
    <dgm:cxn modelId="{904B73EF-E5B7-4867-AD6D-BFB72F40DC10}" type="presParOf" srcId="{BE8E52AA-C272-4BC7-86B4-52861AB11F33}" destId="{11E90F7C-9286-4287-B5D6-9645A3AFFE9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7B7F-668B-4698-AFF9-05A068245E4A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Analysis: 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Cleaned and analysed global COVID-19 data to uncover trends.</a:t>
          </a:r>
          <a:endParaRPr lang="en-NG" sz="1600" kern="1200" dirty="0"/>
        </a:p>
      </dsp:txBody>
      <dsp:txXfrm>
        <a:off x="44665" y="1038705"/>
        <a:ext cx="2060143" cy="1206068"/>
      </dsp:txXfrm>
    </dsp:sp>
    <dsp:sp modelId="{5CDCAAF4-E516-4499-AF0C-FFF915DE068A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300" kern="1200"/>
        </a:p>
      </dsp:txBody>
      <dsp:txXfrm>
        <a:off x="2330227" y="1482881"/>
        <a:ext cx="316861" cy="317716"/>
      </dsp:txXfrm>
    </dsp:sp>
    <dsp:sp modelId="{AAB0EFEE-2A54-47AB-A613-0C1003778167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 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High-risk regions identified. Mortality ratios reveal healthcare strains.</a:t>
          </a:r>
          <a:endParaRPr lang="en-NG" sz="1600" kern="1200" dirty="0"/>
        </a:p>
      </dsp:txBody>
      <dsp:txXfrm>
        <a:off x="3033928" y="1038705"/>
        <a:ext cx="2060143" cy="1206068"/>
      </dsp:txXfrm>
    </dsp:sp>
    <dsp:sp modelId="{69D9432C-8604-43D1-AEE6-B55CE9C56A81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300" kern="1200"/>
        </a:p>
      </dsp:txBody>
      <dsp:txXfrm>
        <a:off x="5319490" y="1482881"/>
        <a:ext cx="316861" cy="317716"/>
      </dsp:txXfrm>
    </dsp:sp>
    <dsp:sp modelId="{A4B87663-F8E3-4952-BE43-DF3E77CCA579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Forecasting: 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Predicted case trends for the next 30 days using Prophet.</a:t>
          </a:r>
          <a:endParaRPr lang="en-NG" sz="1600" kern="1200" dirty="0"/>
        </a:p>
      </dsp:txBody>
      <dsp:txXfrm>
        <a:off x="6023190" y="1038705"/>
        <a:ext cx="2060143" cy="1206068"/>
      </dsp:txXfrm>
    </dsp:sp>
    <dsp:sp modelId="{E1B31DAC-E300-4147-876B-2CB65A487D9E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300" kern="1200"/>
        </a:p>
      </dsp:txBody>
      <dsp:txXfrm rot="-5400000">
        <a:off x="6894404" y="2470192"/>
        <a:ext cx="317716" cy="316861"/>
      </dsp:txXfrm>
    </dsp:sp>
    <dsp:sp modelId="{94812FC4-B05D-46EC-9A52-E2AC0F7DF8FF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Classification: 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Random Forest to classify countries into risk levels.</a:t>
          </a:r>
          <a:endParaRPr lang="en-NG" sz="1600" kern="1200" dirty="0"/>
        </a:p>
      </dsp:txBody>
      <dsp:txXfrm>
        <a:off x="6023190" y="3173893"/>
        <a:ext cx="2060143" cy="1206068"/>
      </dsp:txXfrm>
    </dsp:sp>
    <dsp:sp modelId="{5EF1CA89-8246-4F04-8591-4A60282165E4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300" kern="1200"/>
        </a:p>
      </dsp:txBody>
      <dsp:txXfrm rot="10800000">
        <a:off x="5480910" y="3618068"/>
        <a:ext cx="316861" cy="317716"/>
      </dsp:txXfrm>
    </dsp:sp>
    <dsp:sp modelId="{0E9ACBCF-3BFE-41D8-BF71-03C385359BBC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Public Health Implications: 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Insights support resource allocation and targeted interventions.</a:t>
          </a:r>
          <a:endParaRPr lang="en-NG" sz="1600" kern="1200" dirty="0"/>
        </a:p>
      </dsp:txBody>
      <dsp:txXfrm>
        <a:off x="3033928" y="3173892"/>
        <a:ext cx="2060143" cy="1206068"/>
      </dsp:txXfrm>
    </dsp:sp>
    <dsp:sp modelId="{F1D99905-2E50-4014-BA9E-F8CDA675B7D0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300" kern="1200"/>
        </a:p>
      </dsp:txBody>
      <dsp:txXfrm rot="10800000">
        <a:off x="2491648" y="3618068"/>
        <a:ext cx="316861" cy="317716"/>
      </dsp:txXfrm>
    </dsp:sp>
    <dsp:sp modelId="{11E90F7C-9286-4287-B5D6-9645A3AFFE9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Work: 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vaccination data and explore advanced modelling techniques.</a:t>
          </a:r>
          <a:endParaRPr lang="en-NG" sz="1600" kern="1200" dirty="0"/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0245-8A86-8666-C11A-B14DCCAE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2E34-6C1F-6165-8F1F-D5C95A9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12F-2D7B-E9C0-0038-C6B8FA3A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2221-C371-AB38-C0B1-AE6F781C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70A7-1F44-1050-53A2-BA8D85FF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84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BBFB-8F76-A0EF-B458-7743A65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4FD02-93B9-E9F5-CFD1-11FB22C7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27D6-EB58-FE6A-FA69-3739018F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553F-18B1-62CA-30EA-70034D5C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2A14-5EA2-F9A3-1CF8-8C9F7EAD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22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26658-900B-33B8-D5D3-C71FB88AE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AC141-AAB7-BAC8-A90F-76A78E73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2429-A8CA-E4C6-1171-0AFE6B0A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11DF-2D56-5FE4-70EE-69DF55A6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FE9D-F743-4786-AC66-82C98EA6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402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F51-7026-FD20-88D8-41C19A27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A113-D32B-E078-1759-02B95FAE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87A3-F72D-6690-DD5C-374212F2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792A-1626-B3AA-4D52-B2278412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4A0B-2F43-98CF-E767-63EAC2BE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3813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88E3-C4A0-CA20-2D5C-99483D20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6EE2-D254-022C-DD0D-0264E7E7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DFD0-631C-65F5-5F99-E5AF446C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E2CC-24B7-A5CD-0663-FA7826CF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2F15-BF86-C8FC-E93E-CB740202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618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633E-79DC-3C19-B1A9-8ECFB8A7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4A4-9CBA-A414-1FA4-7FA00FE30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1C761-B60A-2D3C-248B-9207A02F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6EC6C-B784-3EF0-CDB0-AD648E14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FBBC-248A-997B-6F37-71F6F476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3A1F-9E11-86C7-83AC-111EE8B7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89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CA98-200B-DB3A-2A3C-854AFC6D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202CE-B098-E214-18D7-4888C7D0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2418C-27DB-922D-4524-FA7910B8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101E9-04FE-44E9-62FC-67F21E5D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6DA93-4521-6F3E-9B2F-EA400C8A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C457F-0548-CEDF-C0A9-0BA07DF2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25828-7A7F-7403-DB86-590B0BC1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581FA-C684-F9A8-4220-8563E37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102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3CEE-AC0C-8A43-68D2-9C43EBC2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6C591-8BCA-0286-F797-4FCC510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FE20E-3B38-F80C-4811-394214DD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B65B-16D5-55E1-615B-F19229E2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21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1D19E-31CC-8874-4275-7CB66C15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D3D11-C352-6269-D9C6-29EBB395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BE970-EEAF-3B3D-A500-4959BDE5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89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33A8-5CD1-6A60-B7FA-F5AB45F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8FE3-30FE-B4AA-5B8F-601511EE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130EE-FEF4-6ED6-2524-54E17BE33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8A882-B7FB-CE54-8F27-0466CAE7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7935-330E-BE84-C550-EEF7FD35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41705-66A2-FD9E-588B-3915E22D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922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085-E4E7-5C38-DEED-998D306C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CF495-F8FB-F179-D60F-84F94D3F0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F8AE-35E3-B14E-E406-D1070F33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A7FC-024E-83AA-C8BE-AB0CC03B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0D753-7A66-683C-E64A-924E2C34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C995-C65C-C83E-15C5-58A7CB33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937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84068-C139-465D-3F9B-1C0E0563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A18A-9229-D99B-4AA7-F75FCB12A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26C2-CF42-FB7C-4A98-A49624991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46C1-6A3D-4BA4-AAF0-40C7894D51E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A257-CCE7-D8DB-5536-F5E0D61D8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0758-D5FC-944D-A936-70EE2BCB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06FE-4D02-41DD-A91E-6B09CF539F3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24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7A450-B041-F35F-80F4-720F091B0796}"/>
              </a:ext>
            </a:extLst>
          </p:cNvPr>
          <p:cNvSpPr txBox="1"/>
          <p:nvPr/>
        </p:nvSpPr>
        <p:spPr>
          <a:xfrm>
            <a:off x="626041" y="432282"/>
            <a:ext cx="10939918" cy="59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FOR COVID-19 IN PUBLIC HEALTH</a:t>
            </a:r>
          </a:p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Favour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-Oluwa ISHOLA</a:t>
            </a:r>
          </a:p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ID</a:t>
            </a:r>
          </a:p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FE/23/38197947</a:t>
            </a:r>
          </a:p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2</a:t>
            </a:r>
          </a:p>
          <a:p>
            <a:pPr algn="ctr">
              <a:lnSpc>
                <a:spcPct val="20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30TH NOVEMBER, 2024.</a:t>
            </a:r>
          </a:p>
        </p:txBody>
      </p:sp>
    </p:spTree>
    <p:extLst>
      <p:ext uri="{BB962C8B-B14F-4D97-AF65-F5344CB8AC3E}">
        <p14:creationId xmlns:p14="http://schemas.microsoft.com/office/powerpoint/2010/main" val="74986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8E25F-5DFE-34C3-C1FD-E2330B73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52F90-8EB5-BAFE-7A98-1DAE4A46CD84}"/>
              </a:ext>
            </a:extLst>
          </p:cNvPr>
          <p:cNvSpPr txBox="1"/>
          <p:nvPr/>
        </p:nvSpPr>
        <p:spPr>
          <a:xfrm>
            <a:off x="5133236" y="-26556"/>
            <a:ext cx="1925528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AutoShape 2" descr="A sleek and professional timeline graphic for a PowerPoint presentation, showcasing five stages labeled sequentially: 'Data Collection,' 'Data Cleaning,' 'Exploratory Data Analysis (EDA),' 'Model Development,' and 'Insights &amp; Recommendations.' Each stage is represented by a circular node connected with straight lines, accompanied by minimal icons (e.g., database for data collection, broom for cleaning, chart for EDA, gear for development, and a lightbulb for insights). The background is clean and light, with the timeline positioned horizontally across the center.">
            <a:extLst>
              <a:ext uri="{FF2B5EF4-FFF2-40B4-BE49-F238E27FC236}">
                <a16:creationId xmlns:a16="http://schemas.microsoft.com/office/drawing/2014/main" id="{9092D9AB-BD91-7EED-CDA0-FE11DF851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4240" y="777240"/>
            <a:ext cx="280416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A595D76-F390-83E0-7D2B-2CD33BA2F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537688"/>
              </p:ext>
            </p:extLst>
          </p:nvPr>
        </p:nvGraphicFramePr>
        <p:xfrm>
          <a:off x="2032000" y="2838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98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011D8-BCC8-BFD1-9B94-E20725073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sleek and professional timeline graphic for a PowerPoint presentation, showcasing five stages labeled sequentially: 'Data Collection,' 'Data Cleaning,' 'Exploratory Data Analysis (EDA),' 'Model Development,' and 'Insights &amp; Recommendations.' Each stage is represented by a circular node connected with straight lines, accompanied by minimal icons (e.g., database for data collection, broom for cleaning, chart for EDA, gear for development, and a lightbulb for insights). The background is clean and light, with the timeline positioned horizontally across the center.">
            <a:extLst>
              <a:ext uri="{FF2B5EF4-FFF2-40B4-BE49-F238E27FC236}">
                <a16:creationId xmlns:a16="http://schemas.microsoft.com/office/drawing/2014/main" id="{8CF516B4-5F09-A168-7A6E-C4684B65A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4240" y="777240"/>
            <a:ext cx="280416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pic>
        <p:nvPicPr>
          <p:cNvPr id="9224" name="Picture 8" descr="Scientists deliberately infected people with coronavirus. Here's what  happened | Science | AAAS">
            <a:extLst>
              <a:ext uri="{FF2B5EF4-FFF2-40B4-BE49-F238E27FC236}">
                <a16:creationId xmlns:a16="http://schemas.microsoft.com/office/drawing/2014/main" id="{8BB0EF4C-85CB-D293-B5DC-D6B5B5F1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E48FE-8720-EDB5-63FD-9E27A7D2A407}"/>
              </a:ext>
            </a:extLst>
          </p:cNvPr>
          <p:cNvSpPr txBox="1"/>
          <p:nvPr/>
        </p:nvSpPr>
        <p:spPr>
          <a:xfrm>
            <a:off x="2177715" y="2644170"/>
            <a:ext cx="7836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NG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B66F-0A44-D2C9-6B13-59D4CCE9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5ABD4-FD4E-D854-4797-3C8A282B8EF8}"/>
              </a:ext>
            </a:extLst>
          </p:cNvPr>
          <p:cNvSpPr txBox="1"/>
          <p:nvPr/>
        </p:nvSpPr>
        <p:spPr>
          <a:xfrm>
            <a:off x="4976142" y="0"/>
            <a:ext cx="2239716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8C7BB-C923-502F-102D-6E1BEE7253FA}"/>
              </a:ext>
            </a:extLst>
          </p:cNvPr>
          <p:cNvSpPr txBox="1"/>
          <p:nvPr/>
        </p:nvSpPr>
        <p:spPr>
          <a:xfrm>
            <a:off x="285572" y="689181"/>
            <a:ext cx="3265348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trends in COVID-19 data.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future cases using time-series model.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high-risk regions for targeted public health measures. 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lobal distribution of COVID-19 cases | Download Scientific Diagram">
            <a:extLst>
              <a:ext uri="{FF2B5EF4-FFF2-40B4-BE49-F238E27FC236}">
                <a16:creationId xmlns:a16="http://schemas.microsoft.com/office/drawing/2014/main" id="{DF399CB3-0ECC-09B6-F2B8-E5929FFD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55" y="689181"/>
            <a:ext cx="80962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75999-B09D-F6F4-8A74-826257781461}"/>
              </a:ext>
            </a:extLst>
          </p:cNvPr>
          <p:cNvSpPr txBox="1"/>
          <p:nvPr/>
        </p:nvSpPr>
        <p:spPr>
          <a:xfrm>
            <a:off x="4099560" y="6164958"/>
            <a:ext cx="342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distribution of COVID-19 cases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Adhikari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7E37A-62FF-2CBB-2E9E-EBAAE7EF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6621DF-2782-63F8-C06B-41444888F2D3}"/>
              </a:ext>
            </a:extLst>
          </p:cNvPr>
          <p:cNvSpPr txBox="1"/>
          <p:nvPr/>
        </p:nvSpPr>
        <p:spPr>
          <a:xfrm>
            <a:off x="4909813" y="0"/>
            <a:ext cx="2372381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8F199-09E3-D796-C039-5B8DEE143EC4}"/>
              </a:ext>
            </a:extLst>
          </p:cNvPr>
          <p:cNvSpPr txBox="1"/>
          <p:nvPr/>
        </p:nvSpPr>
        <p:spPr>
          <a:xfrm>
            <a:off x="5089409" y="5821127"/>
            <a:ext cx="2013180" cy="50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F8038B-6450-38E0-346B-05627B3F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32055"/>
              </p:ext>
            </p:extLst>
          </p:nvPr>
        </p:nvGraphicFramePr>
        <p:xfrm>
          <a:off x="1249680" y="891539"/>
          <a:ext cx="9692639" cy="507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04">
                  <a:extLst>
                    <a:ext uri="{9D8B030D-6E8A-4147-A177-3AD203B41FA5}">
                      <a16:colId xmlns:a16="http://schemas.microsoft.com/office/drawing/2014/main" val="1756353443"/>
                    </a:ext>
                  </a:extLst>
                </a:gridCol>
                <a:gridCol w="1508417">
                  <a:extLst>
                    <a:ext uri="{9D8B030D-6E8A-4147-A177-3AD203B41FA5}">
                      <a16:colId xmlns:a16="http://schemas.microsoft.com/office/drawing/2014/main" val="1797563842"/>
                    </a:ext>
                  </a:extLst>
                </a:gridCol>
                <a:gridCol w="1890065">
                  <a:extLst>
                    <a:ext uri="{9D8B030D-6E8A-4147-A177-3AD203B41FA5}">
                      <a16:colId xmlns:a16="http://schemas.microsoft.com/office/drawing/2014/main" val="3088764418"/>
                    </a:ext>
                  </a:extLst>
                </a:gridCol>
                <a:gridCol w="3185153">
                  <a:extLst>
                    <a:ext uri="{9D8B030D-6E8A-4147-A177-3AD203B41FA5}">
                      <a16:colId xmlns:a16="http://schemas.microsoft.com/office/drawing/2014/main" val="3037683836"/>
                    </a:ext>
                  </a:extLst>
                </a:gridCol>
              </a:tblGrid>
              <a:tr h="569953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Involed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Rows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Columns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24357"/>
                  </a:ext>
                </a:extLst>
              </a:tr>
              <a:tr h="98375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country_wise_latest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Confirmed, Deaths, Recovered and Active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03783"/>
                  </a:ext>
                </a:extLst>
              </a:tr>
              <a:tr h="983754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covid_19_clean_complete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Confirmed, Deaths, Recovered and Active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55635"/>
                  </a:ext>
                </a:extLst>
              </a:tr>
              <a:tr h="98375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full_grouped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28912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Confirmed, Deaths, Recovered and Active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22049"/>
                  </a:ext>
                </a:extLst>
              </a:tr>
              <a:tr h="98375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day_wise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Confirmed, Deaths, Recovered and Active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59779"/>
                  </a:ext>
                </a:extLst>
              </a:tr>
              <a:tr h="569953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worldometer_data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</a:t>
                      </a:r>
                      <a:endParaRPr lang="en-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2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5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B14D9-2A16-4095-2C91-DF73F3D6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B3898-859D-B2C5-A7F2-ADD48DA977B9}"/>
              </a:ext>
            </a:extLst>
          </p:cNvPr>
          <p:cNvSpPr txBox="1"/>
          <p:nvPr/>
        </p:nvSpPr>
        <p:spPr>
          <a:xfrm>
            <a:off x="4709529" y="-86961"/>
            <a:ext cx="2772940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84679-69B0-7618-9B92-1F57390FB2C7}"/>
              </a:ext>
            </a:extLst>
          </p:cNvPr>
          <p:cNvSpPr txBox="1"/>
          <p:nvPr/>
        </p:nvSpPr>
        <p:spPr>
          <a:xfrm>
            <a:off x="7805737" y="153752"/>
            <a:ext cx="2013180" cy="50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9FD8C6-2D16-908C-D7AA-9A3A22C63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2465"/>
            <a:ext cx="6122102" cy="32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BCDB2B-CD09-3DFE-9649-8875A45D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69" y="3733800"/>
            <a:ext cx="612210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1A5E2-B543-76DC-0CB6-53ECB921F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BB31E-6BE3-8C8C-2146-2F96299F8F7F}"/>
              </a:ext>
            </a:extLst>
          </p:cNvPr>
          <p:cNvSpPr txBox="1"/>
          <p:nvPr/>
        </p:nvSpPr>
        <p:spPr>
          <a:xfrm>
            <a:off x="3991449" y="-153288"/>
            <a:ext cx="4209102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E1763-C5E1-6950-D682-9B59451C555D}"/>
              </a:ext>
            </a:extLst>
          </p:cNvPr>
          <p:cNvSpPr txBox="1"/>
          <p:nvPr/>
        </p:nvSpPr>
        <p:spPr>
          <a:xfrm>
            <a:off x="8522017" y="417587"/>
            <a:ext cx="2013180" cy="50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F65307-1E32-227D-0F78-A8A2D668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9" y="609600"/>
            <a:ext cx="568867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7285C8-08CE-D5AE-2D7B-32B9EF7D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46" y="1310640"/>
            <a:ext cx="5152737" cy="339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510103C-2C34-9F3E-BCC8-E01BB5A3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564" y="3733800"/>
            <a:ext cx="3295847" cy="29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1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3E58B-EFC7-B7F0-FE9E-0730969B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FE4EB-3790-52E7-65E5-8C41DFAF6E02}"/>
              </a:ext>
            </a:extLst>
          </p:cNvPr>
          <p:cNvSpPr txBox="1"/>
          <p:nvPr/>
        </p:nvSpPr>
        <p:spPr>
          <a:xfrm>
            <a:off x="4439039" y="0"/>
            <a:ext cx="3313921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EB321-7E10-CFFB-C007-66FFCBCD7668}"/>
              </a:ext>
            </a:extLst>
          </p:cNvPr>
          <p:cNvSpPr txBox="1"/>
          <p:nvPr/>
        </p:nvSpPr>
        <p:spPr>
          <a:xfrm>
            <a:off x="5245417" y="5924552"/>
            <a:ext cx="2013180" cy="50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D8BE0B-EC5C-E5E9-D164-B75702CD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65" y="823912"/>
            <a:ext cx="96583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C774-9A5B-FFAD-BB32-183F493A9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0DCBE-80E2-70F2-F681-D6F033F93434}"/>
              </a:ext>
            </a:extLst>
          </p:cNvPr>
          <p:cNvSpPr txBox="1"/>
          <p:nvPr/>
        </p:nvSpPr>
        <p:spPr>
          <a:xfrm>
            <a:off x="4051106" y="0"/>
            <a:ext cx="3815468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B64E7-8116-2528-6532-7C7AE89F0F7E}"/>
              </a:ext>
            </a:extLst>
          </p:cNvPr>
          <p:cNvSpPr txBox="1"/>
          <p:nvPr/>
        </p:nvSpPr>
        <p:spPr>
          <a:xfrm>
            <a:off x="5089410" y="6270477"/>
            <a:ext cx="2013180" cy="50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E53CE1-9E74-254A-9198-CF96A9C2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614079"/>
            <a:ext cx="940117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29AD-9025-6D3B-EC3D-851EB7CA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5C72E-7DE9-2154-6932-45276FCE9C16}"/>
              </a:ext>
            </a:extLst>
          </p:cNvPr>
          <p:cNvSpPr txBox="1"/>
          <p:nvPr/>
        </p:nvSpPr>
        <p:spPr>
          <a:xfrm>
            <a:off x="4252988" y="0"/>
            <a:ext cx="3411704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EFFE8-B98B-924F-8EFC-3803A0DFF1E1}"/>
              </a:ext>
            </a:extLst>
          </p:cNvPr>
          <p:cNvSpPr txBox="1"/>
          <p:nvPr/>
        </p:nvSpPr>
        <p:spPr>
          <a:xfrm>
            <a:off x="5089409" y="5707381"/>
            <a:ext cx="2013180" cy="50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B9FD57-358E-6CE9-831E-AF8A509D6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1783"/>
              </p:ext>
            </p:extLst>
          </p:nvPr>
        </p:nvGraphicFramePr>
        <p:xfrm>
          <a:off x="2735579" y="1150619"/>
          <a:ext cx="6720841" cy="4444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694">
                  <a:extLst>
                    <a:ext uri="{9D8B030D-6E8A-4147-A177-3AD203B41FA5}">
                      <a16:colId xmlns:a16="http://schemas.microsoft.com/office/drawing/2014/main" val="3613766308"/>
                    </a:ext>
                  </a:extLst>
                </a:gridCol>
                <a:gridCol w="1634799">
                  <a:extLst>
                    <a:ext uri="{9D8B030D-6E8A-4147-A177-3AD203B41FA5}">
                      <a16:colId xmlns:a16="http://schemas.microsoft.com/office/drawing/2014/main" val="3193529034"/>
                    </a:ext>
                  </a:extLst>
                </a:gridCol>
                <a:gridCol w="1203395">
                  <a:extLst>
                    <a:ext uri="{9D8B030D-6E8A-4147-A177-3AD203B41FA5}">
                      <a16:colId xmlns:a16="http://schemas.microsoft.com/office/drawing/2014/main" val="3773328975"/>
                    </a:ext>
                  </a:extLst>
                </a:gridCol>
                <a:gridCol w="1566682">
                  <a:extLst>
                    <a:ext uri="{9D8B030D-6E8A-4147-A177-3AD203B41FA5}">
                      <a16:colId xmlns:a16="http://schemas.microsoft.com/office/drawing/2014/main" val="2838990632"/>
                    </a:ext>
                  </a:extLst>
                </a:gridCol>
                <a:gridCol w="1521271">
                  <a:extLst>
                    <a:ext uri="{9D8B030D-6E8A-4147-A177-3AD203B41FA5}">
                      <a16:colId xmlns:a16="http://schemas.microsoft.com/office/drawing/2014/main" val="4246963782"/>
                    </a:ext>
                  </a:extLst>
                </a:gridCol>
              </a:tblGrid>
              <a:tr h="116586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NG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NG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NG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309374"/>
                  </a:ext>
                </a:extLst>
              </a:tr>
              <a:tr h="163929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213022"/>
                  </a:ext>
                </a:extLst>
              </a:tr>
              <a:tr h="163929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NG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NG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NG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18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4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ED6CB-9A4C-2CCE-8BD2-CCEEE354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AB91F-7689-7B1A-C5BF-959F1FF69A2F}"/>
              </a:ext>
            </a:extLst>
          </p:cNvPr>
          <p:cNvSpPr txBox="1"/>
          <p:nvPr/>
        </p:nvSpPr>
        <p:spPr>
          <a:xfrm>
            <a:off x="3782417" y="-41796"/>
            <a:ext cx="4627165" cy="614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301EE-29B1-B4AF-12DC-A7DD90DEEB51}"/>
              </a:ext>
            </a:extLst>
          </p:cNvPr>
          <p:cNvSpPr txBox="1"/>
          <p:nvPr/>
        </p:nvSpPr>
        <p:spPr>
          <a:xfrm>
            <a:off x="3275419" y="6273225"/>
            <a:ext cx="564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world heat map of the corona pandemic per capita (COVID, 19)</a:t>
            </a: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Hasan </a:t>
            </a:r>
            <a:r>
              <a:rPr lang="en-GB" sz="16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pic>
        <p:nvPicPr>
          <p:cNvPr id="7192" name="Picture 24" descr="A world heat map of the corona pandemic per capita (COVID, 19)... |  Download Scientific Diagram">
            <a:extLst>
              <a:ext uri="{FF2B5EF4-FFF2-40B4-BE49-F238E27FC236}">
                <a16:creationId xmlns:a16="http://schemas.microsoft.com/office/drawing/2014/main" id="{2BC0D2E2-ACBB-7A0A-1222-AA0F3A5E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61" y="849352"/>
            <a:ext cx="9640076" cy="54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4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290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Favour Ishola</dc:creator>
  <cp:lastModifiedBy>Favour Ishola</cp:lastModifiedBy>
  <cp:revision>1</cp:revision>
  <dcterms:created xsi:type="dcterms:W3CDTF">2024-11-30T02:13:25Z</dcterms:created>
  <dcterms:modified xsi:type="dcterms:W3CDTF">2024-11-30T21:08:36Z</dcterms:modified>
</cp:coreProperties>
</file>