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Medium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Lato-bold.fntdata"/><Relationship Id="rId14" Type="http://schemas.openxmlformats.org/officeDocument/2006/relationships/slide" Target="slides/slide10.xml"/><Relationship Id="rId36" Type="http://schemas.openxmlformats.org/officeDocument/2006/relationships/font" Target="fonts/Lato-regular.fntdata"/><Relationship Id="rId17" Type="http://schemas.openxmlformats.org/officeDocument/2006/relationships/slide" Target="slides/slide13.xml"/><Relationship Id="rId39" Type="http://schemas.openxmlformats.org/officeDocument/2006/relationships/font" Target="fonts/Lato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wIXg5vAnY00ZzoQSfh3deChfiqRYQvf4/vie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Volunteer Placement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NWA Global Solutions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Stacking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3278" r="0" t="0"/>
          <a:stretch/>
        </p:blipFill>
        <p:spPr>
          <a:xfrm>
            <a:off x="299625" y="1400850"/>
            <a:ext cx="8844374" cy="379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Shape 210"/>
          <p:cNvCxnSpPr/>
          <p:nvPr/>
        </p:nvCxnSpPr>
        <p:spPr>
          <a:xfrm flipH="1">
            <a:off x="3048125" y="2789700"/>
            <a:ext cx="4535700" cy="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Shape 211"/>
          <p:cNvCxnSpPr/>
          <p:nvPr/>
        </p:nvCxnSpPr>
        <p:spPr>
          <a:xfrm flipH="1">
            <a:off x="6082775" y="2934350"/>
            <a:ext cx="15114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Shape 212"/>
          <p:cNvCxnSpPr/>
          <p:nvPr/>
        </p:nvCxnSpPr>
        <p:spPr>
          <a:xfrm rot="10800000">
            <a:off x="4571400" y="4023550"/>
            <a:ext cx="3095100" cy="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 Selection Algorithm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297500" y="1394800"/>
            <a:ext cx="70389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It is a simple </a:t>
            </a:r>
            <a:r>
              <a:rPr lang="en" sz="2000">
                <a:solidFill>
                  <a:srgbClr val="FF9900"/>
                </a:solidFill>
              </a:rPr>
              <a:t>“Greedy”</a:t>
            </a:r>
            <a:r>
              <a:rPr lang="en" sz="2000"/>
              <a:t> algorithm, </a:t>
            </a:r>
            <a:br>
              <a:rPr lang="en" sz="2000"/>
            </a:br>
            <a:r>
              <a:rPr b="1" lang="en" sz="2400">
                <a:solidFill>
                  <a:schemeClr val="accent2"/>
                </a:solidFill>
              </a:rPr>
              <a:t>“choose the best place first!”</a:t>
            </a:r>
            <a:endParaRPr b="1" sz="2400">
              <a:solidFill>
                <a:schemeClr val="accent2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458600" y="2696400"/>
            <a:ext cx="66309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Two Golden Rules</a:t>
            </a:r>
            <a:endParaRPr sz="3000" u="sng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Char char="●"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Choose one with </a:t>
            </a:r>
            <a:r>
              <a:rPr lang="en" sz="3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high commuters</a:t>
            </a:r>
            <a:endParaRPr sz="3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Char char="●"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Don’t go to the same place!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Location Assignment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355075" y="1375025"/>
            <a:ext cx="70389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Now, each volunteer will have their assigned locations in a text file.</a:t>
            </a:r>
            <a:endParaRPr sz="1800"/>
          </a:p>
        </p:txBody>
      </p:sp>
      <p:sp>
        <p:nvSpPr>
          <p:cNvPr id="226" name="Shape 226"/>
          <p:cNvSpPr txBox="1"/>
          <p:nvPr/>
        </p:nvSpPr>
        <p:spPr>
          <a:xfrm>
            <a:off x="834850" y="2646600"/>
            <a:ext cx="7629000" cy="2207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Station Assignment for Andrew (Long) Ngo (Id: 0)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Sunday 10:00 - 12:00 at ('D002', 'R390', '8 AV')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Sunday 14:00 - 16:00 at ('R161B', 'R452', '72 ST')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Monday 08:00 - 10:00 at ('PTH17', 'R541', 'THIRTY THIRD ST')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Monday 16:00 - 18:00 at ('R533', 'R055', 'FLUSHING-MAIN')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...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424950" y="2080425"/>
            <a:ext cx="7038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6"/>
                </a:solidFill>
              </a:rPr>
              <a:t>Example</a:t>
            </a:r>
            <a:endParaRPr b="1" sz="240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method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Extract data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Clean points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Label</a:t>
            </a:r>
            <a:r>
              <a:rPr lang="en"/>
              <a:t> points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Translate points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300" y="1111650"/>
            <a:ext cx="5498700" cy="403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 title="MTAVideo.mp4">
            <a:hlinkClick r:id="rId3"/>
          </p:cNvPr>
          <p:cNvSpPr/>
          <p:nvPr/>
        </p:nvSpPr>
        <p:spPr>
          <a:xfrm>
            <a:off x="803500" y="-313812"/>
            <a:ext cx="7694850" cy="57711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94" y="0"/>
            <a:ext cx="784581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Goal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Maximize gala attendance by placing volunteers in optimal locations for capturing the target audience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Subgoals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506275" y="1567550"/>
            <a:ext cx="845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Clean Data</a:t>
            </a: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Differentiate stops (popularity, commuter, etc.)</a:t>
            </a: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Station selection</a:t>
            </a:r>
            <a:endParaRPr sz="2800"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Visualization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Process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193300"/>
            <a:ext cx="70389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If the data are correct, the relationship between the data at a turnstile should be increasing like this,</a:t>
            </a:r>
            <a:endParaRPr sz="1800"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07" y="1993975"/>
            <a:ext cx="4398393" cy="28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1631325" y="3136000"/>
            <a:ext cx="2264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Turnstile Count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Errors</a:t>
            </a: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877841" y="1879768"/>
            <a:ext cx="8185051" cy="885430"/>
            <a:chOff x="710674" y="1323164"/>
            <a:chExt cx="7300911" cy="731700"/>
          </a:xfrm>
        </p:grpSpPr>
        <p:sp>
          <p:nvSpPr>
            <p:cNvPr id="162" name="Shape 162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</a:t>
              </a:r>
              <a:r>
                <a:rPr lang="en" sz="4400">
                  <a:solidFill>
                    <a:srgbClr val="0944A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</a:t>
              </a:r>
              <a:endParaRPr sz="4400">
                <a:solidFill>
                  <a:srgbClr val="0944A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Monotonic Decreasing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Shape 165"/>
          <p:cNvGrpSpPr/>
          <p:nvPr/>
        </p:nvGrpSpPr>
        <p:grpSpPr>
          <a:xfrm>
            <a:off x="81113" y="2949933"/>
            <a:ext cx="8576505" cy="885430"/>
            <a:chOff x="7" y="2207525"/>
            <a:chExt cx="7650080" cy="731700"/>
          </a:xfrm>
        </p:grpSpPr>
        <p:sp>
          <p:nvSpPr>
            <p:cNvPr id="166" name="Shape 166"/>
            <p:cNvSpPr txBox="1"/>
            <p:nvPr/>
          </p:nvSpPr>
          <p:spPr>
            <a:xfrm>
              <a:off x="7" y="2257725"/>
              <a:ext cx="2715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0C58D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</a:t>
              </a:r>
              <a:endParaRPr sz="4400">
                <a:solidFill>
                  <a:srgbClr val="0C58D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Garbage Values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927652" y="4016152"/>
            <a:ext cx="7323342" cy="885430"/>
            <a:chOff x="755105" y="3088625"/>
            <a:chExt cx="6532283" cy="731700"/>
          </a:xfrm>
        </p:grpSpPr>
        <p:sp>
          <p:nvSpPr>
            <p:cNvPr id="170" name="Shape 170"/>
            <p:cNvSpPr txBox="1"/>
            <p:nvPr/>
          </p:nvSpPr>
          <p:spPr>
            <a:xfrm>
              <a:off x="755105" y="3138825"/>
              <a:ext cx="1959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</a:t>
              </a:r>
              <a:endParaRPr sz="44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Turnstile Resets</a:t>
              </a:r>
              <a:endParaRPr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" name="Shape 173"/>
          <p:cNvSpPr txBox="1"/>
          <p:nvPr/>
        </p:nvSpPr>
        <p:spPr>
          <a:xfrm>
            <a:off x="1232550" y="1188875"/>
            <a:ext cx="6678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than 100 turnstiles have incorrect data, in 3 types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Monotonic Decreasing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038" y="1383450"/>
            <a:ext cx="4923925" cy="33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Value</a:t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25" y="1307850"/>
            <a:ext cx="4813125" cy="33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3876850" y="1581450"/>
            <a:ext cx="307200" cy="3072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4260650" y="1687000"/>
            <a:ext cx="1353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61E86"/>
                </a:solidFill>
                <a:latin typeface="Lato"/>
                <a:ea typeface="Lato"/>
                <a:cs typeface="Lato"/>
                <a:sym typeface="Lato"/>
              </a:rPr>
              <a:t>Garbage!</a:t>
            </a:r>
            <a:endParaRPr b="1" sz="1800">
              <a:solidFill>
                <a:srgbClr val="761E8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Turnstile Reset</a:t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275" y="1354700"/>
            <a:ext cx="4799175" cy="31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3704100" y="1591025"/>
            <a:ext cx="384000" cy="25047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4140450" y="2512250"/>
            <a:ext cx="1353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61E86"/>
                </a:solidFill>
                <a:latin typeface="Lato"/>
                <a:ea typeface="Lato"/>
                <a:cs typeface="Lato"/>
                <a:sym typeface="Lato"/>
              </a:rPr>
              <a:t>It resets</a:t>
            </a:r>
            <a:r>
              <a:rPr b="1" lang="en" sz="1800">
                <a:solidFill>
                  <a:srgbClr val="761E86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b="1" sz="1800">
              <a:solidFill>
                <a:srgbClr val="761E8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Commuter Index &amp; Commuter Multiplier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300" y="3001500"/>
            <a:ext cx="7038900" cy="170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750" y="1436175"/>
            <a:ext cx="76200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