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3" r:id="rId8"/>
    <p:sldId id="264" r:id="rId9"/>
    <p:sldId id="265" r:id="rId10"/>
    <p:sldId id="266" r:id="rId11"/>
    <p:sldId id="268" r:id="rId12"/>
    <p:sldId id="270" r:id="rId13"/>
    <p:sldId id="271" r:id="rId14"/>
    <p:sldId id="272" r:id="rId15"/>
    <p:sldId id="275" r:id="rId1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orient="horz" pos="554" userDrawn="1">
          <p15:clr>
            <a:srgbClr val="A4A3A4"/>
          </p15:clr>
        </p15:guide>
        <p15:guide id="3" orient="horz" pos="1800" userDrawn="1">
          <p15:clr>
            <a:srgbClr val="A4A3A4"/>
          </p15:clr>
        </p15:guide>
        <p15:guide id="4" orient="horz" pos="2934" userDrawn="1">
          <p15:clr>
            <a:srgbClr val="A4A3A4"/>
          </p15:clr>
        </p15:guide>
        <p15:guide id="5" pos="2940" userDrawn="1">
          <p15:clr>
            <a:srgbClr val="A4A3A4"/>
          </p15:clr>
        </p15:guide>
        <p15:guide id="6" pos="2832" userDrawn="1">
          <p15:clr>
            <a:srgbClr val="A4A3A4"/>
          </p15:clr>
        </p15:guide>
        <p15:guide id="7" pos="5538" userDrawn="1">
          <p15:clr>
            <a:srgbClr val="A4A3A4"/>
          </p15:clr>
        </p15:guide>
        <p15:guide id="8" pos="2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E7"/>
    <a:srgbClr val="7FD5F3"/>
    <a:srgbClr val="BFEAF9"/>
    <a:srgbClr val="1179BF"/>
    <a:srgbClr val="81BCDF"/>
    <a:srgbClr val="004D7A"/>
    <a:srgbClr val="7FA5BC"/>
    <a:srgbClr val="DD0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58604" autoAdjust="0"/>
  </p:normalViewPr>
  <p:slideViewPr>
    <p:cSldViewPr snapToGrid="0" snapToObjects="1">
      <p:cViewPr varScale="1">
        <p:scale>
          <a:sx n="86" d="100"/>
          <a:sy n="86" d="100"/>
        </p:scale>
        <p:origin x="2652" y="78"/>
      </p:cViewPr>
      <p:guideLst>
        <p:guide orient="horz" pos="1688"/>
        <p:guide orient="horz" pos="554"/>
        <p:guide orient="horz" pos="1800"/>
        <p:guide orient="horz" pos="2934"/>
        <p:guide pos="2940"/>
        <p:guide pos="2832"/>
        <p:guide pos="5538"/>
        <p:guide pos="234"/>
      </p:guideLst>
    </p:cSldViewPr>
  </p:slideViewPr>
  <p:notesTextViewPr>
    <p:cViewPr>
      <p:scale>
        <a:sx n="1" d="1"/>
        <a:sy n="1" d="1"/>
      </p:scale>
      <p:origin x="0" y="0"/>
    </p:cViewPr>
  </p:notesTextViewPr>
  <p:notesViewPr>
    <p:cSldViewPr snapToGrid="0" snapToObjects="1">
      <p:cViewPr varScale="1">
        <p:scale>
          <a:sx n="82" d="100"/>
          <a:sy n="82" d="100"/>
        </p:scale>
        <p:origin x="38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sz="1000"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581487-DED7-4908-9A01-0A45EDCB1D6C}" type="datetimeFigureOut">
              <a:rPr lang="de-DE" sz="1000" smtClean="0"/>
              <a:t>29.11.2023</a:t>
            </a:fld>
            <a:endParaRPr lang="de-DE" sz="100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sz="100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42A22D-1E89-46D3-A8B1-76349A9A3E3A}" type="slidenum">
              <a:rPr lang="de-DE" sz="1000" smtClean="0"/>
              <a:t>‹#›</a:t>
            </a:fld>
            <a:endParaRPr lang="de-DE" sz="10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60363" y="360363"/>
            <a:ext cx="6119812" cy="3443287"/>
          </a:xfrm>
          <a:prstGeom prst="rect">
            <a:avLst/>
          </a:prstGeom>
          <a:noFill/>
          <a:ln w="12700">
            <a:solidFill>
              <a:schemeClr val="tx1"/>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60000" y="3960000"/>
            <a:ext cx="6120000" cy="48600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3884613" y="8887522"/>
            <a:ext cx="2971800" cy="252000"/>
          </a:xfrm>
          <a:prstGeom prst="rect">
            <a:avLst/>
          </a:prstGeom>
        </p:spPr>
        <p:txBody>
          <a:bodyPr vert="horz" lIns="91440" tIns="45720" rIns="91440" bIns="45720" rtlCol="0" anchor="b"/>
          <a:lstStyle>
            <a:lvl1pPr algn="r">
              <a:defRPr sz="10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PhbsSmn/TightenYourNugetPackages.NuGet/blob/main/.github/workflows/main.y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D61B4C21-2AF8-4513-9A88-12DEBB551087}" type="slidenum">
              <a:rPr lang="de-DE" smtClean="0"/>
              <a:t>1</a:t>
            </a:fld>
            <a:endParaRPr lang="de-DE"/>
          </a:p>
        </p:txBody>
      </p:sp>
      <p:sp>
        <p:nvSpPr>
          <p:cNvPr id="10" name="Folienbildplatzhalter 9"/>
          <p:cNvSpPr>
            <a:spLocks noGrp="1" noRot="1" noChangeAspect="1"/>
          </p:cNvSpPr>
          <p:nvPr>
            <p:ph type="sldImg"/>
          </p:nvPr>
        </p:nvSpPr>
        <p:spPr>
          <a:xfrm>
            <a:off x="360363" y="360363"/>
            <a:ext cx="6119812" cy="3443287"/>
          </a:xfrm>
        </p:spPr>
      </p:sp>
      <p:sp>
        <p:nvSpPr>
          <p:cNvPr id="11" name="Notizenplatzhalter 10"/>
          <p:cNvSpPr>
            <a:spLocks noGrp="1"/>
          </p:cNvSpPr>
          <p:nvPr>
            <p:ph type="body" idx="1"/>
          </p:nvPr>
        </p:nvSpPr>
        <p:spPr/>
        <p:txBody>
          <a:bodyPr/>
          <a:lstStyle/>
          <a:p>
            <a:r>
              <a:rPr lang="de-DE" dirty="0"/>
              <a:t>Before Demo starts make sure you‘ve logged in to NuGet.org and have the main.yml open on Github.org for showing the pipeline.</a:t>
            </a:r>
          </a:p>
          <a:p>
            <a:r>
              <a:rPr lang="de-DE" dirty="0"/>
              <a:t>Verify the client is not checked out, clean the solution and make sure the bin and obj folders are deleted from the web api projects. We don‘t want the fun start immediatly.</a:t>
            </a:r>
          </a:p>
          <a:p>
            <a:r>
              <a:rPr lang="de-DE" dirty="0"/>
              <a:t>Disable live debuging from slide 8!!!!</a:t>
            </a:r>
          </a:p>
          <a:p>
            <a:r>
              <a:rPr lang="de-DE" dirty="0"/>
              <a:t>Open explorer to C:\VisugXL\TightenYourNugetPackages.Client</a:t>
            </a:r>
          </a:p>
          <a:p>
            <a:r>
              <a:rPr lang="de-DE" dirty="0"/>
              <a:t>And a powershell to C:\VisugXL\TightenYourNugetPackages.Client</a:t>
            </a:r>
          </a:p>
          <a:p>
            <a:r>
              <a:rPr lang="de-DE" dirty="0"/>
              <a:t>Start C:\Tools\SnapTimer</a:t>
            </a:r>
          </a:p>
        </p:txBody>
      </p:sp>
    </p:spTree>
    <p:extLst>
      <p:ext uri="{BB962C8B-B14F-4D97-AF65-F5344CB8AC3E}">
        <p14:creationId xmlns:p14="http://schemas.microsoft.com/office/powerpoint/2010/main" val="347186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a:t>
            </a:r>
          </a:p>
          <a:p>
            <a:r>
              <a:rPr lang="en-US" dirty="0"/>
              <a:t>I do hope you have a plan of action when you realize this has happened to you. You can’t just shove this under the carpet but how you deal with it that is something who is most likely different for each company.</a:t>
            </a:r>
          </a:p>
          <a:p>
            <a:r>
              <a:rPr lang="en-US" dirty="0"/>
              <a:t>Hopefully, you figure this out before your customers do.</a:t>
            </a:r>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446305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have been fallen victim of typo squatting. Annoying as it is, just make sure you used the correctly typed package.</a:t>
            </a:r>
          </a:p>
          <a:p>
            <a:endParaRPr lang="en-US" dirty="0"/>
          </a:p>
          <a:p>
            <a:r>
              <a:rPr lang="en-US" dirty="0"/>
              <a:t>I’ve added some possible candidates for my demo package as well to make the issue clearer. Some are obvious others not so much.</a:t>
            </a:r>
          </a:p>
        </p:txBody>
      </p:sp>
      <p:sp>
        <p:nvSpPr>
          <p:cNvPr id="4" name="Slide Number Placeholder 3"/>
          <p:cNvSpPr>
            <a:spLocks noGrp="1"/>
          </p:cNvSpPr>
          <p:nvPr>
            <p:ph type="sldNum" sz="quarter" idx="5"/>
          </p:nvPr>
        </p:nvSpPr>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2411036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one wasn’t our situation. We got victim of a dependency chain attack.</a:t>
            </a:r>
          </a:p>
          <a:p>
            <a:r>
              <a:rPr lang="en-US" dirty="0"/>
              <a:t>My trusted repository package was successfully attacked and somehow, I pulled it.</a:t>
            </a:r>
          </a:p>
          <a:p>
            <a:endParaRPr lang="en-US" dirty="0"/>
          </a:p>
          <a:p>
            <a:r>
              <a:rPr lang="en-US" dirty="0"/>
              <a:t>GO TO NuGet.org, https://www.NuGet.org/packages/Samyne.DigitalDiary.MemoryRepository/</a:t>
            </a:r>
          </a:p>
          <a:p>
            <a:endParaRPr lang="en-US" dirty="0"/>
          </a:p>
          <a:p>
            <a:r>
              <a:rPr lang="en-US" dirty="0"/>
              <a:t>The prefix is reserved and only 2 packages are deployed there, so the issue isn’t located here.</a:t>
            </a:r>
          </a:p>
          <a:p>
            <a:r>
              <a:rPr lang="en-US" dirty="0"/>
              <a:t>But since we are here you can manage your packages here as well</a:t>
            </a:r>
          </a:p>
          <a:p>
            <a:r>
              <a:rPr lang="en-US" dirty="0"/>
              <a:t>There are 2 important places here, with deprecation you can instruct users of your package to move to another version and with listing you can decide to hide the package from the overview if you list the packages. The latter means that a package could exist on NuGet.org but you simply can’t see it as this checkbox is being turned off. In our case this isn’t what happened.</a:t>
            </a:r>
          </a:p>
          <a:p>
            <a:endParaRPr lang="en-US" dirty="0"/>
          </a:p>
          <a:p>
            <a:r>
              <a:rPr lang="en-US" dirty="0"/>
              <a:t>What did happen then?</a:t>
            </a:r>
          </a:p>
          <a:p>
            <a:endParaRPr lang="en-US" dirty="0"/>
          </a:p>
          <a:p>
            <a:r>
              <a:rPr lang="en-US" dirty="0"/>
              <a:t>GO TO THE CLIENT Solution and open the </a:t>
            </a:r>
            <a:r>
              <a:rPr lang="en-US" dirty="0" err="1"/>
              <a:t>NuGet.config</a:t>
            </a:r>
            <a:endParaRPr lang="en-US" dirty="0"/>
          </a:p>
          <a:p>
            <a:endParaRPr lang="en-US" dirty="0"/>
          </a:p>
          <a:p>
            <a:r>
              <a:rPr lang="en-US" dirty="0"/>
              <a:t>Here the evil has been revealed. The project has another repo configured as well, and because we’ve requested a floating version 1.* we’ve pulled in a bigger version number.</a:t>
            </a:r>
          </a:p>
          <a:p>
            <a:r>
              <a:rPr lang="en-US" dirty="0"/>
              <a:t>Right click to manage the NuGet packages and reveal the existence of the package 1.5.0</a:t>
            </a:r>
            <a:br>
              <a:rPr lang="en-US" dirty="0"/>
            </a:br>
            <a:endParaRPr lang="en-US" dirty="0"/>
          </a:p>
          <a:p>
            <a:r>
              <a:rPr lang="en-US" dirty="0"/>
              <a:t>If time permits, show how I pulled it off but that is not the goal of this session though.</a:t>
            </a:r>
          </a:p>
          <a:p>
            <a:endParaRPr lang="en-US" dirty="0"/>
          </a:p>
          <a:p>
            <a:r>
              <a:rPr lang="en-US" dirty="0"/>
              <a:t>GO back to the slides</a:t>
            </a:r>
          </a:p>
          <a:p>
            <a:endParaRPr lang="en-US" dirty="0"/>
          </a:p>
          <a:p>
            <a:r>
              <a:rPr lang="en-US" dirty="0"/>
              <a:t>Luckily, there are counter measures available.</a:t>
            </a:r>
          </a:p>
          <a:p>
            <a:r>
              <a:rPr lang="en-US" dirty="0"/>
              <a:t>Although this session attacked my private repo, make sure that you’ve also registered the prefix of your own custom packages on NuGet.org. You don’t have to put any packages online. But you’ve successfully stopped others from abusing your prefix as well.</a:t>
            </a:r>
          </a:p>
          <a:p>
            <a:endParaRPr lang="en-US" dirty="0"/>
          </a:p>
          <a:p>
            <a:r>
              <a:rPr lang="en-US" dirty="0"/>
              <a:t>Sign the packages with a certificate, if you put them on NuGet.org it’s done by default with one of Microsoft their certificates, you can always opt for using one of your own certificates as well. Once they are signed the packages are accompanied with a hash which is verified in visual studio but maybe also in other IDE’s and the package will be rejected if tampered. After all this is just a zip file and you can always add, remove, update files in it. But if it is signed you messed up the hash. So for your private NuGet repo it’s better to sign them as well.</a:t>
            </a:r>
          </a:p>
          <a:p>
            <a:endParaRPr lang="en-US" dirty="0"/>
          </a:p>
          <a:p>
            <a:r>
              <a:rPr lang="en-US" dirty="0"/>
              <a:t>Configure your project to use locking, this ensures that everyone is using the same NuGet package as a source. Either you are all hacked or just 1 device has been tampered. This will help you reveal it.</a:t>
            </a:r>
          </a:p>
          <a:p>
            <a:endParaRPr lang="en-US" dirty="0"/>
          </a:p>
          <a:p>
            <a:r>
              <a:rPr lang="en-US" dirty="0"/>
              <a:t>Configure Source Mapping, this will ensure that even when an evil package is on the private repo. It will ignore that one and use the public repo. You could play with this as it is the most restrictive package name who wins.</a:t>
            </a:r>
          </a:p>
          <a:p>
            <a:endParaRPr lang="en-US" dirty="0"/>
          </a:p>
          <a:p>
            <a:r>
              <a:rPr lang="en-US" dirty="0"/>
              <a:t>You could go a step further and ensure that a package with source mapping should have been signed with a specific certificate. Although safer, I found this one personally an annoying step and accepted that fact if someone was able to breach my account, they could publish a package on my behalf using a public certificate.</a:t>
            </a:r>
          </a:p>
        </p:txBody>
      </p:sp>
      <p:sp>
        <p:nvSpPr>
          <p:cNvPr id="4" name="Slide Number Placeholder 3"/>
          <p:cNvSpPr>
            <a:spLocks noGrp="1"/>
          </p:cNvSpPr>
          <p:nvPr>
            <p:ph type="sldNum" sz="quarter" idx="5"/>
          </p:nvPr>
        </p:nvSpPr>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1622450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operating our solution make sure you cleaned the caches of all the systems who worked with that impacted solution. You can’t know by heart if they were out after your production environment, or your internal environment.</a:t>
            </a:r>
          </a:p>
          <a:p>
            <a:endParaRPr lang="en-US" dirty="0"/>
          </a:p>
          <a:p>
            <a:r>
              <a:rPr lang="en-US" dirty="0"/>
              <a:t>OPEN UP THE CLIENT</a:t>
            </a:r>
          </a:p>
          <a:p>
            <a:endParaRPr lang="en-US" dirty="0"/>
          </a:p>
          <a:p>
            <a:r>
              <a:rPr lang="en-US" dirty="0"/>
              <a:t>For registering the prefix on NuGet.org I can’t provide an example, you just need to go through the registration process.</a:t>
            </a:r>
          </a:p>
          <a:p>
            <a:endParaRPr lang="en-US" dirty="0"/>
          </a:p>
          <a:p>
            <a:r>
              <a:rPr lang="en-US" dirty="0"/>
              <a:t>Signing the package is done when the package has been created, this should be a concern of your pipeline. If you post to NuGet.org they are doing this for you, for a local environment you should configure this yourselves. But it isn't rocket science.</a:t>
            </a:r>
          </a:p>
          <a:p>
            <a:endParaRPr lang="en-US" dirty="0"/>
          </a:p>
          <a:p>
            <a:r>
              <a:rPr lang="en-US" dirty="0"/>
              <a:t>Rolling back to the untampered version should be the priority. (1.0.1)</a:t>
            </a:r>
          </a:p>
          <a:p>
            <a:endParaRPr lang="en-US" dirty="0"/>
          </a:p>
          <a:p>
            <a:r>
              <a:rPr lang="en-US" dirty="0"/>
              <a:t>In the root </a:t>
            </a:r>
            <a:r>
              <a:rPr lang="en-US" dirty="0" err="1"/>
              <a:t>Directory.Build.Props</a:t>
            </a:r>
            <a:r>
              <a:rPr lang="en-US" dirty="0"/>
              <a:t> we set the following properties:</a:t>
            </a:r>
          </a:p>
          <a:p>
            <a:endParaRPr lang="en-US" dirty="0"/>
          </a:p>
          <a:p>
            <a:r>
              <a:rPr lang="en-US" dirty="0"/>
              <a:t>&lt;</a:t>
            </a:r>
            <a:r>
              <a:rPr lang="en-US" dirty="0" err="1"/>
              <a:t>PropertyGroup</a:t>
            </a:r>
            <a:r>
              <a:rPr lang="en-US" dirty="0"/>
              <a:t>&gt;</a:t>
            </a:r>
          </a:p>
          <a:p>
            <a:r>
              <a:rPr lang="en-US" dirty="0"/>
              <a:t>	&lt;</a:t>
            </a:r>
            <a:r>
              <a:rPr lang="en-US" dirty="0" err="1"/>
              <a:t>RuntimeIdentifiers</a:t>
            </a:r>
            <a:r>
              <a:rPr lang="en-US" dirty="0"/>
              <a:t>&gt;linux-x64;linux-arm64;&lt;/</a:t>
            </a:r>
            <a:r>
              <a:rPr lang="en-US" dirty="0" err="1"/>
              <a:t>RuntimeIdentifiers</a:t>
            </a:r>
            <a:r>
              <a:rPr lang="en-US" dirty="0"/>
              <a:t>&gt;</a:t>
            </a:r>
          </a:p>
          <a:p>
            <a:r>
              <a:rPr lang="en-US" dirty="0"/>
              <a:t>	&lt;</a:t>
            </a:r>
            <a:r>
              <a:rPr lang="en-US" dirty="0" err="1"/>
              <a:t>RestorePackagesWithLockFile</a:t>
            </a:r>
            <a:r>
              <a:rPr lang="en-US" dirty="0"/>
              <a:t>&gt;true&lt;/</a:t>
            </a:r>
            <a:r>
              <a:rPr lang="en-US" dirty="0" err="1"/>
              <a:t>RestorePackagesWithLockFile</a:t>
            </a:r>
            <a:r>
              <a:rPr lang="en-US" dirty="0"/>
              <a:t>&gt;</a:t>
            </a:r>
          </a:p>
          <a:p>
            <a:r>
              <a:rPr lang="en-US" dirty="0"/>
              <a:t>	&lt;</a:t>
            </a:r>
            <a:r>
              <a:rPr lang="en-US" dirty="0" err="1"/>
              <a:t>RestoreLockedMode</a:t>
            </a:r>
            <a:r>
              <a:rPr lang="en-US" dirty="0"/>
              <a:t> Condition="'$(CI_SERVER)' == 'yes'"&gt;true&lt;/</a:t>
            </a:r>
            <a:r>
              <a:rPr lang="en-US" dirty="0" err="1"/>
              <a:t>RestoreLockedMode</a:t>
            </a:r>
            <a:r>
              <a:rPr lang="en-US" dirty="0"/>
              <a:t>&gt;</a:t>
            </a:r>
          </a:p>
          <a:p>
            <a:r>
              <a:rPr lang="en-US" dirty="0"/>
              <a:t>&lt;/</a:t>
            </a:r>
            <a:r>
              <a:rPr lang="en-US" dirty="0" err="1"/>
              <a:t>PropertyGroup</a:t>
            </a:r>
            <a:r>
              <a:rPr lang="en-US" dirty="0"/>
              <a:t>&gt;</a:t>
            </a:r>
          </a:p>
          <a:p>
            <a:endParaRPr lang="en-US" dirty="0"/>
          </a:p>
          <a:p>
            <a:r>
              <a:rPr lang="en-US" dirty="0"/>
              <a:t>Let’s explain, runtime identifiers are important to indicate for which runtime you are targeting your build. In this example the result will eventually be build on a </a:t>
            </a:r>
            <a:r>
              <a:rPr lang="en-US" dirty="0" err="1"/>
              <a:t>linux</a:t>
            </a:r>
            <a:r>
              <a:rPr lang="en-US" dirty="0"/>
              <a:t> x64 or arm so the lock file must take this into account.</a:t>
            </a:r>
          </a:p>
          <a:p>
            <a:r>
              <a:rPr lang="en-US" dirty="0" err="1"/>
              <a:t>RestorePackagesWithLockFile</a:t>
            </a:r>
            <a:r>
              <a:rPr lang="en-US" dirty="0"/>
              <a:t> is the element who triggers the creation of the </a:t>
            </a:r>
            <a:r>
              <a:rPr lang="en-US" dirty="0" err="1"/>
              <a:t>packages.lock.json</a:t>
            </a:r>
            <a:r>
              <a:rPr lang="en-US" dirty="0"/>
              <a:t> files which are now added through the entire solution. When this option is turned off however and the files aren’t removed, they will still be honored.</a:t>
            </a:r>
          </a:p>
          <a:p>
            <a:r>
              <a:rPr lang="en-US" dirty="0" err="1"/>
              <a:t>RestoreLockedMode</a:t>
            </a:r>
            <a:r>
              <a:rPr lang="en-US" dirty="0"/>
              <a:t> instructs the it may only restore the package which are configured in the lock file without making updates to your lock file. This is also why this element is only active on the pipeline but not on your local dev. If it is it will be a nightmare to work with it.</a:t>
            </a:r>
          </a:p>
          <a:p>
            <a:r>
              <a:rPr lang="en-US" dirty="0"/>
              <a:t>If you double, click on a </a:t>
            </a:r>
            <a:r>
              <a:rPr lang="en-US" dirty="0" err="1"/>
              <a:t>packages.lock.json</a:t>
            </a:r>
            <a:r>
              <a:rPr lang="en-US" dirty="0"/>
              <a:t> you will then see the logic it uses for restoring a NuGet packages ensuring that restores are done on all systems the same way. Remember the slide where I showed all the possibilities you could use for configuring the allowed versions? Well, here they are actively used.</a:t>
            </a:r>
          </a:p>
          <a:p>
            <a:r>
              <a:rPr lang="en-US" dirty="0"/>
              <a:t>Suppose we take the current attack vector in mind. If would become rapidly clear something is off when you also have version 1.5.0 on NuGet.org in those case, you will have a roulette situation and the first responder will win so sometimes NuGet.org will provide sometimes the local one. Although if it comes immediately from you disk NuGet.org will rarely win.</a:t>
            </a:r>
          </a:p>
          <a:p>
            <a:endParaRPr lang="en-US" dirty="0"/>
          </a:p>
          <a:p>
            <a:r>
              <a:rPr lang="en-US" dirty="0"/>
              <a:t>Ok let’s close the gap a bit more and configure package source mapping.</a:t>
            </a:r>
          </a:p>
          <a:p>
            <a:r>
              <a:rPr lang="en-US" dirty="0"/>
              <a:t>It’s easier to change temporarily the folder where your solutions is obtaining its packages. </a:t>
            </a:r>
          </a:p>
          <a:p>
            <a:endParaRPr lang="en-US" dirty="0"/>
          </a:p>
          <a:p>
            <a:r>
              <a:rPr lang="en-US" dirty="0"/>
              <a:t>UNCOMMENT THE GLOBAL_PACKAGES_FOLDER IN THE NUGET.CONFIG and restart the solution.</a:t>
            </a:r>
          </a:p>
          <a:p>
            <a:r>
              <a:rPr lang="en-US" dirty="0"/>
              <a:t>If we look at the </a:t>
            </a:r>
            <a:r>
              <a:rPr lang="en-US" dirty="0" err="1"/>
              <a:t>globalPackagesFolder</a:t>
            </a:r>
            <a:r>
              <a:rPr lang="en-US" dirty="0"/>
              <a:t> we see that it restored all packages it needs for building the current project. In real non demo projects this could be a long list. It is interesting to verify how certain packages are added to your solution. As you can see this list doesn’t hold any indications if they are coming from NuGet.org or the private repo.</a:t>
            </a:r>
          </a:p>
          <a:p>
            <a:endParaRPr lang="en-US" dirty="0"/>
          </a:p>
          <a:p>
            <a:r>
              <a:rPr lang="en-US" dirty="0"/>
              <a:t>If you’ve never done this before you could opt for figuring everything out manually. But I recommend of using a more automated approach and then go over the result and apply them.</a:t>
            </a:r>
          </a:p>
          <a:p>
            <a:r>
              <a:rPr lang="en-US" dirty="0"/>
              <a:t>There is a tool created </a:t>
            </a:r>
            <a:r>
              <a:rPr lang="en-US" dirty="0" err="1"/>
              <a:t>NuGet.PackageSourceMapper</a:t>
            </a:r>
            <a:r>
              <a:rPr lang="en-US" dirty="0"/>
              <a:t> which can be added to your local dotnet cli by running the following command:</a:t>
            </a:r>
          </a:p>
          <a:p>
            <a:endParaRPr lang="en-US" dirty="0"/>
          </a:p>
          <a:p>
            <a:r>
              <a:rPr lang="en-US" dirty="0"/>
              <a:t> dotnet tool install -g </a:t>
            </a:r>
            <a:r>
              <a:rPr lang="en-US" dirty="0" err="1"/>
              <a:t>NuGet.PackageSourceMapper</a:t>
            </a:r>
            <a:r>
              <a:rPr lang="en-US" dirty="0"/>
              <a:t> -v</a:t>
            </a:r>
          </a:p>
          <a:p>
            <a:endParaRPr lang="en-US" dirty="0"/>
          </a:p>
          <a:p>
            <a:r>
              <a:rPr lang="en-US" dirty="0"/>
              <a:t>Only make sure you do this in a folder which is currently not under the influence of an already existing package source mapping as it could refuse to install it as most likely this package will not be known.</a:t>
            </a:r>
          </a:p>
          <a:p>
            <a:endParaRPr lang="en-US" dirty="0"/>
          </a:p>
          <a:p>
            <a:r>
              <a:rPr lang="en-US" dirty="0"/>
              <a:t>MAKE SURE YOU ARE IN THE ROOT OF YOUR CLIENT WITH POWERSHELL AND EXECUTE THE NEXT COMMAND</a:t>
            </a:r>
          </a:p>
          <a:p>
            <a:r>
              <a:rPr lang="en-US" dirty="0" err="1"/>
              <a:t>packagesourcemapper</a:t>
            </a:r>
            <a:r>
              <a:rPr lang="en-US" dirty="0"/>
              <a:t> generate </a:t>
            </a:r>
            <a:r>
              <a:rPr lang="en-US" dirty="0" err="1"/>
              <a:t>nuget.config</a:t>
            </a:r>
            <a:endParaRPr lang="en-US" dirty="0"/>
          </a:p>
          <a:p>
            <a:endParaRPr lang="en-US" dirty="0"/>
          </a:p>
          <a:p>
            <a:r>
              <a:rPr lang="en-US" dirty="0"/>
              <a:t>After this ran it will give you a summary on where it found packages you are currently using. And it stored it in the file </a:t>
            </a:r>
            <a:r>
              <a:rPr lang="en-US" dirty="0" err="1"/>
              <a:t>nugetPackageSourceMapping.config</a:t>
            </a:r>
            <a:r>
              <a:rPr lang="en-US" dirty="0"/>
              <a:t> when we open it up, we don’t see our local repo appearing in it which was expected.</a:t>
            </a:r>
          </a:p>
          <a:p>
            <a:r>
              <a:rPr lang="en-US" dirty="0"/>
              <a:t>Interesting to highlight here is the usage of the * with the Microsoft packages. It means that it will try to retrieve all packages which start with </a:t>
            </a:r>
            <a:r>
              <a:rPr lang="en-US" dirty="0" err="1"/>
              <a:t>microsoft</a:t>
            </a:r>
            <a:r>
              <a:rPr lang="en-US" dirty="0"/>
              <a:t>. from this package source but if we would add </a:t>
            </a:r>
            <a:r>
              <a:rPr lang="en-US" dirty="0" err="1"/>
              <a:t>Microsoft.test</a:t>
            </a:r>
            <a:r>
              <a:rPr lang="en-US" dirty="0"/>
              <a:t>,* in our private repo it would then go for those to the private repo, the most restrictive one will deliver the package.</a:t>
            </a:r>
          </a:p>
          <a:p>
            <a:r>
              <a:rPr lang="en-US" dirty="0"/>
              <a:t>In this case I’m ok with the proposed changes.</a:t>
            </a:r>
          </a:p>
          <a:p>
            <a:r>
              <a:rPr lang="en-US" dirty="0"/>
              <a:t>Copy/Paste the content into your </a:t>
            </a:r>
            <a:r>
              <a:rPr lang="en-US" dirty="0" err="1"/>
              <a:t>nuget.config</a:t>
            </a:r>
            <a:r>
              <a:rPr lang="en-US" dirty="0"/>
              <a:t> and disable the </a:t>
            </a:r>
            <a:r>
              <a:rPr lang="en-US" dirty="0" err="1"/>
              <a:t>globalPackagesFolder</a:t>
            </a:r>
            <a:r>
              <a:rPr lang="en-US" dirty="0"/>
              <a:t> again and rebuild. Best to restart the solution again now so the change are applied properly. Visual studio sometimes doesn’t pick these things always up immediately.</a:t>
            </a:r>
          </a:p>
          <a:p>
            <a:endParaRPr lang="en-US" dirty="0"/>
          </a:p>
          <a:p>
            <a:r>
              <a:rPr lang="en-US" dirty="0"/>
              <a:t>Ok let's verify if we apply the floating version again if we still are open to this attack.</a:t>
            </a:r>
          </a:p>
          <a:p>
            <a:endParaRPr lang="en-US" dirty="0"/>
          </a:p>
          <a:p>
            <a:r>
              <a:rPr lang="en-US" dirty="0"/>
              <a:t>Set the floating version again in the </a:t>
            </a:r>
            <a:r>
              <a:rPr lang="en-US" dirty="0" err="1"/>
              <a:t>Directory.Build.props</a:t>
            </a:r>
            <a:r>
              <a:rPr lang="en-US" dirty="0"/>
              <a:t> and rebuild. As you see we don’t get the 1.5.0 version anymore, also running the force will not update it. As that version is ignored.</a:t>
            </a:r>
          </a:p>
          <a:p>
            <a:r>
              <a:rPr lang="en-US" dirty="0"/>
              <a:t>One final test, lets try to update the NuGet package to the evil version 1.5.0 via Manage Packages for solution.</a:t>
            </a:r>
          </a:p>
          <a:p>
            <a:endParaRPr lang="en-US" dirty="0"/>
          </a:p>
          <a:p>
            <a:r>
              <a:rPr lang="en-US" dirty="0"/>
              <a:t>It worked :s, the reason why it worked is because I didn’t clear my local cache and then it doesn’t download it. I deliberately didn’t do it for this demo to demonstrate once a bad package is pulled it is important to clear the cache. If we enable the </a:t>
            </a:r>
            <a:r>
              <a:rPr lang="en-US" sz="1800" dirty="0" err="1">
                <a:solidFill>
                  <a:srgbClr val="0000FF"/>
                </a:solidFill>
                <a:latin typeface="Cascadia Mono" panose="020B0609020000020004" pitchFamily="49" charset="0"/>
              </a:rPr>
              <a:t>globalPackagesFolder</a:t>
            </a:r>
            <a:r>
              <a:rPr lang="en-US" sz="1800" dirty="0">
                <a:solidFill>
                  <a:srgbClr val="0000FF"/>
                </a:solidFill>
                <a:latin typeface="Cascadia Mono" panose="020B0609020000020004" pitchFamily="49" charset="0"/>
              </a:rPr>
              <a:t> now again, you’ll see it will not work. In the errors you will see a clear description of what is wrong.</a:t>
            </a:r>
          </a:p>
          <a:p>
            <a:endParaRPr lang="en-US" sz="1800" dirty="0">
              <a:solidFill>
                <a:srgbClr val="0000FF"/>
              </a:solidFill>
              <a:latin typeface="Cascadia Mono" panose="020B0609020000020004" pitchFamily="49" charset="0"/>
            </a:endParaRPr>
          </a:p>
          <a:p>
            <a:r>
              <a:rPr lang="en-US" dirty="0"/>
              <a:t>These floating versions are a fun thing to use but if you have the luxury of using an automated dependency update tool. These could give you issues.</a:t>
            </a:r>
          </a:p>
          <a:p>
            <a:r>
              <a:rPr lang="en-US" dirty="0"/>
              <a:t>We are using renovate maybe others exists as well and it will ignore floating versions and if you have NuGet packages configured in a </a:t>
            </a:r>
            <a:r>
              <a:rPr lang="en-US" dirty="0" err="1"/>
              <a:t>Directory.Build.props</a:t>
            </a:r>
            <a:r>
              <a:rPr lang="en-US" dirty="0"/>
              <a:t> you will face broken merge requests in combination with the </a:t>
            </a:r>
            <a:r>
              <a:rPr lang="en-US" dirty="0" err="1"/>
              <a:t>package.locks.json</a:t>
            </a:r>
            <a:endParaRPr lang="en-US" dirty="0"/>
          </a:p>
          <a:p>
            <a:r>
              <a:rPr lang="en-US" dirty="0"/>
              <a:t>In that case the only solution is using the new Central Package Management for your NuGet packages.</a:t>
            </a:r>
          </a:p>
          <a:p>
            <a:endParaRPr lang="en-US" dirty="0"/>
          </a:p>
          <a:p>
            <a:r>
              <a:rPr lang="en-US" dirty="0"/>
              <a:t>To activate CPM, it must be enabled at your root level in the </a:t>
            </a:r>
            <a:r>
              <a:rPr lang="en-US" dirty="0" err="1"/>
              <a:t>Directory.Build.props</a:t>
            </a:r>
            <a:r>
              <a:rPr lang="en-US" dirty="0"/>
              <a:t> by adding the </a:t>
            </a:r>
          </a:p>
          <a:p>
            <a:r>
              <a:rPr lang="en-US" dirty="0"/>
              <a:t>&lt;</a:t>
            </a:r>
            <a:r>
              <a:rPr lang="en-US" dirty="0" err="1"/>
              <a:t>ManagePackageVersionsCentrally</a:t>
            </a:r>
            <a:r>
              <a:rPr lang="en-US" dirty="0"/>
              <a:t>&gt;true&lt;/</a:t>
            </a:r>
            <a:r>
              <a:rPr lang="en-US" dirty="0" err="1"/>
              <a:t>ManagePackageVersionsCentrally</a:t>
            </a:r>
            <a:r>
              <a:rPr lang="en-US" dirty="0"/>
              <a:t>&gt;</a:t>
            </a:r>
          </a:p>
          <a:p>
            <a:r>
              <a:rPr lang="en-US" dirty="0"/>
              <a:t>Next to this we need to create a file called </a:t>
            </a:r>
            <a:r>
              <a:rPr lang="en-US" dirty="0" err="1"/>
              <a:t>Directory.Packages.props</a:t>
            </a:r>
            <a:r>
              <a:rPr lang="en-US" dirty="0"/>
              <a:t> and configure all the direct referenced packages from your solution. In this case it’s only a few packages again in a large project this could be a lot of work. But it’s worth the effort.</a:t>
            </a:r>
          </a:p>
          <a:p>
            <a:r>
              <a:rPr lang="en-US" dirty="0"/>
              <a:t>Just copy over the package references form your solution and paste them in this file and rename the element to </a:t>
            </a:r>
            <a:r>
              <a:rPr lang="en-US" sz="1800" dirty="0" err="1">
                <a:solidFill>
                  <a:srgbClr val="008000"/>
                </a:solidFill>
                <a:latin typeface="Cascadia Mono" panose="020B0609020000020004" pitchFamily="49" charset="0"/>
              </a:rPr>
              <a:t>PackageVersion</a:t>
            </a:r>
            <a:r>
              <a:rPr lang="en-US" sz="1800" dirty="0">
                <a:solidFill>
                  <a:srgbClr val="008000"/>
                </a:solidFill>
                <a:latin typeface="Cascadia Mono" panose="020B0609020000020004" pitchFamily="49" charset="0"/>
              </a:rPr>
              <a:t> in the project remove the version value as this is now dictated by the </a:t>
            </a:r>
            <a:r>
              <a:rPr lang="en-US" sz="1800" dirty="0" err="1">
                <a:solidFill>
                  <a:srgbClr val="008000"/>
                </a:solidFill>
                <a:latin typeface="Cascadia Mono" panose="020B0609020000020004" pitchFamily="49" charset="0"/>
              </a:rPr>
              <a:t>Directory.Packages.props</a:t>
            </a:r>
            <a:r>
              <a:rPr lang="en-US" sz="1800" dirty="0">
                <a:solidFill>
                  <a:srgbClr val="008000"/>
                </a:solidFill>
                <a:latin typeface="Cascadia Mono" panose="020B0609020000020004" pitchFamily="49" charset="0"/>
              </a:rPr>
              <a:t>.</a:t>
            </a:r>
            <a:endParaRPr lang="en-US" dirty="0"/>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2294092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This session took me about a year and a half to fill in all the pieces. As a lot of knowlededge was missing on my end. Although freely available on microsoft learn.</a:t>
            </a:r>
          </a:p>
          <a:p>
            <a:r>
              <a:rPr lang="nl-BE" dirty="0"/>
              <a:t>I hope I got your attention on the hack part as if you use it out of the box you are vulnerable.</a:t>
            </a:r>
          </a:p>
          <a:p>
            <a:r>
              <a:rPr lang="nl-BE" dirty="0"/>
              <a:t>Not all parts are maybe applicable to your needs I refer then especially to the floating versions and CPM with an automated dependency update tool. It is a great time saver if you do. Especially with the lock files being introduced an automated dependency tool is not a luxury since you will face merge conflicts quite often otherwise on your solutions unless you don’t keep your solutions up to date. But then you will face cosolidation issues eventually and a lot of other oddities could then start to rise up as well.</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2005463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These are some addtional interesting links about this topic which helped me during my research.</a:t>
            </a:r>
          </a:p>
          <a:p>
            <a:r>
              <a:rPr lang="nl-BE" dirty="0"/>
              <a:t>If there are any questions feel free to ask them now or afterwards or via </a:t>
            </a:r>
            <a:r>
              <a:rPr lang="nl-BE"/>
              <a:t>linkedin.</a:t>
            </a:r>
            <a:endParaRPr lang="en-US"/>
          </a:p>
        </p:txBody>
      </p:sp>
      <p:sp>
        <p:nvSpPr>
          <p:cNvPr id="4" name="Slide Number Placeholder 3"/>
          <p:cNvSpPr>
            <a:spLocks noGrp="1"/>
          </p:cNvSpPr>
          <p:nvPr>
            <p:ph type="sldNum" sz="quarter" idx="5"/>
          </p:nvPr>
        </p:nvSpPr>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362554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60853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For this session I created a small demo project called My Digital Diary.</a:t>
            </a:r>
          </a:p>
          <a:p>
            <a:r>
              <a:rPr lang="nl-BE" dirty="0"/>
              <a:t>It exists of two seperate solutions, the first solution is about the creation of the NuGet package itself.</a:t>
            </a:r>
          </a:p>
          <a:p>
            <a:r>
              <a:rPr lang="nl-BE" dirty="0"/>
              <a:t>The second solution is about using a NuGet package in your project.</a:t>
            </a:r>
          </a:p>
          <a:p>
            <a:endParaRPr lang="nl-BE" dirty="0"/>
          </a:p>
          <a:p>
            <a:r>
              <a:rPr lang="nl-BE" dirty="0"/>
              <a:t>The name was not a random project choice, but it’s because if you keep Diary it is something personal. And you don’t want anyone else peeking in it without your permission.</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36085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For this solution and the eventual outcome to work properly the .NET SKD  6.0.300 or newer and .NuGet 6.2 are the absolute minimum. With .NET8 just being released this shouldn’t be an issue I guess.</a:t>
            </a:r>
          </a:p>
          <a:p>
            <a:r>
              <a:rPr lang="nl-BE" dirty="0"/>
              <a:t>Optionaly you could use NuGet package explorer for inspecting locally build packages and the command task runner extension of Mads Kristensen which allows you to double click on some command task which you could define in your project. </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47980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focus on the NuGet package solution, I went out from the assumption that we don’t publish our NuGet packages manually and are deploying these via pipelines. The source for this solution is GitHub, but you can create these things as well on GitLab or another product who provides this functionality.</a:t>
            </a:r>
          </a:p>
          <a:p>
            <a:endParaRPr lang="en-US" dirty="0"/>
          </a:p>
          <a:p>
            <a:r>
              <a:rPr lang="en-US" dirty="0"/>
              <a:t>It’s a best practice to foresee documentation of your methods.</a:t>
            </a:r>
          </a:p>
          <a:p>
            <a:r>
              <a:rPr lang="en-US" dirty="0"/>
              <a:t>I still see packages being created with only function names and parameters which if you are lucky aren’t ambiguous. Which is quite annoying as the consumers aren’t necessarily the writers of the packages. I hear a lot that this is a thing they will add when the work is done and will be taken care of when they clean up the solution. Who hasn’t heard this one before themselves? It rarely ever happens and if it does the quality is not always that great as it feels like rush work or isn’t consistent.</a:t>
            </a:r>
          </a:p>
          <a:p>
            <a:r>
              <a:rPr lang="en-US" dirty="0"/>
              <a:t>A NuGet package which is hosted on a public repository but with a missing license is one that you shouldn’t use in your projects. It could be that it is just the package which fits your needs perfectly but be aware that such packages can be compared to a blank contract between you and the creator which you just have signed. When they create terms on who may use it you better hope you can honor it.</a:t>
            </a:r>
          </a:p>
          <a:p>
            <a:r>
              <a:rPr lang="en-US" dirty="0"/>
              <a:t>A readme file is a new one, but it goes hand in hand with the documentation. Although I must admit I’m not always honoring this one myself, but I’m working on it.</a:t>
            </a:r>
          </a:p>
          <a:p>
            <a:endParaRPr lang="en-US" dirty="0"/>
          </a:p>
          <a:p>
            <a:r>
              <a:rPr lang="en-US" dirty="0"/>
              <a:t>The solution itself also comes with </a:t>
            </a:r>
            <a:r>
              <a:rPr lang="en-US" dirty="0" err="1"/>
              <a:t>Directory.Build.props</a:t>
            </a:r>
            <a:r>
              <a:rPr lang="en-US" dirty="0"/>
              <a:t> &amp; </a:t>
            </a:r>
            <a:r>
              <a:rPr lang="en-US" dirty="0" err="1"/>
              <a:t>Directory.Build.targets</a:t>
            </a:r>
            <a:r>
              <a:rPr lang="en-US" dirty="0"/>
              <a:t> and floating version as I’m lazy and always like to be on the latest versions so that bugfixes are quickly caught, although sometimes you are a guinea pig as well. This caused also some issues in the past where AWS created an update for one of their packages, but they broke something. When you opt for floating versions make sure to have proper automated testing or you will face issues sooner or later.</a:t>
            </a:r>
          </a:p>
          <a:p>
            <a:endParaRPr lang="en-US" dirty="0"/>
          </a:p>
          <a:p>
            <a:r>
              <a:rPr lang="en-US" dirty="0"/>
              <a:t>Now let go to the solution and show how this basic project is set up.</a:t>
            </a:r>
          </a:p>
          <a:p>
            <a:endParaRPr lang="en-US" dirty="0"/>
          </a:p>
          <a:p>
            <a:r>
              <a:rPr lang="en-US" dirty="0"/>
              <a:t>OPEN NuGet PACKAGE SOLUTION</a:t>
            </a:r>
          </a:p>
          <a:p>
            <a:endParaRPr lang="en-US" dirty="0"/>
          </a:p>
          <a:p>
            <a:r>
              <a:rPr lang="en-US" dirty="0"/>
              <a:t>For the demo NuGet package an MIT license was set via a license expression.</a:t>
            </a:r>
          </a:p>
          <a:p>
            <a:r>
              <a:rPr lang="en-US" dirty="0"/>
              <a:t>This can be set in the project by right clicking on the project -&gt; properties-&gt; package -&gt; license -&gt; Choose SPDX License Expression and then type MIT.</a:t>
            </a:r>
          </a:p>
          <a:p>
            <a:endParaRPr lang="en-US" dirty="0"/>
          </a:p>
          <a:p>
            <a:r>
              <a:rPr lang="en-US" dirty="0"/>
              <a:t>In the root of the project a </a:t>
            </a:r>
            <a:r>
              <a:rPr lang="en-US" dirty="0" err="1"/>
              <a:t>Directory.Build.props</a:t>
            </a:r>
            <a:r>
              <a:rPr lang="en-US" dirty="0"/>
              <a:t> is set which contains the global settings of the project in the virtual directory </a:t>
            </a:r>
            <a:r>
              <a:rPr lang="en-US" dirty="0" err="1"/>
              <a:t>src.NuGet</a:t>
            </a:r>
            <a:r>
              <a:rPr lang="en-US" dirty="0"/>
              <a:t> there’s another </a:t>
            </a:r>
            <a:r>
              <a:rPr lang="en-US" dirty="0" err="1"/>
              <a:t>Directory.Build.props</a:t>
            </a:r>
            <a:r>
              <a:rPr lang="en-US" dirty="0"/>
              <a:t> which is chained to the one in the root. If the chaining wasn’t done it would not have traversed any further up the chain.</a:t>
            </a:r>
          </a:p>
          <a:p>
            <a:r>
              <a:rPr lang="en-US" dirty="0"/>
              <a:t>For a small project it could be seen as overhead but in a larger solution the advantage is there rapidly since nobody forgets to add the boiler plate configuration anymore. As well for updating the framework version you only need to go to the root and all the related projects are updated to the new version. Things will still break if you would do this in a careless approach, but you should normally be able to resolve the situation quicker.</a:t>
            </a:r>
          </a:p>
          <a:p>
            <a:r>
              <a:rPr lang="en-US" dirty="0"/>
              <a:t>In this props file we set the common configuration we want to add to our NuGet packages.</a:t>
            </a:r>
          </a:p>
          <a:p>
            <a:endParaRPr lang="en-US" dirty="0"/>
          </a:p>
          <a:p>
            <a:r>
              <a:rPr lang="en-US" dirty="0"/>
              <a:t>Besides the props file there is also a targets file. It follows the same principles as the props file, but it is evaluated later in the flow once things like the </a:t>
            </a:r>
            <a:r>
              <a:rPr lang="en-US" dirty="0" err="1"/>
              <a:t>AssemblyName</a:t>
            </a:r>
            <a:r>
              <a:rPr lang="en-US" dirty="0"/>
              <a:t> is now known. On Microsoft learn you can find more examples on how to use it. But you could for instance also set the internals visible to property this way for your test projects when they are following the same naming convention for their </a:t>
            </a:r>
            <a:r>
              <a:rPr lang="en-US" dirty="0" err="1"/>
              <a:t>dll</a:t>
            </a:r>
            <a:r>
              <a:rPr lang="en-US" dirty="0"/>
              <a:t>.</a:t>
            </a:r>
          </a:p>
          <a:p>
            <a:r>
              <a:rPr lang="en-US" dirty="0"/>
              <a:t>In this example the documentation is set, and the warnings are configured as errors when you forget to add the xml tags for the public reachable classes, interfaces, methods, … This way you become more aware on what is public available and the comment you write is more spot on since you are currently have the mindset on it. Side note the first time you build the solution with the xml configured this way it will not work properly, just rebuild it. It will try to evaluate the xml files but they don’t exist yet. You can’t relocate this to the </a:t>
            </a:r>
            <a:r>
              <a:rPr lang="en-US" dirty="0" err="1"/>
              <a:t>Directory.Build.props</a:t>
            </a:r>
            <a:r>
              <a:rPr lang="en-US" dirty="0"/>
              <a:t> file as at that moment in the build pipeline the </a:t>
            </a:r>
            <a:r>
              <a:rPr lang="en-US" dirty="0" err="1"/>
              <a:t>AssemblyName</a:t>
            </a:r>
            <a:r>
              <a:rPr lang="en-US" dirty="0"/>
              <a:t> is not yet known and will return as an empty string.</a:t>
            </a:r>
          </a:p>
          <a:p>
            <a:endParaRPr lang="en-US" dirty="0"/>
          </a:p>
          <a:p>
            <a:r>
              <a:rPr lang="en-US" dirty="0" err="1"/>
              <a:t>DigitalDiary.MemoryRepository</a:t>
            </a:r>
            <a:r>
              <a:rPr lang="en-US" dirty="0"/>
              <a:t> contains a reference to the </a:t>
            </a:r>
            <a:r>
              <a:rPr lang="en-US" sz="1800" dirty="0" err="1">
                <a:solidFill>
                  <a:srgbClr val="0000FF"/>
                </a:solidFill>
                <a:latin typeface="Cascadia Mono" panose="020B0609020000020004" pitchFamily="49" charset="0"/>
              </a:rPr>
              <a:t>Microsoft.Extensions.DependencyInjection.Abstractions</a:t>
            </a:r>
            <a:r>
              <a:rPr lang="en-US" sz="1800" dirty="0">
                <a:solidFill>
                  <a:srgbClr val="0000FF"/>
                </a:solidFill>
                <a:latin typeface="Cascadia Mono" panose="020B0609020000020004" pitchFamily="49" charset="0"/>
              </a:rPr>
              <a:t> project but if you watch the version there is an asterisk after the 7. This means when the package is restored it will try to restore the latest version from its known NuGet repositories.</a:t>
            </a:r>
          </a:p>
          <a:p>
            <a:endParaRPr lang="en-US" sz="1800" dirty="0">
              <a:solidFill>
                <a:srgbClr val="0000FF"/>
              </a:solidFill>
              <a:latin typeface="Cascadia Mono" panose="020B0609020000020004" pitchFamily="49" charset="0"/>
            </a:endParaRPr>
          </a:p>
          <a:p>
            <a:r>
              <a:rPr lang="en-US" sz="1800" dirty="0">
                <a:solidFill>
                  <a:srgbClr val="0000FF"/>
                </a:solidFill>
                <a:latin typeface="Cascadia Mono" panose="020B0609020000020004" pitchFamily="49" charset="0"/>
              </a:rPr>
              <a:t>It could occur you have a package name but later you realize it is using a reserved prefix on NuGet.org or you can’t register the prefix as it is a too common name. You can always change the package id then by prefixing it to a non reserved one or go through the reservation process and create 1 for your own. It’s a smooth well documented process. It must be done though in the .targets file as well otherwise you’ll have an empty string instead.</a:t>
            </a:r>
          </a:p>
          <a:p>
            <a:r>
              <a:rPr lang="en-US" sz="1800" dirty="0">
                <a:solidFill>
                  <a:srgbClr val="0000FF"/>
                </a:solidFill>
                <a:latin typeface="Cascadia Mono" panose="020B0609020000020004" pitchFamily="49" charset="0"/>
              </a:rPr>
              <a:t> </a:t>
            </a:r>
          </a:p>
          <a:p>
            <a:r>
              <a:rPr lang="en-US" sz="1800" dirty="0">
                <a:solidFill>
                  <a:srgbClr val="0000FF"/>
                </a:solidFill>
                <a:latin typeface="Cascadia Mono" panose="020B0609020000020004" pitchFamily="49" charset="0"/>
              </a:rPr>
              <a:t>For the deployment I used </a:t>
            </a:r>
            <a:r>
              <a:rPr lang="en-US" sz="1800" dirty="0" err="1">
                <a:solidFill>
                  <a:srgbClr val="0000FF"/>
                </a:solidFill>
                <a:latin typeface="Cascadia Mono" panose="020B0609020000020004" pitchFamily="49" charset="0"/>
              </a:rPr>
              <a:t>github</a:t>
            </a:r>
            <a:r>
              <a:rPr lang="en-US" sz="1800" dirty="0">
                <a:solidFill>
                  <a:srgbClr val="0000FF"/>
                </a:solidFill>
                <a:latin typeface="Cascadia Mono" panose="020B0609020000020004" pitchFamily="49" charset="0"/>
              </a:rPr>
              <a:t> actions </a:t>
            </a:r>
            <a:r>
              <a:rPr lang="en-US" sz="4000" dirty="0" err="1">
                <a:hlinkClick r:id="rId3"/>
              </a:rPr>
              <a:t>TightenYourNuGetPackages.NuGet</a:t>
            </a:r>
            <a:r>
              <a:rPr lang="en-US" sz="4000" dirty="0">
                <a:hlinkClick r:id="rId3"/>
              </a:rPr>
              <a:t>/.</a:t>
            </a:r>
            <a:r>
              <a:rPr lang="en-US" sz="4000" dirty="0" err="1">
                <a:hlinkClick r:id="rId3"/>
              </a:rPr>
              <a:t>github</a:t>
            </a:r>
            <a:r>
              <a:rPr lang="en-US" sz="4000" dirty="0">
                <a:hlinkClick r:id="rId3"/>
              </a:rPr>
              <a:t>/workflows/</a:t>
            </a:r>
            <a:r>
              <a:rPr lang="en-US" sz="4000" dirty="0" err="1">
                <a:hlinkClick r:id="rId3"/>
              </a:rPr>
              <a:t>main.yml</a:t>
            </a:r>
            <a:r>
              <a:rPr lang="en-US" sz="4000" dirty="0">
                <a:hlinkClick r:id="rId3"/>
              </a:rPr>
              <a:t> at main · </a:t>
            </a:r>
            <a:r>
              <a:rPr lang="en-US" sz="4000" dirty="0" err="1">
                <a:hlinkClick r:id="rId3"/>
              </a:rPr>
              <a:t>PhbsSmn</a:t>
            </a:r>
            <a:r>
              <a:rPr lang="en-US" sz="4000" dirty="0">
                <a:hlinkClick r:id="rId3"/>
              </a:rPr>
              <a:t>/</a:t>
            </a:r>
            <a:r>
              <a:rPr lang="en-US" sz="4000" dirty="0" err="1">
                <a:hlinkClick r:id="rId3"/>
              </a:rPr>
              <a:t>TightenYourNuGetPackages.NuGet</a:t>
            </a:r>
            <a:r>
              <a:rPr lang="en-US" sz="4000" dirty="0"/>
              <a:t> it’s a standard script approach and if it was the pipeline I’m used to work with I would have put more effort in it as well to get more out of it. But that will become clearer in the next couple of minutes.</a:t>
            </a:r>
          </a:p>
          <a:p>
            <a:endParaRPr lang="en-US" sz="1800" dirty="0">
              <a:solidFill>
                <a:srgbClr val="0000FF"/>
              </a:solidFill>
              <a:latin typeface="Cascadia Mono" panose="020B0609020000020004" pitchFamily="49" charset="0"/>
            </a:endParaRPr>
          </a:p>
        </p:txBody>
      </p:sp>
      <p:sp>
        <p:nvSpPr>
          <p:cNvPr id="4" name="Slide Number Placeholder 3"/>
          <p:cNvSpPr>
            <a:spLocks noGrp="1"/>
          </p:cNvSpPr>
          <p:nvPr>
            <p:ph type="sldNum" sz="quarter" idx="5"/>
          </p:nvPr>
        </p:nvSpPr>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70151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For the rest api project the setup is quite similar as with the NuGet project.</a:t>
            </a:r>
          </a:p>
          <a:p>
            <a:r>
              <a:rPr lang="nl-BE" dirty="0"/>
              <a:t>The main difference in this one is the addition of the Task Runner Explorer. You can tap in command and powershell scripts at certain points during the build where you can’t do this with msbuild. Especially the Project Open was an important one.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CLIENT SOLUTION</a:t>
            </a:r>
          </a:p>
          <a:p>
            <a:endParaRPr lang="nl-BE" dirty="0"/>
          </a:p>
          <a:p>
            <a:r>
              <a:rPr lang="nl-BE" dirty="0"/>
              <a:t>As you can see this project follows the same principles as the NuGet project. Besides the added commands.json nothing special my main question to you now is which version do we use the 6 or the 7?</a:t>
            </a:r>
          </a:p>
          <a:p>
            <a:r>
              <a:rPr lang="nl-BE" dirty="0"/>
              <a:t>8 isn’t an option that was just a too close call and my packages were already deployed with 6 and 7 support backed in.</a:t>
            </a:r>
          </a:p>
          <a:p>
            <a:endParaRPr lang="nl-BE" dirty="0"/>
          </a:p>
          <a:p>
            <a:r>
              <a:rPr lang="nl-BE" dirty="0"/>
              <a:t>Both solutions are consuming my previously created NuGet package which is deployed on NuGet.org</a:t>
            </a:r>
          </a:p>
          <a:p>
            <a:endParaRPr lang="nl-BE" dirty="0"/>
          </a:p>
          <a:p>
            <a:r>
              <a:rPr lang="nl-BE" dirty="0"/>
              <a:t>Run the solution and verify with the GET call that we are consuming version 1.0.0 if not clean and remove the bin obj folders and reopen the solution!!</a:t>
            </a:r>
          </a:p>
          <a:p>
            <a:r>
              <a:rPr lang="nl-BE" dirty="0"/>
              <a:t>If version 1.0.0 then post a message to the diary and wait for the failure. </a:t>
            </a:r>
          </a:p>
          <a:p>
            <a:endParaRPr lang="nl-BE" dirty="0"/>
          </a:p>
          <a:p>
            <a:r>
              <a:rPr lang="nl-BE" dirty="0"/>
              <a:t>Wouldn’t it be great if we could debug a third party NuGet package or the ones from your colleagues and then help solving the issue or understand why it is an issue? With the current NuGet package it won’t work. We need some additional configuration.</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289265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your NuGet packages to support reproducible builds and debugging of them this configuration is missing.</a:t>
            </a:r>
          </a:p>
          <a:p>
            <a:endParaRPr lang="en-US" dirty="0"/>
          </a:p>
          <a:p>
            <a:r>
              <a:rPr lang="en-US" dirty="0" err="1"/>
              <a:t>PublishRepositoryUrl</a:t>
            </a:r>
            <a:r>
              <a:rPr lang="en-US" dirty="0"/>
              <a:t>, Publish the repository URL in the built .</a:t>
            </a:r>
            <a:r>
              <a:rPr lang="en-US" dirty="0" err="1"/>
              <a:t>nupkg</a:t>
            </a:r>
            <a:endParaRPr lang="en-US" dirty="0"/>
          </a:p>
          <a:p>
            <a:r>
              <a:rPr lang="en-US" dirty="0" err="1"/>
              <a:t>EmbedUntrackedSources</a:t>
            </a:r>
            <a:r>
              <a:rPr lang="en-US" dirty="0"/>
              <a:t>: Embed source files that are not tracked by the source control manager in the PDB, not quite clear why I needed it but it was to resolve build warnings</a:t>
            </a:r>
          </a:p>
          <a:p>
            <a:r>
              <a:rPr lang="en-US" dirty="0" err="1"/>
              <a:t>IncludeSymbols</a:t>
            </a:r>
            <a:r>
              <a:rPr lang="en-US" dirty="0"/>
              <a:t>:  Build symbol package (.</a:t>
            </a:r>
            <a:r>
              <a:rPr lang="en-US" dirty="0" err="1"/>
              <a:t>snupkg</a:t>
            </a:r>
            <a:r>
              <a:rPr lang="en-US" dirty="0"/>
              <a:t>) to distribute the PDB containing Source Link</a:t>
            </a:r>
          </a:p>
          <a:p>
            <a:r>
              <a:rPr lang="en-US" dirty="0" err="1"/>
              <a:t>SymbolPackageFormat</a:t>
            </a:r>
            <a:r>
              <a:rPr lang="en-US" dirty="0"/>
              <a:t>: The extension name of the symbol package</a:t>
            </a:r>
          </a:p>
          <a:p>
            <a:r>
              <a:rPr lang="en-US" dirty="0" err="1"/>
              <a:t>DebugType</a:t>
            </a:r>
            <a:r>
              <a:rPr lang="en-US" dirty="0"/>
              <a:t>: this defaults to portable NuGet.org currently only supports this type and gives you the advantage that it works on all OS types.</a:t>
            </a:r>
          </a:p>
          <a:p>
            <a:endParaRPr lang="en-US" dirty="0"/>
          </a:p>
          <a:p>
            <a:r>
              <a:rPr lang="en-US" dirty="0"/>
              <a:t>The last 3 properties will prepare the package to be used by source link. This means visual studio will then download the source code from the symbol server and your able to step through the code as if it was on your machine. It comes with a hit but once it's retrieved it is cached on your system.</a:t>
            </a:r>
          </a:p>
          <a:p>
            <a:endParaRPr lang="en-US" dirty="0"/>
          </a:p>
          <a:p>
            <a:r>
              <a:rPr lang="en-US" dirty="0"/>
              <a:t>The 2 packages which must be referenced to the are </a:t>
            </a:r>
            <a:r>
              <a:rPr lang="en-US" sz="1000" dirty="0" err="1">
                <a:solidFill>
                  <a:srgbClr val="0000FF"/>
                </a:solidFill>
                <a:latin typeface="Cascadia Mono" panose="020B0609020000020004" pitchFamily="49" charset="0"/>
              </a:rPr>
              <a:t>DotNet.ReproducibleBuilds</a:t>
            </a:r>
            <a:r>
              <a:rPr lang="en-US" sz="1000" dirty="0">
                <a:solidFill>
                  <a:srgbClr val="0000FF"/>
                </a:solidFill>
                <a:latin typeface="Cascadia Mono" panose="020B0609020000020004" pitchFamily="49" charset="0"/>
              </a:rPr>
              <a:t> and </a:t>
            </a:r>
            <a:r>
              <a:rPr lang="en-US" sz="1000" dirty="0" err="1">
                <a:solidFill>
                  <a:srgbClr val="0000FF"/>
                </a:solidFill>
                <a:latin typeface="Cascadia Mono" panose="020B0609020000020004" pitchFamily="49" charset="0"/>
              </a:rPr>
              <a:t>Microsoft.SourceLink.GitHub</a:t>
            </a:r>
            <a:r>
              <a:rPr lang="en-US" sz="1000" dirty="0">
                <a:solidFill>
                  <a:srgbClr val="0000FF"/>
                </a:solidFill>
                <a:latin typeface="Cascadia Mono" panose="020B0609020000020004" pitchFamily="49" charset="0"/>
              </a:rPr>
              <a:t> the last one is referencing to the repository vender you are using.</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330936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This isn’t however enabled by default.</a:t>
            </a:r>
          </a:p>
          <a:p>
            <a:r>
              <a:rPr lang="nl-BE" dirty="0"/>
              <a:t>In visual studio open the options and make sure to check/uncheck the following boxes.</a:t>
            </a:r>
          </a:p>
          <a:p>
            <a:endParaRPr lang="nl-BE" dirty="0"/>
          </a:p>
          <a:p>
            <a:r>
              <a:rPr lang="nl-BE" dirty="0"/>
              <a:t>Spoiler if you are using gitlab, it will most likely not work. They partially implemented it but for some reason the icing on the cake is still missing.</a:t>
            </a:r>
          </a:p>
          <a:p>
            <a:endParaRPr lang="nl-BE" dirty="0"/>
          </a:p>
          <a:p>
            <a:r>
              <a:rPr lang="nl-BE" dirty="0"/>
              <a:t>OPEN THE CLIENT SOLUTION</a:t>
            </a:r>
          </a:p>
          <a:p>
            <a:endParaRPr lang="nl-BE" dirty="0"/>
          </a:p>
          <a:p>
            <a:r>
              <a:rPr lang="nl-BE" dirty="0"/>
              <a:t>Update the NuGet package to version 1.0.1 and set the options like the screenshot.</a:t>
            </a:r>
          </a:p>
          <a:p>
            <a:endParaRPr lang="nl-BE" dirty="0"/>
          </a:p>
          <a:p>
            <a:r>
              <a:rPr lang="nl-BE" dirty="0"/>
              <a:t>Spin up the web api client verify that we are on version 1.0.1</a:t>
            </a:r>
          </a:p>
          <a:p>
            <a:r>
              <a:rPr lang="nl-BE" dirty="0"/>
              <a:t>If so go to post call execute it to show the error is still there and set the breakpoint again at that location.</a:t>
            </a:r>
          </a:p>
          <a:p>
            <a:r>
              <a:rPr lang="nl-BE" dirty="0"/>
              <a:t>Execute the call again and press F11</a:t>
            </a:r>
          </a:p>
          <a:p>
            <a:r>
              <a:rPr lang="nl-BE" dirty="0"/>
              <a:t>The bug is revealed</a:t>
            </a:r>
          </a:p>
          <a:p>
            <a:endParaRPr lang="nl-BE" dirty="0"/>
          </a:p>
          <a:p>
            <a:r>
              <a:rPr lang="nl-BE" dirty="0"/>
              <a:t>Show the difference, package are located under NuGet -&gt; src -&gt; DigitalDiary.MemoryRepository -&gt; bin -&gt; Debug</a:t>
            </a:r>
          </a:p>
          <a:p>
            <a:r>
              <a:rPr lang="nl-BE" dirty="0"/>
              <a:t>The health indicates if there are missing pieces. If one of them is missing you will have not be able to debug it.</a:t>
            </a:r>
          </a:p>
          <a:p>
            <a:r>
              <a:rPr lang="nl-BE" dirty="0"/>
              <a:t>The repository is an interesting one as this one brings you to the specific version upon which the packages is based on. Click on the link and go then to branch release/1.0.1</a:t>
            </a:r>
          </a:p>
          <a:p>
            <a:endParaRPr lang="nl-BE" dirty="0"/>
          </a:p>
          <a:p>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194354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I showed the initial configuration of the NuGet project I highlighted the floating version you could configure on your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list shows the other possibilities you could use as well. I don’t know all of them by hard to be honest but it’s good to know that it can be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THE CLIENT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I’m lazy and I want the fix as soon as possible I will make my project use the floating version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Double click on the </a:t>
            </a:r>
            <a:r>
              <a:rPr lang="en-US" dirty="0" err="1"/>
              <a:t>csproj</a:t>
            </a:r>
            <a:r>
              <a:rPr lang="en-US" dirty="0"/>
              <a:t>, set the float, rebuild and launch, go immediately for the POST option this time. The breakpoint is still there and use F10 to step over it, it should not fail this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Minimize the dotnet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api</a:t>
            </a:r>
            <a:r>
              <a:rPr lang="en-US" dirty="0"/>
              <a:t> returned success </a:t>
            </a:r>
            <a:r>
              <a:rPr lang="en-US"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But hey what is that with the output suddenly.</a:t>
            </a:r>
            <a:endParaRPr lang="en-US" dirty="0"/>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2365725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ctrTitle"/>
          </p:nvPr>
        </p:nvSpPr>
        <p:spPr>
          <a:xfrm>
            <a:off x="359999" y="1484884"/>
            <a:ext cx="8424000" cy="1057982"/>
          </a:xfrm>
        </p:spPr>
        <p:txBody>
          <a:bodyPr/>
          <a:lstStyle>
            <a:lvl1pPr>
              <a:defRPr sz="36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0" y="0"/>
            <a:ext cx="3600" cy="3599"/>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5" name="Fußzeilenplatzhalter 4"/>
          <p:cNvSpPr>
            <a:spLocks noGrp="1"/>
          </p:cNvSpPr>
          <p:nvPr>
            <p:ph type="ftr" sz="quarter" idx="11"/>
          </p:nvPr>
        </p:nvSpPr>
        <p:spPr>
          <a:xfrm>
            <a:off x="359999" y="2729931"/>
            <a:ext cx="8424000" cy="252000"/>
          </a:xfrm>
        </p:spPr>
        <p:txBody>
          <a:bodyPr/>
          <a:lstStyle>
            <a:lvl1pPr>
              <a:defRPr sz="1200">
                <a:solidFill>
                  <a:schemeClr val="bg1"/>
                </a:solidFill>
              </a:defRPr>
            </a:lvl1pPr>
          </a:lstStyle>
          <a:p>
            <a:endParaRPr lang="de-DE"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998" y="438150"/>
            <a:ext cx="864000" cy="864000"/>
          </a:xfrm>
          <a:prstGeom prst="rect">
            <a:avLst/>
          </a:prstGeom>
        </p:spPr>
      </p:pic>
    </p:spTree>
    <p:extLst>
      <p:ext uri="{BB962C8B-B14F-4D97-AF65-F5344CB8AC3E}">
        <p14:creationId xmlns:p14="http://schemas.microsoft.com/office/powerpoint/2010/main" val="4218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8" name="Bildplatzhalter 7"/>
          <p:cNvSpPr>
            <a:spLocks noGrp="1"/>
          </p:cNvSpPr>
          <p:nvPr>
            <p:ph type="pic" sz="quarter" idx="12"/>
          </p:nvPr>
        </p:nvSpPr>
        <p:spPr>
          <a:xfrm>
            <a:off x="0" y="864002"/>
            <a:ext cx="914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duct OnePager">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4122737" cy="988702"/>
          </a:xfrm>
        </p:spPr>
        <p:txBody>
          <a:bodyPr/>
          <a:lstStyle>
            <a:lvl1pPr>
              <a:defRPr>
                <a:solidFill>
                  <a:schemeClr val="accent4"/>
                </a:solidFill>
              </a:defRPr>
            </a:lvl1pPr>
          </a:lstStyle>
          <a:p>
            <a:r>
              <a:rPr lang="en-US"/>
              <a:t>Click to edit Master title style</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accent4"/>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bg1"/>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7" name="Inhaltsplatzhalter 3">
            <a:extLst>
              <a:ext uri="{FF2B5EF4-FFF2-40B4-BE49-F238E27FC236}">
                <a16:creationId xmlns:a16="http://schemas.microsoft.com/office/drawing/2014/main" id="{DB9CCFB0-B14E-4462-8275-F6BA2DFA2D3E}"/>
              </a:ext>
            </a:extLst>
          </p:cNvPr>
          <p:cNvSpPr>
            <a:spLocks noGrp="1"/>
          </p:cNvSpPr>
          <p:nvPr>
            <p:ph idx="13"/>
          </p:nvPr>
        </p:nvSpPr>
        <p:spPr>
          <a:xfrm>
            <a:off x="4661096" y="143956"/>
            <a:ext cx="4122000" cy="4500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4113210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hapter slide">
    <p:bg>
      <p:bgPr>
        <a:solidFill>
          <a:schemeClr val="bg1"/>
        </a:solidFill>
        <a:effectLst/>
      </p:bgPr>
    </p:bg>
    <p:spTree>
      <p:nvGrpSpPr>
        <p:cNvPr id="1" name=""/>
        <p:cNvGrpSpPr/>
        <p:nvPr/>
      </p:nvGrpSpPr>
      <p:grpSpPr>
        <a:xfrm>
          <a:off x="0" y="0"/>
          <a:ext cx="0" cy="0"/>
          <a:chOff x="0" y="0"/>
          <a:chExt cx="0" cy="0"/>
        </a:xfrm>
      </p:grpSpPr>
      <p:sp>
        <p:nvSpPr>
          <p:cNvPr id="16" name="Rechteck 1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2" name="Gruppieren 1"/>
          <p:cNvGrpSpPr/>
          <p:nvPr/>
        </p:nvGrpSpPr>
        <p:grpSpPr>
          <a:xfrm>
            <a:off x="360002" y="4722301"/>
            <a:ext cx="8424000" cy="366353"/>
            <a:chOff x="360001" y="4722299"/>
            <a:chExt cx="8424000" cy="366353"/>
          </a:xfrm>
        </p:grpSpPr>
        <p:sp>
          <p:nvSpPr>
            <p:cNvPr id="14"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5" name="Gerade Verbindung 14"/>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23"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
        <p:nvSpPr>
          <p:cNvPr id="24" name="Textplatzhalter 13"/>
          <p:cNvSpPr>
            <a:spLocks noGrp="1"/>
          </p:cNvSpPr>
          <p:nvPr>
            <p:ph type="body" sz="quarter" idx="12"/>
          </p:nvPr>
        </p:nvSpPr>
        <p:spPr>
          <a:xfrm>
            <a:off x="360002" y="324642"/>
            <a:ext cx="1279615" cy="1057982"/>
          </a:xfrm>
        </p:spPr>
        <p:txBody>
          <a:bodyPr wrap="none" lIns="0" tIns="0" rIns="0" bIns="0">
            <a:noAutofit/>
          </a:bodyPr>
          <a:lstStyle>
            <a:lvl1pPr>
              <a:defRPr lang="de-DE" sz="7200" b="1" kern="0" dirty="0">
                <a:solidFill>
                  <a:schemeClr val="tx2"/>
                </a:solidFill>
              </a:defRPr>
            </a:lvl1pPr>
          </a:lstStyle>
          <a:p>
            <a:pPr lvl="0"/>
            <a:r>
              <a:rPr lang="en-US"/>
              <a:t>Click to edit Master text styles</a:t>
            </a:r>
          </a:p>
        </p:txBody>
      </p:sp>
      <p:sp>
        <p:nvSpPr>
          <p:cNvPr id="25" name="Textplatzhalter 12"/>
          <p:cNvSpPr>
            <a:spLocks noGrp="1"/>
          </p:cNvSpPr>
          <p:nvPr>
            <p:ph type="body" sz="quarter" idx="13"/>
          </p:nvPr>
        </p:nvSpPr>
        <p:spPr>
          <a:xfrm>
            <a:off x="359999" y="1338593"/>
            <a:ext cx="8424000" cy="461665"/>
          </a:xfrm>
          <a:noFill/>
        </p:spPr>
        <p:txBody>
          <a:bodyPr wrap="square" lIns="0" tIns="0" rIns="0" bIns="0" rtlCol="0">
            <a:noAutofit/>
          </a:bodyPr>
          <a:lstStyle>
            <a:lvl1pPr>
              <a:defRPr lang="de-DE" sz="3000" b="1" kern="1200" dirty="0">
                <a:solidFill>
                  <a:schemeClr val="bg1"/>
                </a:solidFill>
                <a:latin typeface="Tahoma" charset="0"/>
                <a:ea typeface="Tahoma" charset="0"/>
                <a:cs typeface="Tahoma" charset="0"/>
              </a:defRPr>
            </a:lvl1pPr>
          </a:lstStyle>
          <a:p>
            <a:pPr lvl="0">
              <a:spcBef>
                <a:spcPct val="0"/>
              </a:spcBef>
            </a:pPr>
            <a:r>
              <a:rPr lang="en-US"/>
              <a:t>Click to edit Master text styles</a:t>
            </a:r>
          </a:p>
        </p:txBody>
      </p:sp>
      <p:sp>
        <p:nvSpPr>
          <p:cNvPr id="13" name="Textfeld 12"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3496463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and Closing slide">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18" name="Textplatzhalter 12"/>
          <p:cNvSpPr>
            <a:spLocks noGrp="1"/>
          </p:cNvSpPr>
          <p:nvPr>
            <p:ph type="body" sz="quarter" idx="12"/>
          </p:nvPr>
        </p:nvSpPr>
        <p:spPr>
          <a:xfrm>
            <a:off x="360001" y="438150"/>
            <a:ext cx="6706589" cy="1057982"/>
          </a:xfrm>
        </p:spPr>
        <p:txBody>
          <a:bodyPr/>
          <a:lstStyle>
            <a:lvl1pPr marL="0" indent="0">
              <a:lnSpc>
                <a:spcPct val="100000"/>
              </a:lnSpc>
              <a:spcBef>
                <a:spcPts val="0"/>
              </a:spcBef>
              <a:buFontTx/>
              <a:buNone/>
              <a:defRPr sz="3600" b="1">
                <a:solidFill>
                  <a:schemeClr val="bg1"/>
                </a:solidFill>
              </a:defRPr>
            </a:lvl1pPr>
            <a:lvl2pPr marL="0" indent="0">
              <a:lnSpc>
                <a:spcPct val="100000"/>
              </a:lnSpc>
              <a:spcBef>
                <a:spcPts val="0"/>
              </a:spcBef>
              <a:buFontTx/>
              <a:buNone/>
              <a:defRPr sz="3600">
                <a:solidFill>
                  <a:schemeClr val="bg1"/>
                </a:solidFill>
              </a:defRPr>
            </a:lvl2pPr>
            <a:lvl3pPr marL="0" indent="0">
              <a:lnSpc>
                <a:spcPct val="100000"/>
              </a:lnSpc>
              <a:spcBef>
                <a:spcPts val="0"/>
              </a:spcBef>
              <a:buFontTx/>
              <a:buNone/>
              <a:defRPr sz="3600">
                <a:solidFill>
                  <a:schemeClr val="bg1"/>
                </a:solidFill>
              </a:defRPr>
            </a:lvl3pPr>
            <a:lvl4pPr marL="0" indent="0">
              <a:lnSpc>
                <a:spcPct val="100000"/>
              </a:lnSpc>
              <a:spcBef>
                <a:spcPts val="0"/>
              </a:spcBef>
              <a:buFontTx/>
              <a:buNone/>
              <a:defRPr sz="3600">
                <a:solidFill>
                  <a:schemeClr val="bg1"/>
                </a:solidFill>
              </a:defRPr>
            </a:lvl4pPr>
            <a:lvl5pPr marL="0" indent="0">
              <a:lnSpc>
                <a:spcPct val="100000"/>
              </a:lnSpc>
              <a:spcBef>
                <a:spcPts val="0"/>
              </a:spcBef>
              <a:buFontTx/>
              <a:buNone/>
              <a:defRPr sz="3600">
                <a:solidFill>
                  <a:schemeClr val="bg1"/>
                </a:solidFill>
              </a:defRPr>
            </a:lvl5pPr>
          </a:lstStyle>
          <a:p>
            <a:pPr lvl="0"/>
            <a:r>
              <a:rPr lang="en-US"/>
              <a:t>Click to edit Master text styles</a:t>
            </a:r>
          </a:p>
        </p:txBody>
      </p:sp>
      <p:sp>
        <p:nvSpPr>
          <p:cNvPr id="1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14"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grpSp>
        <p:nvGrpSpPr>
          <p:cNvPr id="16" name="Gruppieren 15"/>
          <p:cNvGrpSpPr/>
          <p:nvPr userDrawn="1"/>
        </p:nvGrpSpPr>
        <p:grpSpPr>
          <a:xfrm>
            <a:off x="360002" y="4722301"/>
            <a:ext cx="8424000" cy="366353"/>
            <a:chOff x="360001" y="4722299"/>
            <a:chExt cx="8424000" cy="366353"/>
          </a:xfrm>
        </p:grpSpPr>
        <p:sp>
          <p:nvSpPr>
            <p:cNvPr id="1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20" name="Gerade Verbindung 1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1" name="Textfeld 10"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849517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8" name="Gruppieren 7"/>
          <p:cNvGrpSpPr/>
          <p:nvPr userDrawn="1"/>
        </p:nvGrpSpPr>
        <p:grpSpPr>
          <a:xfrm>
            <a:off x="360002" y="4722301"/>
            <a:ext cx="8424000" cy="366353"/>
            <a:chOff x="360001" y="4722299"/>
            <a:chExt cx="8424000" cy="366353"/>
          </a:xfrm>
        </p:grpSpPr>
        <p:sp>
          <p:nvSpPr>
            <p:cNvPr id="9"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0" name="Gerade Verbindung 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4156262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spTree>
      <p:nvGrpSpPr>
        <p:cNvPr id="1" name=""/>
        <p:cNvGrpSpPr/>
        <p:nvPr/>
      </p:nvGrpSpPr>
      <p:grpSpPr>
        <a:xfrm>
          <a:off x="0" y="0"/>
          <a:ext cx="0" cy="0"/>
          <a:chOff x="0" y="0"/>
          <a:chExt cx="0" cy="0"/>
        </a:xfrm>
      </p:grpSpPr>
      <p:sp>
        <p:nvSpPr>
          <p:cNvPr id="6" name="Rechteck 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7" name="Gruppieren 6"/>
          <p:cNvGrpSpPr/>
          <p:nvPr userDrawn="1"/>
        </p:nvGrpSpPr>
        <p:grpSpPr>
          <a:xfrm>
            <a:off x="360002" y="4722301"/>
            <a:ext cx="8424000" cy="366353"/>
            <a:chOff x="360001" y="4722299"/>
            <a:chExt cx="8424000" cy="366353"/>
          </a:xfrm>
        </p:grpSpPr>
        <p:sp>
          <p:nvSpPr>
            <p:cNvPr id="8"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9" name="Gerade Verbindung 8"/>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058361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blue)">
    <p:spTree>
      <p:nvGrpSpPr>
        <p:cNvPr id="1" name=""/>
        <p:cNvGrpSpPr/>
        <p:nvPr/>
      </p:nvGrpSpPr>
      <p:grpSpPr>
        <a:xfrm>
          <a:off x="0" y="0"/>
          <a:ext cx="0" cy="0"/>
          <a:chOff x="0" y="0"/>
          <a:chExt cx="0" cy="0"/>
        </a:xfrm>
      </p:grpSpPr>
      <p:sp>
        <p:nvSpPr>
          <p:cNvPr id="5" name="Rechteck 4"/>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6" name="Gruppieren 5"/>
          <p:cNvGrpSpPr/>
          <p:nvPr userDrawn="1"/>
        </p:nvGrpSpPr>
        <p:grpSpPr>
          <a:xfrm>
            <a:off x="360002" y="4722301"/>
            <a:ext cx="8424000" cy="366353"/>
            <a:chOff x="360001" y="4722299"/>
            <a:chExt cx="8424000" cy="366353"/>
          </a:xfrm>
        </p:grpSpPr>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8"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411299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II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784261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5E3D64A-3A09-41C8-A3A4-91CCF15BEED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25751EED-6898-4C4C-8A3D-F4336D3AF0C8}"/>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EECED83C-AD55-4FC0-A229-F1B295606742}"/>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4BE1FAAA-6F6F-4D28-A4E3-E47532F20FF8}"/>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0BD19E2C-C0B6-46BC-A9A3-38C3644992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508260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ntent with Pictur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F8F4CD7-C19E-4BE9-9767-DBDB6073F4F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4104D776-5902-4241-AB7D-91C75C6904F9}"/>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824F4A33-6BDB-4E6D-BF78-6687C033CEC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2EF6002E-B749-4141-A0C7-7613296C8B0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122BE00F-EA87-4573-B0B1-056A78D7B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113810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F484220-BB4A-4B3C-93FB-4F87435A1FB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3F9D652B-6629-4C62-9442-04ECA0BE95A5}"/>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F00E673A-B66C-48A0-B356-7A83243FBF2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9A2A519E-DACD-4122-A760-9F374B8B98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F26A5605-7DA8-49BC-93D0-FE57A110DD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729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5" y="864002"/>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nt with four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B274DCC-0F14-4867-ADEB-F7738D13C862}"/>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6" name="Gruppieren 15">
            <a:extLst>
              <a:ext uri="{FF2B5EF4-FFF2-40B4-BE49-F238E27FC236}">
                <a16:creationId xmlns:a16="http://schemas.microsoft.com/office/drawing/2014/main" id="{63865197-382F-47E2-853A-CB850DF71CF0}"/>
              </a:ext>
            </a:extLst>
          </p:cNvPr>
          <p:cNvGrpSpPr/>
          <p:nvPr userDrawn="1"/>
        </p:nvGrpSpPr>
        <p:grpSpPr>
          <a:xfrm>
            <a:off x="360002" y="4722301"/>
            <a:ext cx="8424000" cy="366353"/>
            <a:chOff x="360001" y="4722299"/>
            <a:chExt cx="8424000" cy="366353"/>
          </a:xfrm>
        </p:grpSpPr>
        <p:sp>
          <p:nvSpPr>
            <p:cNvPr id="17" name="Text Box 10">
              <a:extLst>
                <a:ext uri="{FF2B5EF4-FFF2-40B4-BE49-F238E27FC236}">
                  <a16:creationId xmlns:a16="http://schemas.microsoft.com/office/drawing/2014/main" id="{7E71EFED-7D75-44F8-B256-215C26BCAE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8" name="Gerade Verbindung 7">
              <a:extLst>
                <a:ext uri="{FF2B5EF4-FFF2-40B4-BE49-F238E27FC236}">
                  <a16:creationId xmlns:a16="http://schemas.microsoft.com/office/drawing/2014/main" id="{579EE350-38FC-42EC-AEE0-5B48EBF63D3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9" name="Grafik 18">
              <a:extLst>
                <a:ext uri="{FF2B5EF4-FFF2-40B4-BE49-F238E27FC236}">
                  <a16:creationId xmlns:a16="http://schemas.microsoft.com/office/drawing/2014/main" id="{37599789-2673-40F8-8C0B-D36580AB9B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089568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ntent with two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C31A0983-F2CB-4E35-A255-D2870F296B98}"/>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61C22901-48DF-4352-A02E-EC0165A82424}"/>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2D533022-5D00-4D79-837E-F07A93F2E88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61B05584-8BF7-4A44-9CFD-2DD03BC230F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87934BD3-FB56-43F0-92F0-58370BE21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625682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Picture with Key Messag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F03B3FAF-30A7-4AD0-9601-E818DC84BD7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38E0AE35-0F63-4735-BF52-E446F4531140}"/>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CF4EE2F8-A69F-4561-B9C5-6EACBE507AC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65A238EF-BFD2-470F-B4F4-FBD601D1532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46F3264B-7416-4B3D-90DD-4AFEB41FDA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Textmasterformat bearbeiten</a:t>
            </a:r>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807649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roduct OnePager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4122737" cy="988702"/>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143957"/>
            <a:ext cx="4122000" cy="4500045"/>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accent4"/>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Tree>
    <p:extLst>
      <p:ext uri="{BB962C8B-B14F-4D97-AF65-F5344CB8AC3E}">
        <p14:creationId xmlns:p14="http://schemas.microsoft.com/office/powerpoint/2010/main" val="97445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2"/>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3" y="863999"/>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864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84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4000" cy="108000"/>
          </a:xfrm>
        </p:spPr>
        <p:txBody>
          <a:bodyPr/>
          <a:lstStyle/>
          <a:p>
            <a:pPr>
              <a:lnSpc>
                <a:spcPts val="800"/>
              </a:lnSpc>
            </a:pPr>
            <a:endParaRPr lang="de-DE">
              <a:solidFill>
                <a:srgbClr val="000000"/>
              </a:solidFill>
            </a:endParaRPr>
          </a:p>
        </p:txBody>
      </p:sp>
      <p:sp>
        <p:nvSpPr>
          <p:cNvPr id="6"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3" name="Gerade Verbindung 8"/>
          <p:cNvCxnSpPr/>
          <p:nvPr userDrawn="1"/>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86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3234" cy="108000"/>
          </a:xfrm>
        </p:spPr>
        <p:txBody>
          <a:bodyPr/>
          <a:lstStyle/>
          <a:p>
            <a:pPr>
              <a:lnSpc>
                <a:spcPts val="800"/>
              </a:lnSpc>
            </a:pPr>
            <a:endParaRPr lang="de-DE">
              <a:solidFill>
                <a:srgbClr val="000000"/>
              </a:solidFill>
            </a:endParaRPr>
          </a:p>
        </p:txBody>
      </p:sp>
      <p:sp>
        <p:nvSpPr>
          <p:cNvPr id="5"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0" name="Gerade Verbindung 9"/>
          <p:cNvCxnSpPr/>
          <p:nvPr/>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0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Textplatzhalter 1"/>
          <p:cNvSpPr>
            <a:spLocks noGrp="1"/>
          </p:cNvSpPr>
          <p:nvPr>
            <p:ph type="body" sz="quarter" idx="12"/>
          </p:nvPr>
        </p:nvSpPr>
        <p:spPr>
          <a:xfrm>
            <a:off x="360001"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44879"/>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44879"/>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44879"/>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6"/>
            <a:ext cx="8424001" cy="593817"/>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864002"/>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90653"/>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90653"/>
            <a:ext cx="180000" cy="108000"/>
          </a:xfrm>
          <a:prstGeom prst="rect">
            <a:avLst/>
          </a:prstGeom>
        </p:spPr>
        <p:txBody>
          <a:bodyPr vert="horz" lIns="0" tIns="0" rIns="0" bIns="0" rtlCol="0" anchor="ctr"/>
          <a:lstStyle>
            <a:lvl1pPr algn="r">
              <a:defRPr sz="600" b="1">
                <a:solidFill>
                  <a:schemeClr val="accent4"/>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000000"/>
                </a:solidFill>
              </a:rPr>
              <a:t>© ZF Friedrichshafen AG</a:t>
            </a:r>
          </a:p>
        </p:txBody>
      </p:sp>
      <p:cxnSp>
        <p:nvCxnSpPr>
          <p:cNvPr id="8" name="Gerade Verbindung 7"/>
          <p:cNvCxnSpPr/>
          <p:nvPr userDrawn="1"/>
        </p:nvCxnSpPr>
        <p:spPr>
          <a:xfrm>
            <a:off x="360002" y="4722301"/>
            <a:ext cx="8424000"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C0EC9A7-0F78-4BCD-A456-48B3D296E354}"/>
              </a:ext>
            </a:extLst>
          </p:cNvPr>
          <p:cNvPicPr>
            <a:picLocks noChangeAspect="1"/>
          </p:cNvPicPr>
          <p:nvPr userDrawn="1"/>
        </p:nvPicPr>
        <p:blipFill>
          <a:blip r:embed="rId35" cstate="hqprint">
            <a:extLst>
              <a:ext uri="{28A0092B-C50C-407E-A947-70E740481C1C}">
                <a14:useLocalDpi xmlns:a14="http://schemas.microsoft.com/office/drawing/2010/main"/>
              </a:ext>
            </a:extLst>
          </a:blip>
          <a:stretch>
            <a:fillRect/>
          </a:stretch>
        </p:blipFill>
        <p:spPr>
          <a:xfrm>
            <a:off x="360001" y="4800652"/>
            <a:ext cx="288000" cy="287911"/>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7" r:id="rId3"/>
    <p:sldLayoutId id="2147483677" r:id="rId4"/>
    <p:sldLayoutId id="2147483678" r:id="rId5"/>
    <p:sldLayoutId id="2147483679" r:id="rId6"/>
    <p:sldLayoutId id="2147483680" r:id="rId7"/>
    <p:sldLayoutId id="2147483681" r:id="rId8"/>
    <p:sldLayoutId id="2147483682" r:id="rId9"/>
    <p:sldLayoutId id="2147483683" r:id="rId10"/>
    <p:sldLayoutId id="2147483654" r:id="rId11"/>
    <p:sldLayoutId id="2147483655" r:id="rId12"/>
    <p:sldLayoutId id="2147483693" r:id="rId13"/>
    <p:sldLayoutId id="2147483694" r:id="rId14"/>
    <p:sldLayoutId id="2147483695" r:id="rId15"/>
    <p:sldLayoutId id="2147483696" r:id="rId16"/>
    <p:sldLayoutId id="2147483698" r:id="rId17"/>
    <p:sldLayoutId id="2147483699" r:id="rId18"/>
    <p:sldLayoutId id="2147483700" r:id="rId19"/>
    <p:sldLayoutId id="2147483710" r:id="rId20"/>
    <p:sldLayoutId id="2147483684" r:id="rId21"/>
    <p:sldLayoutId id="2147483685" r:id="rId22"/>
    <p:sldLayoutId id="2147483688" r:id="rId23"/>
    <p:sldLayoutId id="2147483689" r:id="rId24"/>
    <p:sldLayoutId id="2147483690" r:id="rId25"/>
    <p:sldLayoutId id="2147483701" r:id="rId26"/>
    <p:sldLayoutId id="2147483702" r:id="rId27"/>
    <p:sldLayoutId id="2147483703" r:id="rId28"/>
    <p:sldLayoutId id="2147483704" r:id="rId29"/>
    <p:sldLayoutId id="2147483705" r:id="rId30"/>
    <p:sldLayoutId id="2147483706" r:id="rId31"/>
    <p:sldLayoutId id="2147483708" r:id="rId32"/>
    <p:sldLayoutId id="2147483709" r:id="rId33"/>
  </p:sldLayoutIdLst>
  <p:hf hd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216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2pPr>
      <a:lvl3pPr marL="432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3pPr>
      <a:lvl4pPr marL="648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4pPr>
      <a:lvl5pPr marL="864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hyperlink" Target="https://devblogs.microsoft.com/nuget/quickly-map-your-nuget-packages-to-sources" TargetMode="External"/><Relationship Id="rId3" Type="http://schemas.openxmlformats.org/officeDocument/2006/relationships/hyperlink" Target="https://learn.microsoft.com/en-us/visualstudio/msbuild/customize-by-directory?view=vs-2022" TargetMode="External"/><Relationship Id="rId7" Type="http://schemas.openxmlformats.org/officeDocument/2006/relationships/hyperlink" Target="https://learn.microsoft.com/en-us/nuget/concepts/security-best-practices" TargetMode="External"/><Relationship Id="rId12"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learn.microsoft.com/en-us/nuget/concepts/package-versioning" TargetMode="External"/><Relationship Id="rId11" Type="http://schemas.openxmlformats.org/officeDocument/2006/relationships/hyperlink" Target="https://github.com/PhbsSmn/TightenYourNugetPackages.Client" TargetMode="External"/><Relationship Id="rId5" Type="http://schemas.openxmlformats.org/officeDocument/2006/relationships/hyperlink" Target="https://learn.microsoft.com/en-us/dotnet/standard/library-guidance/sourcelink" TargetMode="External"/><Relationship Id="rId10" Type="http://schemas.openxmlformats.org/officeDocument/2006/relationships/hyperlink" Target="https://github.com/PhbsSmn/TightenYourNugetPackages.NuGet" TargetMode="External"/><Relationship Id="rId4" Type="http://schemas.openxmlformats.org/officeDocument/2006/relationships/hyperlink" Target="https://learn.microsoft.com/en-us/nuget/reference/nuspec#license" TargetMode="External"/><Relationship Id="rId9" Type="http://schemas.openxmlformats.org/officeDocument/2006/relationships/hyperlink" Target="https://blog.maartenballiauw.be/post/2021/05/05/building-a-supply-chain-attack-with-dotnet-nuget-dns-source-generators-and-mor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box">
            <a:extLst>
              <a:ext uri="{FF2B5EF4-FFF2-40B4-BE49-F238E27FC236}">
                <a16:creationId xmlns:a16="http://schemas.microsoft.com/office/drawing/2014/main" id="{3670E780-576D-448A-BB6A-FBA9734E16F9}"/>
              </a:ext>
            </a:extLst>
          </p:cNvPr>
          <p:cNvSpPr>
            <a:spLocks noGrp="1"/>
          </p:cNvSpPr>
          <p:nvPr>
            <p:ph type="ctrTitle"/>
          </p:nvPr>
        </p:nvSpPr>
        <p:spPr/>
        <p:txBody>
          <a:bodyPr/>
          <a:lstStyle/>
          <a:p>
            <a:r>
              <a:rPr lang="de-DE" dirty="0"/>
              <a:t>Tighten your NuGet packages</a:t>
            </a:r>
          </a:p>
        </p:txBody>
      </p:sp>
      <p:sp>
        <p:nvSpPr>
          <p:cNvPr id="14" name="Untertitel 13">
            <a:extLst>
              <a:ext uri="{FF2B5EF4-FFF2-40B4-BE49-F238E27FC236}">
                <a16:creationId xmlns:a16="http://schemas.microsoft.com/office/drawing/2014/main" id="{F3DE9295-6870-42C9-84A9-52041E7BE664}"/>
              </a:ext>
            </a:extLst>
          </p:cNvPr>
          <p:cNvSpPr>
            <a:spLocks noGrp="1"/>
          </p:cNvSpPr>
          <p:nvPr>
            <p:ph type="subTitle" idx="1"/>
          </p:nvPr>
        </p:nvSpPr>
        <p:spPr/>
        <p:txBody>
          <a:bodyPr/>
          <a:lstStyle/>
          <a:p>
            <a:endParaRPr lang="de-DE"/>
          </a:p>
        </p:txBody>
      </p:sp>
      <p:sp>
        <p:nvSpPr>
          <p:cNvPr id="6" name="Fußzeilenplatzhalter 5"/>
          <p:cNvSpPr>
            <a:spLocks noGrp="1"/>
          </p:cNvSpPr>
          <p:nvPr>
            <p:ph type="ftr" sz="quarter" idx="11"/>
          </p:nvPr>
        </p:nvSpPr>
        <p:spPr/>
        <p:txBody>
          <a:bodyPr/>
          <a:lstStyle/>
          <a:p>
            <a:endParaRPr lang="de-DE" dirty="0"/>
          </a:p>
        </p:txBody>
      </p:sp>
      <p:pic>
        <p:nvPicPr>
          <p:cNvPr id="3" name="Picture 2" descr="A wall full of wrenches&#10;&#10;Description automatically generated">
            <a:extLst>
              <a:ext uri="{FF2B5EF4-FFF2-40B4-BE49-F238E27FC236}">
                <a16:creationId xmlns:a16="http://schemas.microsoft.com/office/drawing/2014/main" id="{80466A8A-298C-5E20-2F72-F2D3985D3890}"/>
              </a:ext>
            </a:extLst>
          </p:cNvPr>
          <p:cNvPicPr>
            <a:picLocks noChangeAspect="1"/>
          </p:cNvPicPr>
          <p:nvPr/>
        </p:nvPicPr>
        <p:blipFill rotWithShape="1">
          <a:blip r:embed="rId3">
            <a:extLst>
              <a:ext uri="{28A0092B-C50C-407E-A947-70E740481C1C}">
                <a14:useLocalDpi xmlns:a14="http://schemas.microsoft.com/office/drawing/2010/main" val="0"/>
              </a:ext>
            </a:extLst>
          </a:blip>
          <a:srcRect b="50123"/>
          <a:stretch/>
        </p:blipFill>
        <p:spPr>
          <a:xfrm>
            <a:off x="0" y="2099432"/>
            <a:ext cx="9144000" cy="3039756"/>
          </a:xfrm>
          <a:prstGeom prst="rect">
            <a:avLst/>
          </a:prstGeom>
        </p:spPr>
      </p:pic>
    </p:spTree>
    <p:extLst>
      <p:ext uri="{BB962C8B-B14F-4D97-AF65-F5344CB8AC3E}">
        <p14:creationId xmlns:p14="http://schemas.microsoft.com/office/powerpoint/2010/main" val="115681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2389-ED4A-13F2-AA35-CCBD8DD8E8CB}"/>
              </a:ext>
            </a:extLst>
          </p:cNvPr>
          <p:cNvSpPr>
            <a:spLocks noGrp="1"/>
          </p:cNvSpPr>
          <p:nvPr>
            <p:ph type="title"/>
          </p:nvPr>
        </p:nvSpPr>
        <p:spPr/>
        <p:txBody>
          <a:bodyPr/>
          <a:lstStyle/>
          <a:p>
            <a:r>
              <a:rPr lang="nl-BE" dirty="0"/>
              <a:t>You have been hacked</a:t>
            </a:r>
            <a:endParaRPr lang="en-US" dirty="0"/>
          </a:p>
        </p:txBody>
      </p:sp>
      <p:pic>
        <p:nvPicPr>
          <p:cNvPr id="7" name="Content Placeholder 6">
            <a:extLst>
              <a:ext uri="{FF2B5EF4-FFF2-40B4-BE49-F238E27FC236}">
                <a16:creationId xmlns:a16="http://schemas.microsoft.com/office/drawing/2014/main" id="{CC792DBC-039C-60F8-00C3-837B3324E19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31" b="-1"/>
          <a:stretch/>
        </p:blipFill>
        <p:spPr>
          <a:xfrm>
            <a:off x="379049" y="879475"/>
            <a:ext cx="8412526" cy="3774231"/>
          </a:xfrm>
        </p:spPr>
      </p:pic>
      <p:sp>
        <p:nvSpPr>
          <p:cNvPr id="4" name="Footer Placeholder 3">
            <a:extLst>
              <a:ext uri="{FF2B5EF4-FFF2-40B4-BE49-F238E27FC236}">
                <a16:creationId xmlns:a16="http://schemas.microsoft.com/office/drawing/2014/main" id="{FF8B5FED-9090-DCD7-9A50-C5A1D834044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18204ACD-C20B-307C-4DF3-22E077C5AD02}"/>
              </a:ext>
            </a:extLst>
          </p:cNvPr>
          <p:cNvSpPr>
            <a:spLocks noGrp="1"/>
          </p:cNvSpPr>
          <p:nvPr>
            <p:ph type="sldNum" sz="quarter" idx="12"/>
          </p:nvPr>
        </p:nvSpPr>
        <p:spPr/>
        <p:txBody>
          <a:bodyPr/>
          <a:lstStyle/>
          <a:p>
            <a:fld id="{AE839375-43AA-4A5D-B991-4343C4570BCB}" type="slidenum">
              <a:rPr lang="de-DE" smtClean="0"/>
              <a:pPr/>
              <a:t>10</a:t>
            </a:fld>
            <a:endParaRPr lang="de-DE"/>
          </a:p>
        </p:txBody>
      </p:sp>
    </p:spTree>
    <p:extLst>
      <p:ext uri="{BB962C8B-B14F-4D97-AF65-F5344CB8AC3E}">
        <p14:creationId xmlns:p14="http://schemas.microsoft.com/office/powerpoint/2010/main" val="248506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err="1"/>
              <a:t>Typosquatting</a:t>
            </a:r>
            <a:endParaRPr lang="en-US" dirty="0"/>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solidFill>
                  <a:srgbClr val="000000"/>
                </a:solidFill>
              </a:rPr>
              <a:t>Original</a:t>
            </a:r>
          </a:p>
          <a:p>
            <a:r>
              <a:rPr lang="en-US" sz="1500" dirty="0" err="1">
                <a:solidFill>
                  <a:srgbClr val="000000"/>
                </a:solidFill>
              </a:rPr>
              <a:t>Samyne.DigitalDiary.MemoryRepository</a:t>
            </a:r>
            <a:endParaRPr lang="en-US" sz="1500" dirty="0">
              <a:solidFill>
                <a:srgbClr val="000000"/>
              </a:solidFill>
            </a:endParaRPr>
          </a:p>
          <a:p>
            <a:endParaRPr lang="en-US" sz="1500" dirty="0">
              <a:solidFill>
                <a:srgbClr val="000000"/>
              </a:solidFill>
            </a:endParaRPr>
          </a:p>
          <a:p>
            <a:endParaRPr lang="en-US" sz="1500" dirty="0">
              <a:solidFill>
                <a:srgbClr val="000000"/>
              </a:solidFill>
            </a:endParaRPr>
          </a:p>
          <a:p>
            <a:endParaRPr lang="en-US" sz="1500" dirty="0">
              <a:solidFill>
                <a:srgbClr val="000000"/>
              </a:solidFill>
            </a:endParaRPr>
          </a:p>
          <a:p>
            <a:endParaRPr lang="en-US" sz="1500" dirty="0">
              <a:solidFill>
                <a:srgbClr val="000000"/>
              </a:solidFill>
            </a:endParaRPr>
          </a:p>
          <a:p>
            <a:endParaRPr lang="en-US" sz="1500" dirty="0">
              <a:solidFill>
                <a:srgbClr val="000000"/>
              </a:solidFill>
            </a:endParaRPr>
          </a:p>
          <a:p>
            <a:r>
              <a:rPr lang="en-US" sz="1500" b="1" u="sng" dirty="0">
                <a:solidFill>
                  <a:srgbClr val="000000"/>
                </a:solidFill>
              </a:rPr>
              <a:t>Examples</a:t>
            </a:r>
          </a:p>
          <a:p>
            <a:r>
              <a:rPr lang="en-US" sz="1500" dirty="0" err="1">
                <a:solidFill>
                  <a:srgbClr val="000000"/>
                </a:solidFill>
              </a:rPr>
              <a:t>Samyne.DigitaIDiary.MemoryRepository</a:t>
            </a:r>
            <a:endParaRPr lang="en-US" sz="1500" b="1" u="sng" dirty="0">
              <a:solidFill>
                <a:srgbClr val="000000"/>
              </a:solidFill>
            </a:endParaRPr>
          </a:p>
          <a:p>
            <a:r>
              <a:rPr lang="en-US" sz="1500" dirty="0" err="1">
                <a:solidFill>
                  <a:srgbClr val="000000"/>
                </a:solidFill>
              </a:rPr>
              <a:t>Samyn.DigitalDiary.MemoryRepository</a:t>
            </a:r>
            <a:endParaRPr lang="en-US" sz="1500" b="1" u="sng" dirty="0">
              <a:solidFill>
                <a:srgbClr val="000000"/>
              </a:solidFill>
            </a:endParaRPr>
          </a:p>
          <a:p>
            <a:r>
              <a:rPr lang="en-US" sz="1500" dirty="0" err="1">
                <a:solidFill>
                  <a:srgbClr val="000000"/>
                </a:solidFill>
              </a:rPr>
              <a:t>Sarnyne.DigitalDiary.MemoryRepository</a:t>
            </a:r>
            <a:endParaRPr lang="en-US" sz="1500" b="1" u="sng" dirty="0">
              <a:solidFill>
                <a:srgbClr val="000000"/>
              </a:solidFill>
            </a:endParaRPr>
          </a:p>
          <a:p>
            <a:r>
              <a:rPr lang="en-US" sz="1500" dirty="0">
                <a:solidFill>
                  <a:srgbClr val="000000"/>
                </a:solidFill>
              </a:rPr>
              <a:t>5amyne.DigitalDiary.MemoryRepository</a:t>
            </a:r>
            <a:endParaRPr lang="en-US" sz="1500" dirty="0"/>
          </a:p>
        </p:txBody>
      </p:sp>
      <p:pic>
        <p:nvPicPr>
          <p:cNvPr id="8" name="Picture Placeholder 7">
            <a:extLst>
              <a:ext uri="{FF2B5EF4-FFF2-40B4-BE49-F238E27FC236}">
                <a16:creationId xmlns:a16="http://schemas.microsoft.com/office/drawing/2014/main" id="{2C13FE61-5D12-A2B5-FF18-42768344E258}"/>
              </a:ext>
            </a:extLst>
          </p:cNvPr>
          <p:cNvPicPr>
            <a:picLocks noGrp="1" noChangeAspect="1"/>
          </p:cNvPicPr>
          <p:nvPr>
            <p:ph idx="13"/>
          </p:nvPr>
        </p:nvPicPr>
        <p:blipFill rotWithShape="1">
          <a:blip r:embed="rId3" cstate="print">
            <a:extLst>
              <a:ext uri="{28A0092B-C50C-407E-A947-70E740481C1C}">
                <a14:useLocalDpi xmlns:a14="http://schemas.microsoft.com/office/drawing/2010/main" val="0"/>
              </a:ext>
            </a:extLst>
          </a:blip>
          <a:srcRect l="31926" r="-1124" b="2916"/>
          <a:stretch/>
        </p:blipFill>
        <p:spPr>
          <a:xfrm>
            <a:off x="4661260" y="871113"/>
            <a:ext cx="4198514" cy="3772889"/>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11</a:t>
            </a:fld>
            <a:endParaRPr lang="de-DE"/>
          </a:p>
        </p:txBody>
      </p:sp>
    </p:spTree>
    <p:extLst>
      <p:ext uri="{BB962C8B-B14F-4D97-AF65-F5344CB8AC3E}">
        <p14:creationId xmlns:p14="http://schemas.microsoft.com/office/powerpoint/2010/main" val="239482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a:t>Dependency Chain Attack</a:t>
            </a:r>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t>Types</a:t>
            </a:r>
          </a:p>
          <a:p>
            <a:pPr marL="171450" indent="-171450">
              <a:buFont typeface="Arial" panose="020B0604020202020204" pitchFamily="34" charset="0"/>
              <a:buChar char="•"/>
            </a:pPr>
            <a:r>
              <a:rPr lang="en-US" sz="1500" dirty="0"/>
              <a:t>A trusted package is attacked</a:t>
            </a:r>
          </a:p>
          <a:p>
            <a:pPr marL="171450" indent="-171450">
              <a:buFont typeface="Arial" panose="020B0604020202020204" pitchFamily="34" charset="0"/>
              <a:buChar char="•"/>
            </a:pPr>
            <a:r>
              <a:rPr lang="en-US" sz="1500" dirty="0"/>
              <a:t>Confusion attack</a:t>
            </a:r>
          </a:p>
          <a:p>
            <a:endParaRPr lang="en-US" sz="1500" dirty="0"/>
          </a:p>
          <a:p>
            <a:endParaRPr lang="en-US" sz="1500" dirty="0"/>
          </a:p>
          <a:p>
            <a:endParaRPr lang="en-US" sz="1500" dirty="0"/>
          </a:p>
          <a:p>
            <a:endParaRPr lang="en-US" sz="1500" dirty="0"/>
          </a:p>
          <a:p>
            <a:r>
              <a:rPr lang="en-US" sz="1500" b="1" u="sng" dirty="0"/>
              <a:t>Counter measures</a:t>
            </a:r>
          </a:p>
          <a:p>
            <a:pPr marL="171450" indent="-171450">
              <a:buFont typeface="Arial" panose="020B0604020202020204" pitchFamily="34" charset="0"/>
              <a:buChar char="•"/>
            </a:pPr>
            <a:r>
              <a:rPr lang="en-US" sz="1500" dirty="0"/>
              <a:t>Register your prefix on NuGet.org</a:t>
            </a:r>
          </a:p>
          <a:p>
            <a:pPr marL="171450" indent="-171450">
              <a:buFont typeface="Arial" panose="020B0604020202020204" pitchFamily="34" charset="0"/>
              <a:buChar char="•"/>
            </a:pPr>
            <a:r>
              <a:rPr lang="en-US" sz="1500" dirty="0"/>
              <a:t>Package signing</a:t>
            </a:r>
          </a:p>
          <a:p>
            <a:pPr marL="171450" indent="-171450">
              <a:buFont typeface="Arial" panose="020B0604020202020204" pitchFamily="34" charset="0"/>
              <a:buChar char="•"/>
            </a:pPr>
            <a:r>
              <a:rPr lang="en-US" sz="1500" dirty="0"/>
              <a:t>Package locks</a:t>
            </a:r>
          </a:p>
          <a:p>
            <a:pPr marL="171450" indent="-171450">
              <a:buFont typeface="Arial" panose="020B0604020202020204" pitchFamily="34" charset="0"/>
              <a:buChar char="•"/>
            </a:pPr>
            <a:r>
              <a:rPr lang="en-US" sz="1500" dirty="0"/>
              <a:t>Package Source Mapping</a:t>
            </a:r>
          </a:p>
          <a:p>
            <a:pPr marL="171450" indent="-171450">
              <a:buFont typeface="Arial" panose="020B0604020202020204" pitchFamily="34" charset="0"/>
              <a:buChar char="•"/>
            </a:pPr>
            <a:r>
              <a:rPr lang="en-US" sz="1500" dirty="0"/>
              <a:t>(Verify the used signing certificate)</a:t>
            </a:r>
          </a:p>
        </p:txBody>
      </p:sp>
      <p:pic>
        <p:nvPicPr>
          <p:cNvPr id="8" name="Picture Placeholder 7">
            <a:extLst>
              <a:ext uri="{FF2B5EF4-FFF2-40B4-BE49-F238E27FC236}">
                <a16:creationId xmlns:a16="http://schemas.microsoft.com/office/drawing/2014/main" id="{2C13FE61-5D12-A2B5-FF18-42768344E258}"/>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p:blipFill>
        <p:spPr>
          <a:xfrm>
            <a:off x="4661260" y="1281886"/>
            <a:ext cx="4122175" cy="2579727"/>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12</a:t>
            </a:fld>
            <a:endParaRPr lang="de-DE"/>
          </a:p>
        </p:txBody>
      </p:sp>
    </p:spTree>
    <p:extLst>
      <p:ext uri="{BB962C8B-B14F-4D97-AF65-F5344CB8AC3E}">
        <p14:creationId xmlns:p14="http://schemas.microsoft.com/office/powerpoint/2010/main" val="252052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DCAD-9A8D-474A-989E-ECF3C06932F5}"/>
              </a:ext>
            </a:extLst>
          </p:cNvPr>
          <p:cNvSpPr>
            <a:spLocks noGrp="1"/>
          </p:cNvSpPr>
          <p:nvPr>
            <p:ph type="title"/>
          </p:nvPr>
        </p:nvSpPr>
        <p:spPr/>
        <p:txBody>
          <a:bodyPr/>
          <a:lstStyle/>
          <a:p>
            <a:r>
              <a:rPr lang="en-US" dirty="0"/>
              <a:t>Tighten your NuGet packages</a:t>
            </a:r>
          </a:p>
        </p:txBody>
      </p:sp>
      <p:sp>
        <p:nvSpPr>
          <p:cNvPr id="3" name="Footer Placeholder 2">
            <a:extLst>
              <a:ext uri="{FF2B5EF4-FFF2-40B4-BE49-F238E27FC236}">
                <a16:creationId xmlns:a16="http://schemas.microsoft.com/office/drawing/2014/main" id="{55FA4BC6-D4BC-F93A-9D9B-81B51808D69C}"/>
              </a:ext>
            </a:extLst>
          </p:cNvPr>
          <p:cNvSpPr>
            <a:spLocks noGrp="1"/>
          </p:cNvSpPr>
          <p:nvPr>
            <p:ph type="ftr" sz="quarter" idx="10"/>
          </p:nvPr>
        </p:nvSpPr>
        <p:spPr/>
        <p:txBody>
          <a:bodyPr/>
          <a:lstStyle/>
          <a:p>
            <a:pPr>
              <a:lnSpc>
                <a:spcPts val="800"/>
              </a:lnSpc>
            </a:pPr>
            <a:endParaRPr lang="de-DE">
              <a:solidFill>
                <a:srgbClr val="000000"/>
              </a:solidFill>
            </a:endParaRPr>
          </a:p>
        </p:txBody>
      </p:sp>
      <p:sp>
        <p:nvSpPr>
          <p:cNvPr id="4" name="Slide Number Placeholder 3">
            <a:extLst>
              <a:ext uri="{FF2B5EF4-FFF2-40B4-BE49-F238E27FC236}">
                <a16:creationId xmlns:a16="http://schemas.microsoft.com/office/drawing/2014/main" id="{6FC01B28-E339-B363-0FA1-25EE116129D3}"/>
              </a:ext>
            </a:extLst>
          </p:cNvPr>
          <p:cNvSpPr>
            <a:spLocks noGrp="1"/>
          </p:cNvSpPr>
          <p:nvPr>
            <p:ph type="sldNum" sz="quarter" idx="11"/>
          </p:nvPr>
        </p:nvSpPr>
        <p:spPr/>
        <p:txBody>
          <a:bodyPr/>
          <a:lstStyle/>
          <a:p>
            <a:pPr>
              <a:lnSpc>
                <a:spcPts val="800"/>
              </a:lnSpc>
            </a:pPr>
            <a:fld id="{D985BC7C-F6A2-4FED-9217-735A5E10A319}" type="slidenum">
              <a:rPr lang="de-DE" smtClean="0"/>
              <a:pPr>
                <a:lnSpc>
                  <a:spcPts val="800"/>
                </a:lnSpc>
              </a:pPr>
              <a:t>13</a:t>
            </a:fld>
            <a:endParaRPr lang="de-DE"/>
          </a:p>
        </p:txBody>
      </p:sp>
      <p:pic>
        <p:nvPicPr>
          <p:cNvPr id="7" name="Picture Placeholder 6" descr="A blue and black logo&#10;&#10;Description automatically generated">
            <a:extLst>
              <a:ext uri="{FF2B5EF4-FFF2-40B4-BE49-F238E27FC236}">
                <a16:creationId xmlns:a16="http://schemas.microsoft.com/office/drawing/2014/main" id="{32A19E2B-42A3-546B-8757-AEFB97FB47C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2838450" y="826674"/>
            <a:ext cx="3467100" cy="3957016"/>
          </a:xfrm>
          <a:noFill/>
        </p:spPr>
      </p:pic>
    </p:spTree>
    <p:extLst>
      <p:ext uri="{BB962C8B-B14F-4D97-AF65-F5344CB8AC3E}">
        <p14:creationId xmlns:p14="http://schemas.microsoft.com/office/powerpoint/2010/main" val="13854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E31B-8FF0-BA21-24C1-F8ABFB58CA50}"/>
              </a:ext>
            </a:extLst>
          </p:cNvPr>
          <p:cNvSpPr>
            <a:spLocks noGrp="1"/>
          </p:cNvSpPr>
          <p:nvPr>
            <p:ph type="title"/>
          </p:nvPr>
        </p:nvSpPr>
        <p:spPr/>
        <p:txBody>
          <a:bodyPr/>
          <a:lstStyle/>
          <a:p>
            <a:r>
              <a:rPr lang="nl-BE" dirty="0"/>
              <a:t>Conclusion</a:t>
            </a:r>
            <a:endParaRPr lang="en-US" dirty="0"/>
          </a:p>
        </p:txBody>
      </p:sp>
      <p:pic>
        <p:nvPicPr>
          <p:cNvPr id="7" name="Content Placeholder 6" descr="A machine holding a screw&#10;&#10;Description automatically generated">
            <a:extLst>
              <a:ext uri="{FF2B5EF4-FFF2-40B4-BE49-F238E27FC236}">
                <a16:creationId xmlns:a16="http://schemas.microsoft.com/office/drawing/2014/main" id="{07E561D6-2BD3-28B4-D468-F1E1DFA9D56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4087" b="8649"/>
          <a:stretch/>
        </p:blipFill>
        <p:spPr>
          <a:xfrm>
            <a:off x="371475" y="879474"/>
            <a:ext cx="8424001" cy="3778251"/>
          </a:xfrm>
        </p:spPr>
      </p:pic>
      <p:sp>
        <p:nvSpPr>
          <p:cNvPr id="4" name="Footer Placeholder 3">
            <a:extLst>
              <a:ext uri="{FF2B5EF4-FFF2-40B4-BE49-F238E27FC236}">
                <a16:creationId xmlns:a16="http://schemas.microsoft.com/office/drawing/2014/main" id="{B6A22BF4-EA30-ADDC-6F96-0A718F2722C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10EBA11-D1A9-E96E-7ABE-AC575970C402}"/>
              </a:ext>
            </a:extLst>
          </p:cNvPr>
          <p:cNvSpPr>
            <a:spLocks noGrp="1"/>
          </p:cNvSpPr>
          <p:nvPr>
            <p:ph type="sldNum" sz="quarter" idx="12"/>
          </p:nvPr>
        </p:nvSpPr>
        <p:spPr/>
        <p:txBody>
          <a:bodyPr/>
          <a:lstStyle/>
          <a:p>
            <a:fld id="{AE839375-43AA-4A5D-B991-4343C4570BCB}" type="slidenum">
              <a:rPr lang="de-DE" smtClean="0"/>
              <a:pPr/>
              <a:t>14</a:t>
            </a:fld>
            <a:endParaRPr lang="de-DE"/>
          </a:p>
        </p:txBody>
      </p:sp>
    </p:spTree>
    <p:extLst>
      <p:ext uri="{BB962C8B-B14F-4D97-AF65-F5344CB8AC3E}">
        <p14:creationId xmlns:p14="http://schemas.microsoft.com/office/powerpoint/2010/main" val="231135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1359-6143-C011-AF0C-D2273191E622}"/>
              </a:ext>
            </a:extLst>
          </p:cNvPr>
          <p:cNvSpPr>
            <a:spLocks noGrp="1"/>
          </p:cNvSpPr>
          <p:nvPr>
            <p:ph type="title"/>
          </p:nvPr>
        </p:nvSpPr>
        <p:spPr/>
        <p:txBody>
          <a:bodyPr/>
          <a:lstStyle/>
          <a:p>
            <a:r>
              <a:rPr lang="nl-BE" dirty="0"/>
              <a:t>Appendix</a:t>
            </a:r>
            <a:endParaRPr lang="en-US" dirty="0"/>
          </a:p>
        </p:txBody>
      </p:sp>
      <p:sp>
        <p:nvSpPr>
          <p:cNvPr id="3" name="Content Placeholder 2">
            <a:extLst>
              <a:ext uri="{FF2B5EF4-FFF2-40B4-BE49-F238E27FC236}">
                <a16:creationId xmlns:a16="http://schemas.microsoft.com/office/drawing/2014/main" id="{625D5EBC-8C1C-949C-5269-53752425773F}"/>
              </a:ext>
            </a:extLst>
          </p:cNvPr>
          <p:cNvSpPr>
            <a:spLocks noGrp="1"/>
          </p:cNvSpPr>
          <p:nvPr>
            <p:ph idx="1"/>
          </p:nvPr>
        </p:nvSpPr>
        <p:spPr/>
        <p:txBody>
          <a:bodyPr/>
          <a:lstStyle/>
          <a:p>
            <a:pPr marL="171450" indent="-171450">
              <a:buFont typeface="Arial" panose="020B0604020202020204" pitchFamily="34" charset="0"/>
              <a:buChar char="•"/>
            </a:pPr>
            <a:r>
              <a:rPr lang="en-US" b="1" dirty="0" err="1"/>
              <a:t>Directory.Build.targets</a:t>
            </a:r>
            <a:r>
              <a:rPr lang="en-US" b="1" dirty="0"/>
              <a:t>, </a:t>
            </a:r>
            <a:r>
              <a:rPr lang="en-US" b="1" dirty="0" err="1"/>
              <a:t>Directory.Build.props</a:t>
            </a:r>
            <a:br>
              <a:rPr lang="en-US" b="1" dirty="0"/>
            </a:br>
            <a:r>
              <a:rPr lang="en-US" dirty="0">
                <a:hlinkClick r:id="rId3"/>
              </a:rPr>
              <a:t>https://learn.microsoft.com/en-us/visualstudio/msbuild/customize-by-directory?view=vs-2022</a:t>
            </a:r>
            <a:endParaRPr lang="en-US" dirty="0"/>
          </a:p>
          <a:p>
            <a:pPr marL="171450" indent="-171450">
              <a:buFont typeface="Arial" panose="020B0604020202020204" pitchFamily="34" charset="0"/>
              <a:buChar char="•"/>
            </a:pPr>
            <a:r>
              <a:rPr lang="en-US" b="1" dirty="0"/>
              <a:t>Licensing</a:t>
            </a:r>
            <a:br>
              <a:rPr lang="en-US" b="1" dirty="0"/>
            </a:br>
            <a:r>
              <a:rPr lang="en-US" dirty="0">
                <a:hlinkClick r:id="rId4"/>
              </a:rPr>
              <a:t>https://learn.microsoft.com/en-us/NuGet/reference/nuspec#license</a:t>
            </a:r>
            <a:endParaRPr lang="en-US" dirty="0"/>
          </a:p>
          <a:p>
            <a:pPr marL="171450" indent="-171450">
              <a:buFont typeface="Arial" panose="020B0604020202020204" pitchFamily="34" charset="0"/>
              <a:buChar char="•"/>
            </a:pPr>
            <a:r>
              <a:rPr lang="en-US" b="1" dirty="0"/>
              <a:t>Source Link</a:t>
            </a:r>
            <a:br>
              <a:rPr lang="en-US" b="1" dirty="0"/>
            </a:br>
            <a:r>
              <a:rPr lang="en-US" dirty="0">
                <a:hlinkClick r:id="rId5"/>
              </a:rPr>
              <a:t>https://learn.microsoft.com/en-us/dotnet/standard/library-guidance/sourcelink</a:t>
            </a:r>
            <a:endParaRPr lang="en-US" dirty="0"/>
          </a:p>
          <a:p>
            <a:pPr marL="171450" indent="-171450">
              <a:buFont typeface="Arial" panose="020B0604020202020204" pitchFamily="34" charset="0"/>
              <a:buChar char="•"/>
            </a:pPr>
            <a:r>
              <a:rPr lang="en-US" b="1" dirty="0"/>
              <a:t>Package versioning</a:t>
            </a:r>
            <a:br>
              <a:rPr lang="en-US" b="1" dirty="0"/>
            </a:br>
            <a:r>
              <a:rPr lang="en-US" dirty="0">
                <a:hlinkClick r:id="rId6"/>
              </a:rPr>
              <a:t>https://learn.microsoft.com/en-us/NuGet/concepts/package-versioning</a:t>
            </a:r>
            <a:endParaRPr lang="en-US" dirty="0"/>
          </a:p>
          <a:p>
            <a:pPr marL="171450" indent="-171450">
              <a:buFont typeface="Arial" panose="020B0604020202020204" pitchFamily="34" charset="0"/>
              <a:buChar char="•"/>
            </a:pPr>
            <a:r>
              <a:rPr lang="en-US" b="1" dirty="0"/>
              <a:t>Best practices for a secure software supply chain</a:t>
            </a:r>
            <a:br>
              <a:rPr lang="en-US" b="1" dirty="0"/>
            </a:br>
            <a:r>
              <a:rPr lang="en-US" dirty="0">
                <a:hlinkClick r:id="rId7"/>
              </a:rPr>
              <a:t>https://learn.microsoft.com/en-us/NuGet/concepts/security-best-practices</a:t>
            </a:r>
            <a:endParaRPr lang="en-US" dirty="0"/>
          </a:p>
          <a:p>
            <a:pPr marL="171450" indent="-171450">
              <a:buFont typeface="Arial" panose="020B0604020202020204" pitchFamily="34" charset="0"/>
              <a:buChar char="•"/>
            </a:pPr>
            <a:r>
              <a:rPr lang="en-US" b="1" dirty="0"/>
              <a:t>Package source mapping</a:t>
            </a:r>
            <a:br>
              <a:rPr lang="en-US" b="1" dirty="0"/>
            </a:br>
            <a:r>
              <a:rPr lang="en-US" dirty="0">
                <a:hlinkClick r:id="rId8"/>
              </a:rPr>
              <a:t>https://devblogs.microsoft.com/NuGet/quickly-map-your-NuGet-packages-to-sources</a:t>
            </a:r>
            <a:endParaRPr lang="en-US" dirty="0"/>
          </a:p>
          <a:p>
            <a:pPr marL="171450" indent="-171450">
              <a:buFont typeface="Arial" panose="020B0604020202020204" pitchFamily="34" charset="0"/>
              <a:buChar char="•"/>
            </a:pPr>
            <a:r>
              <a:rPr lang="en-US" b="1" dirty="0"/>
              <a:t>Building a supply chain attack with .NET, NuGet, DNS, source generators, and more!</a:t>
            </a:r>
            <a:br>
              <a:rPr lang="en-US" dirty="0"/>
            </a:br>
            <a:r>
              <a:rPr lang="en-US" dirty="0">
                <a:hlinkClick r:id="rId9"/>
              </a:rPr>
              <a:t>https://blog.maartenballiauw.be/post/2021/05/05/building-a-supply-chain-attack-with-dotnet-NuGet-dns-source-generators-and-more.html</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Code used in this session</a:t>
            </a:r>
            <a:br>
              <a:rPr lang="en-US" b="1" dirty="0"/>
            </a:br>
            <a:r>
              <a:rPr lang="en-US" dirty="0">
                <a:hlinkClick r:id="rId10"/>
              </a:rPr>
              <a:t>https://github.com/PhbsSmn/TightenYourNuGetPackages.NuGet</a:t>
            </a:r>
            <a:br>
              <a:rPr lang="en-US" dirty="0"/>
            </a:br>
            <a:r>
              <a:rPr lang="en-US" dirty="0">
                <a:hlinkClick r:id="rId11"/>
              </a:rPr>
              <a:t>https://github.com/PhbsSmn/TightenYourNuGetPackages.Client</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F6C9F33D-CDD2-E35F-FAB6-83785EA96AB7}"/>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9DD5B1D5-07F4-0C8A-9CF0-DD63FE93D8C6}"/>
              </a:ext>
            </a:extLst>
          </p:cNvPr>
          <p:cNvSpPr>
            <a:spLocks noGrp="1"/>
          </p:cNvSpPr>
          <p:nvPr>
            <p:ph type="sldNum" sz="quarter" idx="12"/>
          </p:nvPr>
        </p:nvSpPr>
        <p:spPr/>
        <p:txBody>
          <a:bodyPr/>
          <a:lstStyle/>
          <a:p>
            <a:fld id="{AE839375-43AA-4A5D-B991-4343C4570BCB}" type="slidenum">
              <a:rPr lang="de-DE" smtClean="0"/>
              <a:t>15</a:t>
            </a:fld>
            <a:endParaRPr lang="de-DE"/>
          </a:p>
        </p:txBody>
      </p:sp>
      <p:pic>
        <p:nvPicPr>
          <p:cNvPr id="7" name="Picture 6" descr="A qr code with black dots&#10;&#10;Description automatically generated">
            <a:extLst>
              <a:ext uri="{FF2B5EF4-FFF2-40B4-BE49-F238E27FC236}">
                <a16:creationId xmlns:a16="http://schemas.microsoft.com/office/drawing/2014/main" id="{7534489A-3FB9-C5FE-605D-6A0C137FC61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23541" y="793545"/>
            <a:ext cx="1960457" cy="1960457"/>
          </a:xfrm>
          <a:prstGeom prst="rect">
            <a:avLst/>
          </a:prstGeom>
        </p:spPr>
      </p:pic>
    </p:spTree>
    <p:extLst>
      <p:ext uri="{BB962C8B-B14F-4D97-AF65-F5344CB8AC3E}">
        <p14:creationId xmlns:p14="http://schemas.microsoft.com/office/powerpoint/2010/main" val="343773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03CA-E34E-7D8B-1490-60A328E69018}"/>
              </a:ext>
            </a:extLst>
          </p:cNvPr>
          <p:cNvSpPr>
            <a:spLocks noGrp="1"/>
          </p:cNvSpPr>
          <p:nvPr>
            <p:ph type="title"/>
          </p:nvPr>
        </p:nvSpPr>
        <p:spPr>
          <a:xfrm>
            <a:off x="360364" y="143956"/>
            <a:ext cx="8424001" cy="593817"/>
          </a:xfrm>
        </p:spPr>
        <p:txBody>
          <a:bodyPr anchor="t">
            <a:normAutofit/>
          </a:bodyPr>
          <a:lstStyle/>
          <a:p>
            <a:r>
              <a:rPr lang="en-US" dirty="0"/>
              <a:t>About me</a:t>
            </a:r>
          </a:p>
        </p:txBody>
      </p:sp>
      <p:sp>
        <p:nvSpPr>
          <p:cNvPr id="15" name="Content Placeholder 2">
            <a:extLst>
              <a:ext uri="{FF2B5EF4-FFF2-40B4-BE49-F238E27FC236}">
                <a16:creationId xmlns:a16="http://schemas.microsoft.com/office/drawing/2014/main" id="{64635DF7-59E5-3DDF-5C08-75967B203A35}"/>
              </a:ext>
            </a:extLst>
          </p:cNvPr>
          <p:cNvSpPr>
            <a:spLocks noGrp="1"/>
          </p:cNvSpPr>
          <p:nvPr>
            <p:ph idx="1"/>
          </p:nvPr>
        </p:nvSpPr>
        <p:spPr>
          <a:xfrm>
            <a:off x="360005" y="864002"/>
            <a:ext cx="4122737" cy="3780000"/>
          </a:xfrm>
        </p:spPr>
        <p:txBody>
          <a:bodyPr/>
          <a:lstStyle/>
          <a:p>
            <a:pPr marL="171450" indent="-171450">
              <a:buFont typeface="Arial" panose="020B0604020202020204" pitchFamily="34" charset="0"/>
              <a:buChar char="•"/>
            </a:pPr>
            <a:r>
              <a:rPr lang="nl-BE" sz="1500" dirty="0"/>
              <a:t>Pieter Samyn</a:t>
            </a:r>
          </a:p>
          <a:p>
            <a:pPr marL="171450" indent="-171450">
              <a:buFont typeface="Arial" panose="020B0604020202020204" pitchFamily="34" charset="0"/>
              <a:buChar char="•"/>
            </a:pPr>
            <a:r>
              <a:rPr lang="nl-BE" sz="1500" dirty="0"/>
              <a:t>Technology lead</a:t>
            </a:r>
          </a:p>
          <a:p>
            <a:pPr marL="171450" indent="-171450">
              <a:buFont typeface="Arial" panose="020B0604020202020204" pitchFamily="34" charset="0"/>
              <a:buChar char="•"/>
            </a:pPr>
            <a:r>
              <a:rPr lang="nl-BE" sz="1500" dirty="0"/>
              <a:t>ZF, transics</a:t>
            </a:r>
          </a:p>
        </p:txBody>
      </p:sp>
      <p:pic>
        <p:nvPicPr>
          <p:cNvPr id="10" name="Picture Placeholder 9" descr="A person holding a cup of coffee&#10;&#10;Description automatically generated">
            <a:extLst>
              <a:ext uri="{FF2B5EF4-FFF2-40B4-BE49-F238E27FC236}">
                <a16:creationId xmlns:a16="http://schemas.microsoft.com/office/drawing/2014/main" id="{2A65C2FC-463A-CC61-2F7E-C5B4E0D68DE4}"/>
              </a:ext>
            </a:extLst>
          </p:cNvPr>
          <p:cNvPicPr>
            <a:picLocks noGrp="1" noChangeAspect="1"/>
          </p:cNvPicPr>
          <p:nvPr>
            <p:ph idx="13"/>
          </p:nvPr>
        </p:nvPicPr>
        <p:blipFill rotWithShape="1">
          <a:blip r:embed="rId3" cstate="print">
            <a:extLst>
              <a:ext uri="{28A0092B-C50C-407E-A947-70E740481C1C}">
                <a14:useLocalDpi xmlns:a14="http://schemas.microsoft.com/office/drawing/2010/main" val="0"/>
              </a:ext>
            </a:extLst>
          </a:blip>
          <a:srcRect b="8297"/>
          <a:stretch/>
        </p:blipFill>
        <p:spPr>
          <a:xfrm>
            <a:off x="5280756" y="1245329"/>
            <a:ext cx="2892860" cy="2652841"/>
          </a:xfrm>
          <a:noFill/>
        </p:spPr>
      </p:pic>
      <p:sp>
        <p:nvSpPr>
          <p:cNvPr id="17" name="Footer Placeholder 4">
            <a:extLst>
              <a:ext uri="{FF2B5EF4-FFF2-40B4-BE49-F238E27FC236}">
                <a16:creationId xmlns:a16="http://schemas.microsoft.com/office/drawing/2014/main" id="{5308A1CA-A22B-AA16-0BB2-1D1673DDC305}"/>
              </a:ext>
            </a:extLst>
          </p:cNvPr>
          <p:cNvSpPr>
            <a:spLocks noGrp="1"/>
          </p:cNvSpPr>
          <p:nvPr>
            <p:ph type="ftr" sz="quarter" idx="11"/>
          </p:nvPr>
        </p:nvSpPr>
        <p:spPr>
          <a:xfrm>
            <a:off x="929391" y="4890653"/>
            <a:ext cx="5220000" cy="108000"/>
          </a:xfrm>
        </p:spPr>
        <p:txBody>
          <a:bodyPr/>
          <a:lstStyle/>
          <a:p>
            <a:endParaRPr lang="de-DE" dirty="0"/>
          </a:p>
        </p:txBody>
      </p:sp>
      <p:sp>
        <p:nvSpPr>
          <p:cNvPr id="6" name="Slide Number Placeholder 5">
            <a:extLst>
              <a:ext uri="{FF2B5EF4-FFF2-40B4-BE49-F238E27FC236}">
                <a16:creationId xmlns:a16="http://schemas.microsoft.com/office/drawing/2014/main" id="{0747C3B7-E446-FEE0-9771-AB4F73A4A64B}"/>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D985BC7C-F6A2-4FED-9217-735A5E10A319}" type="slidenum">
              <a:rPr lang="de-DE" smtClean="0"/>
              <a:pPr>
                <a:spcAft>
                  <a:spcPts val="600"/>
                </a:spcAft>
              </a:pPr>
              <a:t>2</a:t>
            </a:fld>
            <a:endParaRPr lang="de-DE"/>
          </a:p>
        </p:txBody>
      </p:sp>
    </p:spTree>
    <p:extLst>
      <p:ext uri="{BB962C8B-B14F-4D97-AF65-F5344CB8AC3E}">
        <p14:creationId xmlns:p14="http://schemas.microsoft.com/office/powerpoint/2010/main" val="21586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ablet with a padlock drawing on it&#10;&#10;Description automatically generated">
            <a:extLst>
              <a:ext uri="{FF2B5EF4-FFF2-40B4-BE49-F238E27FC236}">
                <a16:creationId xmlns:a16="http://schemas.microsoft.com/office/drawing/2014/main" id="{17A85E3B-45C9-BF4C-4BEF-2509DCF35B0C}"/>
              </a:ext>
            </a:extLst>
          </p:cNvPr>
          <p:cNvPicPr>
            <a:picLocks noChangeAspect="1"/>
          </p:cNvPicPr>
          <p:nvPr/>
        </p:nvPicPr>
        <p:blipFill rotWithShape="1">
          <a:blip r:embed="rId3">
            <a:extLst>
              <a:ext uri="{28A0092B-C50C-407E-A947-70E740481C1C}">
                <a14:useLocalDpi xmlns:a14="http://schemas.microsoft.com/office/drawing/2010/main" val="0"/>
              </a:ext>
            </a:extLst>
          </a:blip>
          <a:srcRect t="4801" b="45600"/>
          <a:stretch/>
        </p:blipFill>
        <p:spPr>
          <a:xfrm>
            <a:off x="360005" y="1524000"/>
            <a:ext cx="8423996" cy="3133726"/>
          </a:xfrm>
          <a:prstGeom prst="rect">
            <a:avLst/>
          </a:prstGeom>
        </p:spPr>
      </p:pic>
      <p:sp>
        <p:nvSpPr>
          <p:cNvPr id="2" name="Footer Placeholder 1">
            <a:extLst>
              <a:ext uri="{FF2B5EF4-FFF2-40B4-BE49-F238E27FC236}">
                <a16:creationId xmlns:a16="http://schemas.microsoft.com/office/drawing/2014/main" id="{C69BE763-A4AD-9634-122A-0FBDD6223A98}"/>
              </a:ext>
            </a:extLst>
          </p:cNvPr>
          <p:cNvSpPr>
            <a:spLocks noGrp="1"/>
          </p:cNvSpPr>
          <p:nvPr>
            <p:ph type="ftr" sz="quarter" idx="10"/>
          </p:nvPr>
        </p:nvSpPr>
        <p:spPr/>
        <p:txBody>
          <a:bodyPr/>
          <a:lstStyle/>
          <a:p>
            <a:pPr>
              <a:lnSpc>
                <a:spcPts val="800"/>
              </a:lnSpc>
            </a:pPr>
            <a:endParaRPr lang="de-DE" dirty="0">
              <a:solidFill>
                <a:srgbClr val="FFFFFF"/>
              </a:solidFill>
            </a:endParaRPr>
          </a:p>
        </p:txBody>
      </p:sp>
      <p:sp>
        <p:nvSpPr>
          <p:cNvPr id="3" name="Slide Number Placeholder 2">
            <a:extLst>
              <a:ext uri="{FF2B5EF4-FFF2-40B4-BE49-F238E27FC236}">
                <a16:creationId xmlns:a16="http://schemas.microsoft.com/office/drawing/2014/main" id="{C1FF80FC-48C3-1B30-CCB0-A9E06E4B898D}"/>
              </a:ext>
            </a:extLst>
          </p:cNvPr>
          <p:cNvSpPr>
            <a:spLocks noGrp="1"/>
          </p:cNvSpPr>
          <p:nvPr>
            <p:ph type="sldNum" sz="quarter" idx="11"/>
          </p:nvPr>
        </p:nvSpPr>
        <p:spPr/>
        <p:txBody>
          <a:bodyPr/>
          <a:lstStyle/>
          <a:p>
            <a:pPr>
              <a:lnSpc>
                <a:spcPts val="800"/>
              </a:lnSpc>
            </a:pPr>
            <a:fld id="{D985BC7C-F6A2-4FED-9217-735A5E10A319}" type="slidenum">
              <a:rPr lang="de-DE" smtClean="0">
                <a:solidFill>
                  <a:srgbClr val="FFFFFF"/>
                </a:solidFill>
              </a:rPr>
              <a:pPr>
                <a:lnSpc>
                  <a:spcPts val="800"/>
                </a:lnSpc>
              </a:pPr>
              <a:t>3</a:t>
            </a:fld>
            <a:endParaRPr lang="de-DE" dirty="0">
              <a:solidFill>
                <a:srgbClr val="FFFFFF"/>
              </a:solidFill>
            </a:endParaRPr>
          </a:p>
        </p:txBody>
      </p:sp>
      <p:sp>
        <p:nvSpPr>
          <p:cNvPr id="4" name="Text Placeholder 3">
            <a:extLst>
              <a:ext uri="{FF2B5EF4-FFF2-40B4-BE49-F238E27FC236}">
                <a16:creationId xmlns:a16="http://schemas.microsoft.com/office/drawing/2014/main" id="{1657207C-4745-D8B9-5BBC-042D62A69F1D}"/>
              </a:ext>
            </a:extLst>
          </p:cNvPr>
          <p:cNvSpPr>
            <a:spLocks noGrp="1"/>
          </p:cNvSpPr>
          <p:nvPr>
            <p:ph type="body" sz="quarter" idx="12"/>
          </p:nvPr>
        </p:nvSpPr>
        <p:spPr/>
        <p:txBody>
          <a:bodyPr/>
          <a:lstStyle/>
          <a:p>
            <a:r>
              <a:rPr lang="en-US" dirty="0"/>
              <a:t>My Digital Diary</a:t>
            </a:r>
          </a:p>
        </p:txBody>
      </p:sp>
      <p:sp>
        <p:nvSpPr>
          <p:cNvPr id="5" name="Text Placeholder 4">
            <a:extLst>
              <a:ext uri="{FF2B5EF4-FFF2-40B4-BE49-F238E27FC236}">
                <a16:creationId xmlns:a16="http://schemas.microsoft.com/office/drawing/2014/main" id="{E0BFE87F-3AD1-5CFF-76EE-974DEE7B7F3C}"/>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663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a:t>Prerequisites</a:t>
            </a:r>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t>Mandatory</a:t>
            </a:r>
          </a:p>
          <a:p>
            <a:r>
              <a:rPr lang="en-US" sz="1500" b="1" u="sng" dirty="0"/>
              <a:t>SDKs</a:t>
            </a:r>
          </a:p>
          <a:p>
            <a:pPr marL="171450" indent="-171450">
              <a:buFont typeface="Arial" panose="020B0604020202020204" pitchFamily="34" charset="0"/>
              <a:buChar char="•"/>
            </a:pPr>
            <a:r>
              <a:rPr lang="en-US" sz="1500" dirty="0"/>
              <a:t>.NET SDK 6.0.300 &lt;=</a:t>
            </a:r>
          </a:p>
          <a:p>
            <a:pPr marL="171450" indent="-171450">
              <a:buFont typeface="Arial" panose="020B0604020202020204" pitchFamily="34" charset="0"/>
              <a:buChar char="•"/>
            </a:pPr>
            <a:r>
              <a:rPr lang="en-US" sz="1500" dirty="0"/>
              <a:t>NuGet 6.2 &lt;=</a:t>
            </a:r>
          </a:p>
          <a:p>
            <a:endParaRPr lang="en-US" sz="1500" b="1" u="sng" dirty="0"/>
          </a:p>
          <a:p>
            <a:endParaRPr lang="en-US" sz="1500" b="1" u="sng" dirty="0"/>
          </a:p>
          <a:p>
            <a:endParaRPr lang="en-US" sz="1500" b="1" u="sng" dirty="0"/>
          </a:p>
          <a:p>
            <a:r>
              <a:rPr lang="en-US" sz="1500" b="1" u="sng" dirty="0"/>
              <a:t>Optional</a:t>
            </a:r>
          </a:p>
          <a:p>
            <a:r>
              <a:rPr lang="en-US" sz="1500" b="1" u="sng" dirty="0"/>
              <a:t>Visual studio extension</a:t>
            </a:r>
          </a:p>
          <a:p>
            <a:pPr marL="171450" indent="-171450">
              <a:buFont typeface="Arial" panose="020B0604020202020204" pitchFamily="34" charset="0"/>
              <a:buChar char="•"/>
            </a:pPr>
            <a:r>
              <a:rPr lang="en-US" sz="1500" dirty="0"/>
              <a:t>Command task runner</a:t>
            </a:r>
          </a:p>
          <a:p>
            <a:endParaRPr lang="en-US" sz="1500" dirty="0"/>
          </a:p>
          <a:p>
            <a:r>
              <a:rPr lang="en-US" sz="1500" b="1" u="sng" dirty="0"/>
              <a:t>Tools</a:t>
            </a:r>
          </a:p>
          <a:p>
            <a:pPr marL="171450" indent="-171450">
              <a:buFont typeface="Arial" panose="020B0604020202020204" pitchFamily="34" charset="0"/>
              <a:buChar char="•"/>
            </a:pPr>
            <a:r>
              <a:rPr lang="en-US" sz="1500" dirty="0"/>
              <a:t>NuGet Package Explorer</a:t>
            </a:r>
          </a:p>
        </p:txBody>
      </p:sp>
      <p:pic>
        <p:nvPicPr>
          <p:cNvPr id="8" name="Picture Placeholder 7">
            <a:extLst>
              <a:ext uri="{FF2B5EF4-FFF2-40B4-BE49-F238E27FC236}">
                <a16:creationId xmlns:a16="http://schemas.microsoft.com/office/drawing/2014/main" id="{2C13FE61-5D12-A2B5-FF18-42768344E258}"/>
              </a:ext>
            </a:extLst>
          </p:cNvPr>
          <p:cNvPicPr>
            <a:picLocks noGrp="1" noChangeAspect="1"/>
          </p:cNvPicPr>
          <p:nvPr>
            <p:ph idx="13"/>
          </p:nvPr>
        </p:nvPicPr>
        <p:blipFill>
          <a:blip r:embed="rId3">
            <a:extLst>
              <a:ext uri="{28A0092B-C50C-407E-A947-70E740481C1C}">
                <a14:useLocalDpi xmlns:a14="http://schemas.microsoft.com/office/drawing/2010/main" val="0"/>
              </a:ext>
            </a:extLst>
          </a:blip>
          <a:srcRect/>
          <a:stretch/>
        </p:blipFill>
        <p:spPr>
          <a:xfrm>
            <a:off x="5296670" y="1133112"/>
            <a:ext cx="2877275" cy="2877275"/>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182418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a:t>Base NuGet Package Configuration</a:t>
            </a:r>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t>Best practice</a:t>
            </a:r>
          </a:p>
          <a:p>
            <a:pPr marL="171450" indent="-171450">
              <a:buFont typeface="Arial" panose="020B0604020202020204" pitchFamily="34" charset="0"/>
              <a:buChar char="•"/>
            </a:pPr>
            <a:r>
              <a:rPr lang="en-US" sz="1500" dirty="0"/>
              <a:t>Documentation</a:t>
            </a:r>
          </a:p>
          <a:p>
            <a:pPr marL="171450" indent="-171450">
              <a:buFont typeface="Arial" panose="020B0604020202020204" pitchFamily="34" charset="0"/>
              <a:buChar char="•"/>
            </a:pPr>
            <a:r>
              <a:rPr lang="en-US" sz="1500" dirty="0"/>
              <a:t>License</a:t>
            </a:r>
          </a:p>
          <a:p>
            <a:pPr marL="171450" indent="-171450">
              <a:buFont typeface="Arial" panose="020B0604020202020204" pitchFamily="34" charset="0"/>
              <a:buChar char="•"/>
            </a:pPr>
            <a:r>
              <a:rPr lang="en-US" sz="1500" dirty="0"/>
              <a:t>Readme</a:t>
            </a:r>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r>
              <a:rPr lang="en-US" sz="1500" b="1" u="sng" dirty="0"/>
              <a:t>Gems</a:t>
            </a:r>
          </a:p>
          <a:p>
            <a:pPr marL="171450" indent="-171450">
              <a:buFont typeface="Arial" panose="020B0604020202020204" pitchFamily="34" charset="0"/>
              <a:buChar char="•"/>
            </a:pPr>
            <a:r>
              <a:rPr lang="en-US" sz="1500" dirty="0" err="1"/>
              <a:t>Directory.Build.props</a:t>
            </a:r>
            <a:r>
              <a:rPr lang="en-US" sz="1500" dirty="0"/>
              <a:t> &amp; </a:t>
            </a:r>
            <a:r>
              <a:rPr lang="en-US" sz="1500" dirty="0" err="1"/>
              <a:t>Directory.Build.targets</a:t>
            </a:r>
            <a:endParaRPr lang="en-US" sz="1500" dirty="0"/>
          </a:p>
          <a:p>
            <a:pPr marL="171450" indent="-171450">
              <a:buFont typeface="Arial" panose="020B0604020202020204" pitchFamily="34" charset="0"/>
              <a:buChar char="•"/>
            </a:pPr>
            <a:r>
              <a:rPr lang="en-US" sz="1500" dirty="0"/>
              <a:t>Floating versions*</a:t>
            </a:r>
          </a:p>
        </p:txBody>
      </p:sp>
      <p:pic>
        <p:nvPicPr>
          <p:cNvPr id="8" name="Picture Placeholder 7" descr="A blue and black logo&#10;&#10;Description automatically generated">
            <a:extLst>
              <a:ext uri="{FF2B5EF4-FFF2-40B4-BE49-F238E27FC236}">
                <a16:creationId xmlns:a16="http://schemas.microsoft.com/office/drawing/2014/main" id="{2C13FE61-5D12-A2B5-FF18-42768344E258}"/>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5296670" y="1133112"/>
            <a:ext cx="2877275" cy="2877275"/>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5</a:t>
            </a:fld>
            <a:endParaRPr lang="de-DE"/>
          </a:p>
        </p:txBody>
      </p:sp>
    </p:spTree>
    <p:extLst>
      <p:ext uri="{BB962C8B-B14F-4D97-AF65-F5344CB8AC3E}">
        <p14:creationId xmlns:p14="http://schemas.microsoft.com/office/powerpoint/2010/main" val="135071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a:t>Base REST API Configuration</a:t>
            </a:r>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t>Project structure</a:t>
            </a:r>
          </a:p>
          <a:p>
            <a:pPr marL="171450" indent="-171450">
              <a:buFont typeface="Arial" panose="020B0604020202020204" pitchFamily="34" charset="0"/>
              <a:buChar char="•"/>
            </a:pPr>
            <a:r>
              <a:rPr lang="en-US" sz="1500" dirty="0"/>
              <a:t>.solution items</a:t>
            </a:r>
          </a:p>
          <a:p>
            <a:pPr marL="171450" indent="-171450">
              <a:buFont typeface="Arial" panose="020B0604020202020204" pitchFamily="34" charset="0"/>
              <a:buChar char="•"/>
            </a:pPr>
            <a:r>
              <a:rPr lang="en-US" sz="1500" dirty="0" err="1"/>
              <a:t>src</a:t>
            </a:r>
            <a:endParaRPr lang="en-US" sz="1500" dirty="0"/>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r>
              <a:rPr lang="en-US" sz="1500" b="1" u="sng" dirty="0"/>
              <a:t>Gems</a:t>
            </a:r>
          </a:p>
          <a:p>
            <a:pPr marL="171450" indent="-171450">
              <a:buFont typeface="Arial" panose="020B0604020202020204" pitchFamily="34" charset="0"/>
              <a:buChar char="•"/>
            </a:pPr>
            <a:r>
              <a:rPr lang="en-US" sz="1500" dirty="0"/>
              <a:t>Task Runner Explorer</a:t>
            </a:r>
          </a:p>
        </p:txBody>
      </p:sp>
      <p:pic>
        <p:nvPicPr>
          <p:cNvPr id="8" name="Picture Placeholder 7">
            <a:extLst>
              <a:ext uri="{FF2B5EF4-FFF2-40B4-BE49-F238E27FC236}">
                <a16:creationId xmlns:a16="http://schemas.microsoft.com/office/drawing/2014/main" id="{2C13FE61-5D12-A2B5-FF18-42768344E258}"/>
              </a:ext>
            </a:extLst>
          </p:cNvPr>
          <p:cNvPicPr>
            <a:picLocks noGrp="1" noChangeAspect="1"/>
          </p:cNvPicPr>
          <p:nvPr>
            <p:ph idx="13"/>
          </p:nvPr>
        </p:nvPicPr>
        <p:blipFill>
          <a:blip r:embed="rId3">
            <a:extLst>
              <a:ext uri="{28A0092B-C50C-407E-A947-70E740481C1C}">
                <a14:useLocalDpi xmlns:a14="http://schemas.microsoft.com/office/drawing/2010/main" val="0"/>
              </a:ext>
            </a:extLst>
          </a:blip>
          <a:srcRect/>
          <a:stretch/>
        </p:blipFill>
        <p:spPr>
          <a:xfrm>
            <a:off x="5296670" y="1133112"/>
            <a:ext cx="2877275" cy="2877275"/>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6</a:t>
            </a:fld>
            <a:endParaRPr lang="de-DE"/>
          </a:p>
        </p:txBody>
      </p:sp>
      <p:pic>
        <p:nvPicPr>
          <p:cNvPr id="9" name="Graphic 9">
            <a:extLst>
              <a:ext uri="{FF2B5EF4-FFF2-40B4-BE49-F238E27FC236}">
                <a16:creationId xmlns:a16="http://schemas.microsoft.com/office/drawing/2014/main" id="{CB504361-B424-FC17-53E9-83C3D8CAE7A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21405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9F42-C575-295E-DAF8-036BF2685F7C}"/>
              </a:ext>
            </a:extLst>
          </p:cNvPr>
          <p:cNvSpPr>
            <a:spLocks noGrp="1"/>
          </p:cNvSpPr>
          <p:nvPr>
            <p:ph type="title"/>
          </p:nvPr>
        </p:nvSpPr>
        <p:spPr/>
        <p:txBody>
          <a:bodyPr/>
          <a:lstStyle/>
          <a:p>
            <a:r>
              <a:rPr lang="nl-BE" dirty="0"/>
              <a:t>Source link – NuGet config</a:t>
            </a:r>
            <a:endParaRPr lang="en-US" dirty="0"/>
          </a:p>
        </p:txBody>
      </p:sp>
      <p:sp>
        <p:nvSpPr>
          <p:cNvPr id="3" name="Content Placeholder 2">
            <a:extLst>
              <a:ext uri="{FF2B5EF4-FFF2-40B4-BE49-F238E27FC236}">
                <a16:creationId xmlns:a16="http://schemas.microsoft.com/office/drawing/2014/main" id="{1809F274-4F46-44A0-D9E1-3AF5CACD8D75}"/>
              </a:ext>
            </a:extLst>
          </p:cNvPr>
          <p:cNvSpPr>
            <a:spLocks noGrp="1"/>
          </p:cNvSpPr>
          <p:nvPr>
            <p:ph idx="1"/>
          </p:nvPr>
        </p:nvSpPr>
        <p:spPr/>
        <p:txBody>
          <a:bodyPr/>
          <a:lstStyle/>
          <a:p>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Project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PropertyGroup</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PublishRepositoryUrl</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true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PublishRepositoryUrl</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EmbedUntrackedSources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true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EmbedUntrackedSources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IncludeSymbols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true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IncludeSymbols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SymbolPackageFormat</a:t>
            </a:r>
            <a:r>
              <a:rPr lang="en-US" sz="900" dirty="0">
                <a:solidFill>
                  <a:srgbClr val="0000FF"/>
                </a:solidFill>
                <a:latin typeface="Cascadia Mono" panose="020B0609020000020004" pitchFamily="49" charset="0"/>
              </a:rPr>
              <a:t>&gt;</a:t>
            </a:r>
            <a:r>
              <a:rPr lang="en-US" sz="900" dirty="0" err="1">
                <a:solidFill>
                  <a:srgbClr val="000000"/>
                </a:solidFill>
                <a:latin typeface="Cascadia Mono" panose="020B0609020000020004" pitchFamily="49" charset="0"/>
              </a:rPr>
              <a:t>snupkg</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SymbolPackageFormat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DebugType</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portable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DebugType</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PropertyGroup</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ItemGroup</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PackageReference</a:t>
            </a:r>
            <a:r>
              <a:rPr lang="en-US" sz="900" dirty="0">
                <a:solidFill>
                  <a:srgbClr val="0000FF"/>
                </a:solidFill>
                <a:latin typeface="Cascadia Mono" panose="020B0609020000020004" pitchFamily="49" charset="0"/>
              </a:rPr>
              <a:t> </a:t>
            </a:r>
            <a:r>
              <a:rPr lang="en-US" sz="900" dirty="0">
                <a:solidFill>
                  <a:srgbClr val="FF0000"/>
                </a:solidFill>
                <a:latin typeface="Cascadia Mono" panose="020B0609020000020004" pitchFamily="49" charset="0"/>
              </a:rPr>
              <a:t>Include</a:t>
            </a:r>
            <a:r>
              <a:rPr lang="en-US" sz="900" dirty="0">
                <a:solidFill>
                  <a:srgbClr val="0000FF"/>
                </a:solidFill>
                <a:latin typeface="Cascadia Mono" panose="020B0609020000020004" pitchFamily="49" charset="0"/>
              </a:rPr>
              <a:t>=</a:t>
            </a:r>
            <a:r>
              <a:rPr lang="en-US" sz="900" dirty="0">
                <a:solidFill>
                  <a:srgbClr val="000000"/>
                </a:solidFill>
                <a:latin typeface="Cascadia Mono" panose="020B0609020000020004" pitchFamily="49" charset="0"/>
              </a:rPr>
              <a:t>"</a:t>
            </a:r>
            <a:r>
              <a:rPr lang="en-US" sz="900" dirty="0" err="1">
                <a:solidFill>
                  <a:srgbClr val="0000FF"/>
                </a:solidFill>
                <a:latin typeface="Cascadia Mono" panose="020B0609020000020004" pitchFamily="49" charset="0"/>
              </a:rPr>
              <a:t>DotNet.ReproducibleBuilds</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 </a:t>
            </a:r>
            <a:r>
              <a:rPr lang="en-US" sz="900" dirty="0">
                <a:solidFill>
                  <a:srgbClr val="FF0000"/>
                </a:solidFill>
                <a:latin typeface="Cascadia Mono" panose="020B0609020000020004" pitchFamily="49" charset="0"/>
              </a:rPr>
              <a:t>Version</a:t>
            </a:r>
            <a:r>
              <a:rPr lang="en-US" sz="900" dirty="0">
                <a:solidFill>
                  <a:srgbClr val="0000FF"/>
                </a:solidFill>
                <a:latin typeface="Cascadia Mono" panose="020B0609020000020004" pitchFamily="49" charset="0"/>
              </a:rPr>
              <a:t>=</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1.1.1</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PrivateAssets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all</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PrivateAssets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IncludeAssets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runtime; build; native; </a:t>
            </a:r>
            <a:r>
              <a:rPr lang="en-US" sz="900" dirty="0" err="1">
                <a:solidFill>
                  <a:srgbClr val="000000"/>
                </a:solidFill>
                <a:latin typeface="Cascadia Mono" panose="020B0609020000020004" pitchFamily="49" charset="0"/>
              </a:rPr>
              <a:t>contentfiles</a:t>
            </a:r>
            <a:r>
              <a:rPr lang="en-US" sz="900" dirty="0">
                <a:solidFill>
                  <a:srgbClr val="000000"/>
                </a:solidFill>
                <a:latin typeface="Cascadia Mono" panose="020B0609020000020004" pitchFamily="49" charset="0"/>
              </a:rPr>
              <a:t>; analyzers; </a:t>
            </a:r>
            <a:r>
              <a:rPr lang="en-US" sz="900" dirty="0" err="1">
                <a:solidFill>
                  <a:srgbClr val="000000"/>
                </a:solidFill>
                <a:latin typeface="Cascadia Mono" panose="020B0609020000020004" pitchFamily="49" charset="0"/>
              </a:rPr>
              <a:t>buildtransitive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IncludeAssets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PackageReference</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PackageReference</a:t>
            </a:r>
            <a:r>
              <a:rPr lang="en-US" sz="900" dirty="0">
                <a:solidFill>
                  <a:srgbClr val="0000FF"/>
                </a:solidFill>
                <a:latin typeface="Cascadia Mono" panose="020B0609020000020004" pitchFamily="49" charset="0"/>
              </a:rPr>
              <a:t> </a:t>
            </a:r>
            <a:r>
              <a:rPr lang="en-US" sz="900" dirty="0">
                <a:solidFill>
                  <a:srgbClr val="FF0000"/>
                </a:solidFill>
                <a:latin typeface="Cascadia Mono" panose="020B0609020000020004" pitchFamily="49" charset="0"/>
              </a:rPr>
              <a:t>Include</a:t>
            </a:r>
            <a:r>
              <a:rPr lang="en-US" sz="900" dirty="0">
                <a:solidFill>
                  <a:srgbClr val="0000FF"/>
                </a:solidFill>
                <a:latin typeface="Cascadia Mono" panose="020B0609020000020004" pitchFamily="49" charset="0"/>
              </a:rPr>
              <a:t>=</a:t>
            </a:r>
            <a:r>
              <a:rPr lang="en-US" sz="900" dirty="0">
                <a:solidFill>
                  <a:srgbClr val="000000"/>
                </a:solidFill>
                <a:latin typeface="Cascadia Mono" panose="020B0609020000020004" pitchFamily="49" charset="0"/>
              </a:rPr>
              <a:t>"</a:t>
            </a:r>
            <a:r>
              <a:rPr lang="en-US" sz="900" dirty="0" err="1">
                <a:solidFill>
                  <a:srgbClr val="0000FF"/>
                </a:solidFill>
                <a:latin typeface="Cascadia Mono" panose="020B0609020000020004" pitchFamily="49" charset="0"/>
              </a:rPr>
              <a:t>Microsoft.SourceLink.GitHub</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 </a:t>
            </a:r>
            <a:r>
              <a:rPr lang="en-US" sz="900" dirty="0">
                <a:solidFill>
                  <a:srgbClr val="FF0000"/>
                </a:solidFill>
                <a:latin typeface="Cascadia Mono" panose="020B0609020000020004" pitchFamily="49" charset="0"/>
              </a:rPr>
              <a:t>Version</a:t>
            </a:r>
            <a:r>
              <a:rPr lang="en-US" sz="900" dirty="0">
                <a:solidFill>
                  <a:srgbClr val="0000FF"/>
                </a:solidFill>
                <a:latin typeface="Cascadia Mono" panose="020B0609020000020004" pitchFamily="49" charset="0"/>
              </a:rPr>
              <a:t>=</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1.1.1</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PrivateAssets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all</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PrivateAssets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IncludeAssets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runtime; build; native; </a:t>
            </a:r>
            <a:r>
              <a:rPr lang="en-US" sz="900" dirty="0" err="1">
                <a:solidFill>
                  <a:srgbClr val="000000"/>
                </a:solidFill>
                <a:latin typeface="Cascadia Mono" panose="020B0609020000020004" pitchFamily="49" charset="0"/>
              </a:rPr>
              <a:t>contentfiles</a:t>
            </a:r>
            <a:r>
              <a:rPr lang="en-US" sz="900" dirty="0">
                <a:solidFill>
                  <a:srgbClr val="000000"/>
                </a:solidFill>
                <a:latin typeface="Cascadia Mono" panose="020B0609020000020004" pitchFamily="49" charset="0"/>
              </a:rPr>
              <a:t>; analyzers; </a:t>
            </a:r>
            <a:r>
              <a:rPr lang="en-US" sz="900" dirty="0" err="1">
                <a:solidFill>
                  <a:srgbClr val="000000"/>
                </a:solidFill>
                <a:latin typeface="Cascadia Mono" panose="020B0609020000020004" pitchFamily="49" charset="0"/>
              </a:rPr>
              <a:t>buildtransitive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IncludeAssets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PackageReference</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ItemGroup</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Project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p:txBody>
      </p:sp>
      <p:sp>
        <p:nvSpPr>
          <p:cNvPr id="4" name="Footer Placeholder 3">
            <a:extLst>
              <a:ext uri="{FF2B5EF4-FFF2-40B4-BE49-F238E27FC236}">
                <a16:creationId xmlns:a16="http://schemas.microsoft.com/office/drawing/2014/main" id="{45F76EFB-5122-D687-75BC-FCDFA74580B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949874F-DAE3-2774-5DE0-0EC78BBC3851}"/>
              </a:ext>
            </a:extLst>
          </p:cNvPr>
          <p:cNvSpPr>
            <a:spLocks noGrp="1"/>
          </p:cNvSpPr>
          <p:nvPr>
            <p:ph type="sldNum" sz="quarter" idx="12"/>
          </p:nvPr>
        </p:nvSpPr>
        <p:spPr/>
        <p:txBody>
          <a:bodyPr/>
          <a:lstStyle/>
          <a:p>
            <a:fld id="{AE839375-43AA-4A5D-B991-4343C4570BCB}" type="slidenum">
              <a:rPr lang="de-DE" smtClean="0"/>
              <a:t>7</a:t>
            </a:fld>
            <a:endParaRPr lang="de-DE"/>
          </a:p>
        </p:txBody>
      </p:sp>
    </p:spTree>
    <p:extLst>
      <p:ext uri="{BB962C8B-B14F-4D97-AF65-F5344CB8AC3E}">
        <p14:creationId xmlns:p14="http://schemas.microsoft.com/office/powerpoint/2010/main" val="20115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8239-D70E-0FB6-EDE9-ECB4039BFE73}"/>
              </a:ext>
            </a:extLst>
          </p:cNvPr>
          <p:cNvSpPr>
            <a:spLocks noGrp="1"/>
          </p:cNvSpPr>
          <p:nvPr>
            <p:ph type="title"/>
          </p:nvPr>
        </p:nvSpPr>
        <p:spPr/>
        <p:txBody>
          <a:bodyPr/>
          <a:lstStyle/>
          <a:p>
            <a:r>
              <a:rPr lang="nl-BE" dirty="0"/>
              <a:t>Source Link  - Visual Studio</a:t>
            </a:r>
            <a:endParaRPr lang="en-US" dirty="0"/>
          </a:p>
        </p:txBody>
      </p:sp>
      <p:sp>
        <p:nvSpPr>
          <p:cNvPr id="3" name="Footer Placeholder 2">
            <a:extLst>
              <a:ext uri="{FF2B5EF4-FFF2-40B4-BE49-F238E27FC236}">
                <a16:creationId xmlns:a16="http://schemas.microsoft.com/office/drawing/2014/main" id="{B07E03CF-9256-33D5-A6D8-97A3E3A4EE66}"/>
              </a:ext>
            </a:extLst>
          </p:cNvPr>
          <p:cNvSpPr>
            <a:spLocks noGrp="1"/>
          </p:cNvSpPr>
          <p:nvPr>
            <p:ph type="ftr" sz="quarter" idx="10"/>
          </p:nvPr>
        </p:nvSpPr>
        <p:spPr/>
        <p:txBody>
          <a:bodyPr/>
          <a:lstStyle/>
          <a:p>
            <a:pPr>
              <a:lnSpc>
                <a:spcPts val="800"/>
              </a:lnSpc>
            </a:pPr>
            <a:endParaRPr lang="de-DE">
              <a:solidFill>
                <a:srgbClr val="000000"/>
              </a:solidFill>
            </a:endParaRPr>
          </a:p>
        </p:txBody>
      </p:sp>
      <p:sp>
        <p:nvSpPr>
          <p:cNvPr id="4" name="Slide Number Placeholder 3">
            <a:extLst>
              <a:ext uri="{FF2B5EF4-FFF2-40B4-BE49-F238E27FC236}">
                <a16:creationId xmlns:a16="http://schemas.microsoft.com/office/drawing/2014/main" id="{0C0A2D8D-8137-3D26-6D48-80419CC6AE5A}"/>
              </a:ext>
            </a:extLst>
          </p:cNvPr>
          <p:cNvSpPr>
            <a:spLocks noGrp="1"/>
          </p:cNvSpPr>
          <p:nvPr>
            <p:ph type="sldNum" sz="quarter" idx="11"/>
          </p:nvPr>
        </p:nvSpPr>
        <p:spPr/>
        <p:txBody>
          <a:bodyPr/>
          <a:lstStyle/>
          <a:p>
            <a:pPr>
              <a:lnSpc>
                <a:spcPts val="800"/>
              </a:lnSpc>
            </a:pPr>
            <a:fld id="{D985BC7C-F6A2-4FED-9217-735A5E10A319}" type="slidenum">
              <a:rPr lang="de-DE" smtClean="0"/>
              <a:pPr>
                <a:lnSpc>
                  <a:spcPts val="800"/>
                </a:lnSpc>
              </a:pPr>
              <a:t>8</a:t>
            </a:fld>
            <a:endParaRPr lang="de-DE"/>
          </a:p>
        </p:txBody>
      </p:sp>
      <p:pic>
        <p:nvPicPr>
          <p:cNvPr id="7" name="Picture Placeholder 6" descr="A screenshot of a computer&#10;&#10;Description automatically generated">
            <a:extLst>
              <a:ext uri="{FF2B5EF4-FFF2-40B4-BE49-F238E27FC236}">
                <a16:creationId xmlns:a16="http://schemas.microsoft.com/office/drawing/2014/main" id="{E0FE623C-B4E7-881A-A0E5-EF08C1ECDE96}"/>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929391" y="566457"/>
            <a:ext cx="7297168" cy="4010585"/>
          </a:xfrm>
          <a:noFill/>
        </p:spPr>
      </p:pic>
    </p:spTree>
    <p:extLst>
      <p:ext uri="{BB962C8B-B14F-4D97-AF65-F5344CB8AC3E}">
        <p14:creationId xmlns:p14="http://schemas.microsoft.com/office/powerpoint/2010/main" val="299512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43FB-1040-F938-D4B6-AD3264DC0D73}"/>
              </a:ext>
            </a:extLst>
          </p:cNvPr>
          <p:cNvSpPr>
            <a:spLocks noGrp="1"/>
          </p:cNvSpPr>
          <p:nvPr>
            <p:ph type="title"/>
          </p:nvPr>
        </p:nvSpPr>
        <p:spPr/>
        <p:txBody>
          <a:bodyPr/>
          <a:lstStyle/>
          <a:p>
            <a:r>
              <a:rPr lang="nl-BE" dirty="0"/>
              <a:t>Package Versioning</a:t>
            </a:r>
            <a:endParaRPr lang="en-US" dirty="0"/>
          </a:p>
        </p:txBody>
      </p:sp>
      <p:sp>
        <p:nvSpPr>
          <p:cNvPr id="3" name="Footer Placeholder 2">
            <a:extLst>
              <a:ext uri="{FF2B5EF4-FFF2-40B4-BE49-F238E27FC236}">
                <a16:creationId xmlns:a16="http://schemas.microsoft.com/office/drawing/2014/main" id="{9E0C48E7-2DD0-13AE-6D90-6A58F2C17F9F}"/>
              </a:ext>
            </a:extLst>
          </p:cNvPr>
          <p:cNvSpPr>
            <a:spLocks noGrp="1"/>
          </p:cNvSpPr>
          <p:nvPr>
            <p:ph type="ftr" sz="quarter" idx="10"/>
          </p:nvPr>
        </p:nvSpPr>
        <p:spPr/>
        <p:txBody>
          <a:bodyPr/>
          <a:lstStyle/>
          <a:p>
            <a:pPr>
              <a:lnSpc>
                <a:spcPts val="800"/>
              </a:lnSpc>
            </a:pPr>
            <a:endParaRPr lang="de-DE">
              <a:solidFill>
                <a:srgbClr val="000000"/>
              </a:solidFill>
            </a:endParaRPr>
          </a:p>
        </p:txBody>
      </p:sp>
      <p:sp>
        <p:nvSpPr>
          <p:cNvPr id="4" name="Slide Number Placeholder 3">
            <a:extLst>
              <a:ext uri="{FF2B5EF4-FFF2-40B4-BE49-F238E27FC236}">
                <a16:creationId xmlns:a16="http://schemas.microsoft.com/office/drawing/2014/main" id="{45ACDFB2-8F28-6FD7-CBD8-BA9B8583ADFD}"/>
              </a:ext>
            </a:extLst>
          </p:cNvPr>
          <p:cNvSpPr>
            <a:spLocks noGrp="1"/>
          </p:cNvSpPr>
          <p:nvPr>
            <p:ph type="sldNum" sz="quarter" idx="11"/>
          </p:nvPr>
        </p:nvSpPr>
        <p:spPr/>
        <p:txBody>
          <a:bodyPr/>
          <a:lstStyle/>
          <a:p>
            <a:pPr>
              <a:lnSpc>
                <a:spcPts val="800"/>
              </a:lnSpc>
            </a:pPr>
            <a:fld id="{D985BC7C-F6A2-4FED-9217-735A5E10A319}" type="slidenum">
              <a:rPr lang="de-DE" smtClean="0"/>
              <a:pPr>
                <a:lnSpc>
                  <a:spcPts val="800"/>
                </a:lnSpc>
              </a:pPr>
              <a:t>9</a:t>
            </a:fld>
            <a:endParaRPr lang="de-DE"/>
          </a:p>
        </p:txBody>
      </p:sp>
      <p:pic>
        <p:nvPicPr>
          <p:cNvPr id="7" name="Picture Placeholder 6" descr="A screenshot of a computer&#10;&#10;Description automatically generated">
            <a:extLst>
              <a:ext uri="{FF2B5EF4-FFF2-40B4-BE49-F238E27FC236}">
                <a16:creationId xmlns:a16="http://schemas.microsoft.com/office/drawing/2014/main" id="{47B27ACE-51D4-6647-BCE0-8D8FA22C4830}"/>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665670" y="571469"/>
            <a:ext cx="7812659" cy="4000562"/>
          </a:xfrm>
          <a:noFill/>
        </p:spPr>
      </p:pic>
    </p:spTree>
    <p:extLst>
      <p:ext uri="{BB962C8B-B14F-4D97-AF65-F5344CB8AC3E}">
        <p14:creationId xmlns:p14="http://schemas.microsoft.com/office/powerpoint/2010/main" val="3274512314"/>
      </p:ext>
    </p:extLst>
  </p:cSld>
  <p:clrMapOvr>
    <a:masterClrMapping/>
  </p:clrMapOvr>
</p:sld>
</file>

<file path=ppt/theme/theme1.xml><?xml version="1.0" encoding="utf-8"?>
<a:theme xmlns:a="http://schemas.openxmlformats.org/drawingml/2006/main" name="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28575" cap="rnd" cmpd="sng" algn="ctr">
          <a:solidFill>
            <a:srgbClr val="00ABE7"/>
          </a:solidFill>
          <a:prstDash val="sysDot"/>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50%">
      <a:srgbClr val="7FD5F3"/>
    </a:custClr>
    <a:custClr name="ZF Cyan 25%">
      <a:srgbClr val="BFEAF9"/>
    </a:custClr>
    <a:custClr>
      <a:srgbClr val="FFFFFF"/>
    </a:custClr>
    <a:custClr name="ZF Blue 100%">
      <a:srgbClr val="1179BF"/>
    </a:custClr>
    <a:custClr name="ZF Blue 50%">
      <a:srgbClr val="81BCDF"/>
    </a:custClr>
    <a:custClr>
      <a:srgbClr val="FFFFFF"/>
    </a:custClr>
    <a:custClr name="Middle Blue 100%">
      <a:srgbClr val="004D7A"/>
    </a:custClr>
    <a:custClr name="Middle Blue 50%">
      <a:srgbClr val="7FA5BC"/>
    </a:custClr>
    <a:custClr>
      <a:srgbClr val="FFFFFF"/>
    </a:custClr>
    <a:custClr name="Black 100%">
      <a:srgbClr val="000000"/>
    </a:custClr>
    <a:custClr name="Black 50%">
      <a:srgbClr val="7F7F7F"/>
    </a:custClr>
    <a:custClr name="Black 25%">
      <a:srgbClr val="BFBFBF"/>
    </a:custClr>
    <a:custClr>
      <a:srgbClr val="FFFFFF"/>
    </a:custClr>
    <a:custClr name="1. Step color gradient">
      <a:srgbClr val="1179BF"/>
    </a:custClr>
    <a:custClr name="2. Step color gradient">
      <a:srgbClr val="004D7A"/>
    </a:custClr>
    <a:custClr name="3. Step color gradient">
      <a:srgbClr val="001024"/>
    </a:custClr>
    <a:custClr>
      <a:srgbClr val="FFFFFF"/>
    </a:custClr>
    <a:custClr name="ZF Red - Only highlight color">
      <a:srgbClr val="DD0C29"/>
    </a:custClr>
  </a:custClrLst>
  <a:extLst>
    <a:ext uri="{05A4C25C-085E-4340-85A3-A5531E510DB2}">
      <thm15:themeFamily xmlns:thm15="http://schemas.microsoft.com/office/thememl/2012/main" name="master_zf.potx" id="{27FC02A3-3CC2-4411-86F6-B339DEDD2E07}" vid="{BBEEC987-2F6D-4DE3-928C-2140DBAFC1C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2056</TotalTime>
  <Words>4746</Words>
  <Application>Microsoft Office PowerPoint</Application>
  <PresentationFormat>On-screen Show (16:9)</PresentationFormat>
  <Paragraphs>328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Cascadia Mono</vt:lpstr>
      <vt:lpstr>Tahoma</vt:lpstr>
      <vt:lpstr>ZF AG</vt:lpstr>
      <vt:lpstr>Tighten your NuGet packages</vt:lpstr>
      <vt:lpstr>About me</vt:lpstr>
      <vt:lpstr>PowerPoint Presentation</vt:lpstr>
      <vt:lpstr>Prerequisites</vt:lpstr>
      <vt:lpstr>Base NuGet Package Configuration</vt:lpstr>
      <vt:lpstr>Base REST API Configuration</vt:lpstr>
      <vt:lpstr>Source link – NuGet config</vt:lpstr>
      <vt:lpstr>Source Link  - Visual Studio</vt:lpstr>
      <vt:lpstr>Package Versioning</vt:lpstr>
      <vt:lpstr>You have been hacked</vt:lpstr>
      <vt:lpstr>Typosquatting</vt:lpstr>
      <vt:lpstr>Dependency Chain Attack</vt:lpstr>
      <vt:lpstr>Tighten your NuGet packages</vt:lpstr>
      <vt:lpstr>Conclusion</vt:lpstr>
      <vt:lpstr>Appendix</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Tighten your Nuget packages</dc:title>
  <dc:creator>Samyn Pieter IPR TDDSYC</dc:creator>
  <cp:lastModifiedBy>Pieter Samyn</cp:lastModifiedBy>
  <cp:revision>37</cp:revision>
  <dcterms:created xsi:type="dcterms:W3CDTF">2023-10-18T18:15:15Z</dcterms:created>
  <dcterms:modified xsi:type="dcterms:W3CDTF">2023-11-29T21:17:23Z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2023-10-19T05:24:17Z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533e22ee-fbc8-4bf3-af51-4cfa79a0ce44</vt:lpwstr>
  </property>
  <property fmtid="{D5CDD505-2E9C-101B-9397-08002B2CF9AE}" pid="8" name="MSIP_Label_7294a1c8-9899-41e7-8f6e-8b1b3c79592a_ContentBits">
    <vt:lpwstr>0</vt:lpwstr>
  </property>
</Properties>
</file>