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5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6" r:id="rId24"/>
  </p:sldIdLst>
  <p:sldSz cx="9144000" cy="5143500" type="screen16x9"/>
  <p:notesSz cx="6858000" cy="9875838"/>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111"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9205" autoAdjust="0"/>
    <p:restoredTop sz="43060" autoAdjust="0"/>
  </p:normalViewPr>
  <p:slideViewPr>
    <p:cSldViewPr snapToGrid="0" snapToObjects="1">
      <p:cViewPr varScale="1">
        <p:scale>
          <a:sx n="64" d="100"/>
          <a:sy n="64" d="100"/>
        </p:scale>
        <p:origin x="3336" y="60"/>
      </p:cViewPr>
      <p:guideLst>
        <p:guide orient="horz" pos="1752"/>
        <p:guide orient="horz" pos="612"/>
        <p:guide orient="horz" pos="1854"/>
        <p:guide orient="horz" pos="2994"/>
        <p:guide pos="2934"/>
        <p:guide pos="2826"/>
        <p:guide pos="5538"/>
        <p:guide pos="2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25" d="100"/>
          <a:sy n="125" d="100"/>
        </p:scale>
        <p:origin x="3012" y="-2814"/>
      </p:cViewPr>
      <p:guideLst>
        <p:guide orient="horz" pos="311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71800" cy="493792"/>
          </a:xfrm>
          <a:prstGeom prst="rect">
            <a:avLst/>
          </a:prstGeom>
        </p:spPr>
        <p:txBody>
          <a:bodyPr vert="horz" lIns="95611" tIns="47806" rIns="95611" bIns="47806" rtlCol="0"/>
          <a:lstStyle>
            <a:lvl1pPr algn="l">
              <a:defRPr sz="1300"/>
            </a:lvl1pPr>
          </a:lstStyle>
          <a:p>
            <a:endParaRPr lang="de-DE" sz="1100" dirty="0"/>
          </a:p>
        </p:txBody>
      </p:sp>
      <p:sp>
        <p:nvSpPr>
          <p:cNvPr id="3" name="Datumsplatzhalter 2"/>
          <p:cNvSpPr>
            <a:spLocks noGrp="1"/>
          </p:cNvSpPr>
          <p:nvPr>
            <p:ph type="dt" sz="quarter" idx="1"/>
          </p:nvPr>
        </p:nvSpPr>
        <p:spPr>
          <a:xfrm>
            <a:off x="3884614" y="3"/>
            <a:ext cx="2971800" cy="493792"/>
          </a:xfrm>
          <a:prstGeom prst="rect">
            <a:avLst/>
          </a:prstGeom>
        </p:spPr>
        <p:txBody>
          <a:bodyPr vert="horz" lIns="95611" tIns="47806" rIns="95611" bIns="47806" rtlCol="0"/>
          <a:lstStyle>
            <a:lvl1pPr algn="r">
              <a:defRPr sz="1300"/>
            </a:lvl1pPr>
          </a:lstStyle>
          <a:p>
            <a:fld id="{37581487-DED7-4908-9A01-0A45EDCB1D6C}" type="datetimeFigureOut">
              <a:rPr lang="de-DE" sz="1100"/>
              <a:t>20.11.2024</a:t>
            </a:fld>
            <a:endParaRPr lang="de-DE" sz="1100"/>
          </a:p>
        </p:txBody>
      </p:sp>
      <p:sp>
        <p:nvSpPr>
          <p:cNvPr id="4" name="Fußzeilenplatzhalter 3"/>
          <p:cNvSpPr>
            <a:spLocks noGrp="1"/>
          </p:cNvSpPr>
          <p:nvPr>
            <p:ph type="ftr" sz="quarter" idx="2"/>
          </p:nvPr>
        </p:nvSpPr>
        <p:spPr>
          <a:xfrm>
            <a:off x="1" y="9380335"/>
            <a:ext cx="2971800" cy="493792"/>
          </a:xfrm>
          <a:prstGeom prst="rect">
            <a:avLst/>
          </a:prstGeom>
        </p:spPr>
        <p:txBody>
          <a:bodyPr vert="horz" lIns="95611" tIns="47806" rIns="95611" bIns="47806" rtlCol="0" anchor="b"/>
          <a:lstStyle>
            <a:lvl1pPr algn="l">
              <a:defRPr sz="1300"/>
            </a:lvl1pPr>
          </a:lstStyle>
          <a:p>
            <a:endParaRPr lang="de-DE" sz="1100"/>
          </a:p>
        </p:txBody>
      </p:sp>
      <p:sp>
        <p:nvSpPr>
          <p:cNvPr id="5" name="Foliennummernplatzhalter 4"/>
          <p:cNvSpPr>
            <a:spLocks noGrp="1"/>
          </p:cNvSpPr>
          <p:nvPr>
            <p:ph type="sldNum" sz="quarter" idx="3"/>
          </p:nvPr>
        </p:nvSpPr>
        <p:spPr>
          <a:xfrm>
            <a:off x="3884614" y="9380335"/>
            <a:ext cx="2971800" cy="493792"/>
          </a:xfrm>
          <a:prstGeom prst="rect">
            <a:avLst/>
          </a:prstGeom>
        </p:spPr>
        <p:txBody>
          <a:bodyPr vert="horz" lIns="95611" tIns="47806" rIns="95611" bIns="47806"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0E928D-8E77-6276-934D-D378F46A7AFC}"/>
              </a:ext>
            </a:extLst>
          </p:cNvPr>
          <p:cNvSpPr>
            <a:spLocks noGrp="1"/>
          </p:cNvSpPr>
          <p:nvPr>
            <p:ph type="sldNum" sz="quarter" idx="5"/>
          </p:nvPr>
        </p:nvSpPr>
        <p:spPr>
          <a:xfrm>
            <a:off x="3884817" y="9381163"/>
            <a:ext cx="2972119" cy="494675"/>
          </a:xfrm>
          <a:prstGeom prst="rect">
            <a:avLst/>
          </a:prstGeom>
        </p:spPr>
        <p:txBody>
          <a:bodyPr vert="horz" lIns="88267" tIns="44134" rIns="88267" bIns="44134" rtlCol="0" anchor="b"/>
          <a:lstStyle>
            <a:lvl1pPr algn="r">
              <a:defRPr sz="1200"/>
            </a:lvl1pPr>
          </a:lstStyle>
          <a:p>
            <a:fld id="{F2CAA8BB-88FD-437C-AAF8-B4CF0C75ED63}" type="slidenum">
              <a:rPr lang="nl-BE" smtClean="0"/>
              <a:t>‹#›</a:t>
            </a:fld>
            <a:endParaRPr lang="nl-BE"/>
          </a:p>
        </p:txBody>
      </p:sp>
      <p:sp>
        <p:nvSpPr>
          <p:cNvPr id="9" name="Notes Placeholder 8">
            <a:extLst>
              <a:ext uri="{FF2B5EF4-FFF2-40B4-BE49-F238E27FC236}">
                <a16:creationId xmlns:a16="http://schemas.microsoft.com/office/drawing/2014/main" id="{492F1FEA-6241-833A-B997-027D5E60FDAF}"/>
              </a:ext>
            </a:extLst>
          </p:cNvPr>
          <p:cNvSpPr>
            <a:spLocks noGrp="1"/>
          </p:cNvSpPr>
          <p:nvPr>
            <p:ph type="body" sz="quarter" idx="3"/>
          </p:nvPr>
        </p:nvSpPr>
        <p:spPr>
          <a:xfrm>
            <a:off x="686121" y="4752416"/>
            <a:ext cx="5485761" cy="3888943"/>
          </a:xfrm>
          <a:prstGeom prst="rect">
            <a:avLst/>
          </a:prstGeom>
        </p:spPr>
        <p:txBody>
          <a:bodyPr vert="horz" lIns="88267" tIns="44134" rIns="88267" bIns="4413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Image Placeholder 9">
            <a:extLst>
              <a:ext uri="{FF2B5EF4-FFF2-40B4-BE49-F238E27FC236}">
                <a16:creationId xmlns:a16="http://schemas.microsoft.com/office/drawing/2014/main" id="{FA9EBC56-DA8D-7F66-3F56-F67B496DC0DE}"/>
              </a:ext>
            </a:extLst>
          </p:cNvPr>
          <p:cNvSpPr>
            <a:spLocks noGrp="1" noRot="1" noChangeAspect="1"/>
          </p:cNvSpPr>
          <p:nvPr>
            <p:ph type="sldImg" idx="2"/>
          </p:nvPr>
        </p:nvSpPr>
        <p:spPr>
          <a:xfrm>
            <a:off x="466725" y="1235075"/>
            <a:ext cx="5924550" cy="3332163"/>
          </a:xfrm>
          <a:prstGeom prst="rect">
            <a:avLst/>
          </a:prstGeom>
          <a:noFill/>
          <a:ln w="12700">
            <a:solidFill>
              <a:prstClr val="black"/>
            </a:solidFill>
          </a:ln>
        </p:spPr>
        <p:txBody>
          <a:bodyPr vert="horz" lIns="88267" tIns="44134" rIns="88267" bIns="44134" rtlCol="0" anchor="ctr"/>
          <a:lstStyle/>
          <a:p>
            <a:endParaRPr lang="nl-B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349250" y="346075"/>
            <a:ext cx="5908675" cy="3324225"/>
          </a:xfrm>
          <a:prstGeom prst="rect">
            <a:avLst/>
          </a:prstGeom>
        </p:spPr>
      </p:sp>
      <p:sp>
        <p:nvSpPr>
          <p:cNvPr id="5" name="Notizenplatzhalter 4"/>
          <p:cNvSpPr>
            <a:spLocks noGrp="1"/>
          </p:cNvSpPr>
          <p:nvPr>
            <p:ph type="body" idx="1"/>
          </p:nvPr>
        </p:nvSpPr>
        <p:spPr>
          <a:xfrm>
            <a:off x="360001" y="4276938"/>
            <a:ext cx="6120000" cy="5248969"/>
          </a:xfrm>
          <a:prstGeom prst="rect">
            <a:avLst/>
          </a:prstGeom>
        </p:spPr>
        <p:txBody>
          <a:bodyPr/>
          <a:lstStyle/>
          <a:p>
            <a:r>
              <a:rPr lang="de-DE" dirty="0"/>
              <a:t>Hi all, nice </a:t>
            </a:r>
            <a:r>
              <a:rPr lang="de-DE" dirty="0" err="1"/>
              <a:t>to</a:t>
            </a:r>
            <a:r>
              <a:rPr lang="de-DE" dirty="0"/>
              <a:t> </a:t>
            </a:r>
            <a:r>
              <a:rPr lang="de-DE" dirty="0" err="1"/>
              <a:t>see</a:t>
            </a:r>
            <a:r>
              <a:rPr lang="de-DE" dirty="0"/>
              <a:t> </a:t>
            </a:r>
            <a:r>
              <a:rPr lang="de-DE" dirty="0" err="1"/>
              <a:t>you</a:t>
            </a:r>
            <a:r>
              <a:rPr lang="de-DE" dirty="0"/>
              <a:t> </a:t>
            </a:r>
            <a:r>
              <a:rPr lang="de-DE" dirty="0" err="1"/>
              <a:t>coming</a:t>
            </a:r>
            <a:r>
              <a:rPr lang="de-DE" dirty="0"/>
              <a:t> </a:t>
            </a:r>
            <a:r>
              <a:rPr lang="de-DE" dirty="0" err="1"/>
              <a:t>up</a:t>
            </a:r>
            <a:r>
              <a:rPr lang="de-DE" dirty="0"/>
              <a:t> </a:t>
            </a:r>
            <a:r>
              <a:rPr lang="de-DE" dirty="0" err="1"/>
              <a:t>for</a:t>
            </a:r>
            <a:r>
              <a:rPr lang="de-DE" dirty="0"/>
              <a:t> </a:t>
            </a:r>
            <a:r>
              <a:rPr lang="de-DE" dirty="0" err="1"/>
              <a:t>this</a:t>
            </a:r>
            <a:r>
              <a:rPr lang="de-DE" dirty="0"/>
              <a:t> </a:t>
            </a:r>
            <a:r>
              <a:rPr lang="de-DE" dirty="0" err="1"/>
              <a:t>session</a:t>
            </a:r>
            <a:r>
              <a:rPr lang="de-DE" dirty="0"/>
              <a:t> </a:t>
            </a:r>
            <a:r>
              <a:rPr lang="de-DE" dirty="0" err="1"/>
              <a:t>about</a:t>
            </a:r>
            <a:r>
              <a:rPr lang="de-DE" dirty="0"/>
              <a:t> </a:t>
            </a:r>
            <a:r>
              <a:rPr lang="de-DE" dirty="0" err="1"/>
              <a:t>saying</a:t>
            </a:r>
            <a:r>
              <a:rPr lang="de-DE" dirty="0"/>
              <a:t> goodbye </a:t>
            </a:r>
            <a:r>
              <a:rPr lang="de-DE" dirty="0" err="1"/>
              <a:t>to</a:t>
            </a:r>
            <a:r>
              <a:rPr lang="de-DE" dirty="0"/>
              <a:t> </a:t>
            </a:r>
            <a:r>
              <a:rPr lang="de-DE" dirty="0" err="1"/>
              <a:t>IConfigurations</a:t>
            </a:r>
            <a:r>
              <a:rPr lang="de-DE" dirty="0"/>
              <a:t> and </a:t>
            </a:r>
            <a:r>
              <a:rPr lang="de-DE" dirty="0" err="1"/>
              <a:t>embrace</a:t>
            </a:r>
            <a:r>
              <a:rPr lang="de-DE" dirty="0"/>
              <a:t> </a:t>
            </a:r>
            <a:r>
              <a:rPr lang="de-DE" dirty="0" err="1"/>
              <a:t>the</a:t>
            </a:r>
            <a:r>
              <a:rPr lang="de-DE" dirty="0"/>
              <a:t> power </a:t>
            </a:r>
            <a:r>
              <a:rPr lang="de-DE" dirty="0" err="1"/>
              <a:t>of</a:t>
            </a:r>
            <a:r>
              <a:rPr lang="de-DE" dirty="0"/>
              <a:t> </a:t>
            </a:r>
            <a:r>
              <a:rPr lang="de-DE" dirty="0" err="1"/>
              <a:t>the</a:t>
            </a:r>
            <a:r>
              <a:rPr lang="de-DE" dirty="0"/>
              <a:t> </a:t>
            </a:r>
            <a:r>
              <a:rPr lang="de-DE" dirty="0" err="1"/>
              <a:t>IOptions</a:t>
            </a:r>
            <a:r>
              <a:rPr lang="de-DE" dirty="0"/>
              <a:t> </a:t>
            </a:r>
            <a:r>
              <a:rPr lang="de-DE" dirty="0" err="1"/>
              <a:t>pattern</a:t>
            </a:r>
            <a:r>
              <a:rPr lang="de-DE" dirty="0"/>
              <a:t>.</a:t>
            </a:r>
          </a:p>
        </p:txBody>
      </p:sp>
      <p:sp>
        <p:nvSpPr>
          <p:cNvPr id="2" name="Foliennummernplatzhalter 1"/>
          <p:cNvSpPr>
            <a:spLocks noGrp="1"/>
          </p:cNvSpPr>
          <p:nvPr>
            <p:ph type="sldNum" sz="quarter" idx="10"/>
          </p:nvPr>
        </p:nvSpPr>
        <p:spPr>
          <a:xfrm>
            <a:off x="3884614" y="9598832"/>
            <a:ext cx="2971800" cy="272169"/>
          </a:xfrm>
          <a:prstGeom prst="rect">
            <a:avLst/>
          </a:prstGeom>
        </p:spPr>
        <p:txBody>
          <a:bodyPr/>
          <a:lstStyle/>
          <a:p>
            <a:fld id="{D61B4C21-2AF8-4513-9A88-12DEBB551087}"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b="1" noProof="0" dirty="0"/>
              <a:t>Anyone who likes to reinvent the wheel?</a:t>
            </a:r>
            <a:br>
              <a:rPr lang="en-US" noProof="0" dirty="0"/>
            </a:br>
            <a:br>
              <a:rPr lang="en-US" noProof="0" dirty="0"/>
            </a:br>
            <a:r>
              <a:rPr lang="en-US" noProof="0" dirty="0"/>
              <a:t>I will highlight a piece of code I, which I got inspired by the idea of Andrew Lock.</a:t>
            </a:r>
          </a:p>
          <a:p>
            <a:r>
              <a:rPr lang="en-US" noProof="0" dirty="0"/>
              <a:t>He suggested to only write the parts which matters for your situation, and he has a valid point.</a:t>
            </a:r>
          </a:p>
          <a:p>
            <a:endParaRPr lang="en-US" noProof="0" dirty="0"/>
          </a:p>
          <a:p>
            <a:r>
              <a:rPr lang="en-US" noProof="0" dirty="0"/>
              <a:t>For this custom provider I created a secret manager on AWS.</a:t>
            </a:r>
          </a:p>
          <a:p>
            <a:r>
              <a:rPr lang="en-US" noProof="0" dirty="0"/>
              <a:t>It will retrieve the information using the AWS CLI. I’ve mocked the outbound call for this demo out of precaution for WIFI and infrastructure issues on AWS out of my control.</a:t>
            </a:r>
          </a:p>
          <a:p>
            <a:endParaRPr lang="en-US" noProof="0" dirty="0"/>
          </a:p>
          <a:p>
            <a:r>
              <a:rPr lang="en-US" noProof="0" dirty="0"/>
              <a:t>In the secrets manager a JSON string is stored. This way I can read and load them as if it was a JSON file. Keep in mind that I wanted to recycle things, so the </a:t>
            </a:r>
            <a:r>
              <a:rPr lang="nl-BE" dirty="0"/>
              <a:t>AmazonSecretsManagerConfigurationProvider is inheriting from the JsonConfigurationProvider this way I don’t need to write the custom hierachy flattening code to get from </a:t>
            </a:r>
          </a:p>
          <a:p>
            <a:r>
              <a:rPr lang="nl-BE" sz="850" dirty="0">
                <a:latin typeface="Consolas" panose="020B0609020204030204" pitchFamily="49" charset="0"/>
              </a:rPr>
              <a:t>{</a:t>
            </a:r>
          </a:p>
          <a:p>
            <a:r>
              <a:rPr lang="nl-BE" sz="850" dirty="0">
                <a:latin typeface="Consolas" panose="020B0609020204030204" pitchFamily="49" charset="0"/>
              </a:rPr>
              <a:t>    "AppSettings": {</a:t>
            </a:r>
          </a:p>
          <a:p>
            <a:r>
              <a:rPr lang="nl-BE" sz="850" dirty="0">
                <a:latin typeface="Consolas" panose="020B0609020204030204" pitchFamily="49" charset="0"/>
              </a:rPr>
              <a:t>        "Setting8": "SecretsManagerValue8"</a:t>
            </a:r>
          </a:p>
          <a:p>
            <a:r>
              <a:rPr lang="nl-BE" sz="850" dirty="0">
                <a:latin typeface="Consolas" panose="020B0609020204030204" pitchFamily="49" charset="0"/>
              </a:rPr>
              <a:t>    }</a:t>
            </a:r>
          </a:p>
          <a:p>
            <a:r>
              <a:rPr lang="nl-BE" sz="850" dirty="0">
                <a:latin typeface="Consolas" panose="020B0609020204030204" pitchFamily="49" charset="0"/>
              </a:rPr>
              <a:t>}</a:t>
            </a:r>
          </a:p>
          <a:p>
            <a:r>
              <a:rPr lang="nl-BE" sz="850" dirty="0">
                <a:latin typeface="Consolas" panose="020B0609020204030204" pitchFamily="49" charset="0"/>
              </a:rPr>
              <a:t>To AppSettings:Setting8 </a:t>
            </a:r>
            <a:r>
              <a:rPr lang="nl-BE" sz="850" dirty="0">
                <a:latin typeface="Consolas" panose="020B0609020204030204" pitchFamily="49" charset="0"/>
                <a:sym typeface="Wingdings" panose="05000000000000000000" pitchFamily="2" charset="2"/>
              </a:rPr>
              <a:t> </a:t>
            </a:r>
            <a:r>
              <a:rPr lang="nl-BE" sz="850" dirty="0">
                <a:latin typeface="Consolas" panose="020B0609020204030204" pitchFamily="49" charset="0"/>
              </a:rPr>
              <a:t>SecretsManagerValue8</a:t>
            </a:r>
            <a:endParaRPr lang="en-US" sz="850" dirty="0">
              <a:latin typeface="Consolas" panose="020B0609020204030204" pitchFamily="49" charset="0"/>
            </a:endParaRPr>
          </a:p>
          <a:p>
            <a:endParaRPr lang="en-US" dirty="0"/>
          </a:p>
          <a:p>
            <a:r>
              <a:rPr lang="en-US" dirty="0"/>
              <a:t>The </a:t>
            </a:r>
            <a:r>
              <a:rPr lang="en-US" dirty="0" err="1"/>
              <a:t>GetSecret</a:t>
            </a:r>
            <a:r>
              <a:rPr lang="en-US" dirty="0"/>
              <a:t> Method is where the heavy lifting is done. We attach it to the Load method by overriding it. In case when a load exception occurs, we want to reload it a bit later running </a:t>
            </a:r>
            <a:r>
              <a:rPr lang="en-US" noProof="0" dirty="0"/>
              <a:t>the task </a:t>
            </a:r>
            <a:r>
              <a:rPr lang="en-US" dirty="0"/>
              <a:t>asynchronously.</a:t>
            </a:r>
          </a:p>
          <a:p>
            <a:r>
              <a:rPr lang="en-US" dirty="0"/>
              <a:t>This in turn will trigger the load and the </a:t>
            </a:r>
            <a:r>
              <a:rPr lang="en-US" dirty="0" err="1"/>
              <a:t>OnReload</a:t>
            </a:r>
            <a:r>
              <a:rPr lang="en-US" dirty="0"/>
              <a:t> method.</a:t>
            </a:r>
          </a:p>
          <a:p>
            <a:r>
              <a:rPr lang="en-US" dirty="0"/>
              <a:t>The </a:t>
            </a:r>
            <a:r>
              <a:rPr lang="en-US" dirty="0" err="1"/>
              <a:t>OnReload</a:t>
            </a:r>
            <a:r>
              <a:rPr lang="en-US" dirty="0"/>
              <a:t> method will inform the Configuration that this providers needs to be reloaded for the interested parties. But we will dig deeper on this matter a bit later.</a:t>
            </a:r>
          </a:p>
          <a:p>
            <a:endParaRPr lang="en-US" dirty="0"/>
          </a:p>
          <a:p>
            <a:r>
              <a:rPr lang="en-US" dirty="0"/>
              <a:t>Although the provider is doing the work, we need </a:t>
            </a:r>
            <a:r>
              <a:rPr lang="nl-BE" dirty="0"/>
              <a:t>a configuration source to add it to the Configuration manager in this case the AwsSecretsManagerConfigurationSource.</a:t>
            </a:r>
            <a:endParaRPr lang="en-US" dirty="0"/>
          </a:p>
          <a:p>
            <a:endParaRPr lang="en-US" dirty="0"/>
          </a:p>
          <a:p>
            <a:r>
              <a:rPr lang="en-US" dirty="0"/>
              <a:t>For the final part we introduce an extension method which then passes through the </a:t>
            </a:r>
            <a:r>
              <a:rPr lang="nl-BE" dirty="0"/>
              <a:t>AwsSecretsManagerConfigurationSource we do this as the add needs to be done on the IConfigurationBuilder, this is inherited by the IConfigurationManager and implemented by the ConfigurationManager which is accessable via builder.Configuration.</a:t>
            </a:r>
          </a:p>
          <a:p>
            <a:r>
              <a:rPr lang="nl-BE" dirty="0"/>
              <a:t>Builder.Configuration.Add() does also exists but this starts of with an IConfigurationManager and forces some additional steps you can skip safely by using an extension method like this.</a:t>
            </a:r>
            <a:endParaRPr lang="en-US"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We have our flat hierarchical key value pairs. But how do we extract these values?</a:t>
            </a:r>
          </a:p>
          <a:p>
            <a:endParaRPr lang="en-US" noProof="0" dirty="0"/>
          </a:p>
          <a:p>
            <a:r>
              <a:rPr lang="en-US" i="1" noProof="0" dirty="0"/>
              <a:t>The environment: show the </a:t>
            </a:r>
            <a:r>
              <a:rPr lang="en-US" i="1" noProof="0" dirty="0" err="1"/>
              <a:t>launchsettings.json</a:t>
            </a:r>
            <a:r>
              <a:rPr lang="en-US" i="1"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65501" indent="-165501">
              <a:buFont typeface="Arial" panose="020B0604020202020204" pitchFamily="34" charset="0"/>
              <a:buChar char="•"/>
            </a:pPr>
            <a:r>
              <a:rPr lang="en-US" dirty="0"/>
              <a:t>/config/1</a:t>
            </a:r>
            <a:br>
              <a:rPr lang="en-US" dirty="0"/>
            </a:br>
            <a:r>
              <a:rPr lang="en-US" dirty="0"/>
              <a:t>This is an optimistic way of configuring the object.</a:t>
            </a:r>
          </a:p>
          <a:p>
            <a:pPr marL="165501" indent="-165501">
              <a:buFont typeface="Arial" panose="020B0604020202020204" pitchFamily="34" charset="0"/>
              <a:buChar char="•"/>
            </a:pPr>
            <a:r>
              <a:rPr lang="en-US" dirty="0"/>
              <a:t>/config/2</a:t>
            </a:r>
            <a:br>
              <a:rPr lang="en-US" dirty="0"/>
            </a:br>
            <a:r>
              <a:rPr lang="en-US" dirty="0"/>
              <a:t>This one deals with everything itself; each value is extracted as a nullable string and must be transformed and validated before it can be used</a:t>
            </a:r>
          </a:p>
          <a:p>
            <a:pPr marL="165501" indent="-165501">
              <a:buFont typeface="Arial" panose="020B0604020202020204" pitchFamily="34" charset="0"/>
              <a:buChar char="•"/>
            </a:pPr>
            <a:r>
              <a:rPr lang="en-US" dirty="0"/>
              <a:t>/config/3</a:t>
            </a:r>
            <a:br>
              <a:rPr lang="en-US" dirty="0"/>
            </a:br>
            <a:r>
              <a:rPr lang="en-US" dirty="0"/>
              <a:t>Already a bit more advanced as we are no longer responsible for the transformation from string to another datatype.</a:t>
            </a:r>
            <a:br>
              <a:rPr lang="en-US" dirty="0"/>
            </a:br>
            <a:r>
              <a:rPr lang="en-US" dirty="0"/>
              <a:t>To make this work we need the NuGet package “</a:t>
            </a:r>
            <a:r>
              <a:rPr lang="en-US" b="1" dirty="0" err="1"/>
              <a:t>Microsoft.Extensions.Configuration.Binder</a:t>
            </a:r>
            <a:r>
              <a:rPr lang="en-US" dirty="0"/>
              <a:t>”</a:t>
            </a:r>
          </a:p>
          <a:p>
            <a:pPr marL="165501" indent="-165501">
              <a:buFont typeface="Arial" panose="020B0604020202020204" pitchFamily="34" charset="0"/>
              <a:buChar char="•"/>
            </a:pPr>
            <a:r>
              <a:rPr lang="en-US" dirty="0"/>
              <a:t>/config/4</a:t>
            </a:r>
            <a:br>
              <a:rPr lang="en-US" dirty="0"/>
            </a:br>
            <a:r>
              <a:rPr lang="en-US" dirty="0"/>
              <a:t>Up the anti a bit again as now we only need to point to the JSON property who is representing our object.</a:t>
            </a:r>
            <a:br>
              <a:rPr lang="en-US" dirty="0"/>
            </a:br>
            <a:r>
              <a:rPr lang="en-US" dirty="0"/>
              <a:t>Advantage of this approach is that new values are automatically being picked up if they are added. Only the validation step still needs to occur.</a:t>
            </a:r>
            <a:br>
              <a:rPr lang="en-US" dirty="0"/>
            </a:br>
            <a:r>
              <a:rPr lang="en-US" dirty="0"/>
              <a:t>They must be at least public settable (Init, set or via the constructor)</a:t>
            </a:r>
          </a:p>
          <a:p>
            <a:pPr marL="165501" indent="-165501">
              <a:buFont typeface="Arial" panose="020B0604020202020204" pitchFamily="34" charset="0"/>
              <a:buChar char="•"/>
            </a:pPr>
            <a:endParaRPr lang="en-US" dirty="0"/>
          </a:p>
          <a:p>
            <a:r>
              <a:rPr lang="en-US" dirty="0"/>
              <a:t>I must be honest with these examples as they are biased, most of the time when I see </a:t>
            </a:r>
            <a:r>
              <a:rPr lang="en-US" dirty="0" err="1"/>
              <a:t>IConfiguration</a:t>
            </a:r>
            <a:r>
              <a:rPr lang="en-US" dirty="0"/>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65501" indent="-165501">
              <a:buFont typeface="Arial" panose="020B0604020202020204" pitchFamily="34" charset="0"/>
              <a:buChar char="•"/>
            </a:pPr>
            <a:r>
              <a:rPr lang="en-US" noProof="0" dirty="0"/>
              <a:t>Interface Segregation Principle (ISP)</a:t>
            </a:r>
          </a:p>
          <a:p>
            <a:pPr marL="165501" indent="-165501">
              <a:buFont typeface="Arial" panose="020B0604020202020204" pitchFamily="34" charset="0"/>
              <a:buChar char="•"/>
            </a:pPr>
            <a:r>
              <a:rPr lang="en-US" noProof="0" dirty="0"/>
              <a:t>Separation of Concerns</a:t>
            </a:r>
          </a:p>
          <a:p>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This will be in the last demo when all the dots are connected and will result in an advanced configuration.</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a:t>
            </a:r>
            <a:r>
              <a:rPr lang="en-US" b="1" noProof="0" dirty="0"/>
              <a:t>singleton</a:t>
            </a:r>
            <a:r>
              <a:rPr lang="en-US" noProof="0" dirty="0"/>
              <a:t> and support reload natively.</a:t>
            </a:r>
          </a:p>
          <a:p>
            <a:endParaRPr lang="en-US" noProof="0" dirty="0"/>
          </a:p>
          <a:p>
            <a:r>
              <a:rPr lang="en-US" noProof="0" dirty="0" err="1"/>
              <a:t>IOptionsSnapshot</a:t>
            </a:r>
            <a:r>
              <a:rPr lang="en-US" noProof="0" dirty="0"/>
              <a:t>&lt;T&gt; is on each request recreated using a </a:t>
            </a:r>
            <a:r>
              <a:rPr lang="en-US" b="1" noProof="0" dirty="0"/>
              <a:t>scope</a:t>
            </a:r>
            <a:r>
              <a:rPr lang="en-US" noProof="0" dirty="0"/>
              <a:t>,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dirty="0"/>
              <a:t>The </a:t>
            </a:r>
            <a:r>
              <a:rPr lang="nl-BE" b="1" dirty="0"/>
              <a:t>MyOptions</a:t>
            </a:r>
            <a:r>
              <a:rPr lang="en-US" dirty="0"/>
              <a:t> class </a:t>
            </a:r>
            <a:r>
              <a:rPr lang="en-US" noProof="0" dirty="0"/>
              <a:t>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a new request is launched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Just like with the configuration binding, validation can be added. </a:t>
            </a:r>
            <a:br>
              <a:rPr lang="en-US" noProof="0" dirty="0"/>
            </a:br>
            <a:r>
              <a:rPr lang="en-US" b="1" dirty="0"/>
              <a:t>Somebody who likes using </a:t>
            </a:r>
            <a:r>
              <a:rPr lang="en-US" b="1" dirty="0" err="1"/>
              <a:t>fluentvalidation</a:t>
            </a:r>
            <a:r>
              <a:rPr lang="en-US" b="1" dirty="0"/>
              <a:t>?</a:t>
            </a:r>
            <a:r>
              <a:rPr lang="en-US" noProof="0" dirty="0"/>
              <a:t> </a:t>
            </a:r>
            <a:br>
              <a:rPr lang="en-US" noProof="0" dirty="0"/>
            </a:br>
            <a:r>
              <a:rPr lang="en-US" b="1" dirty="0"/>
              <a:t>Somebody who likes using data annotations?</a:t>
            </a:r>
            <a:br>
              <a:rPr lang="en-US" noProof="0" dirty="0"/>
            </a:br>
            <a:br>
              <a:rPr lang="en-US" noProof="0" dirty="0"/>
            </a:br>
            <a:r>
              <a:rPr lang="en-US" noProof="0" dirty="0"/>
              <a:t>In this case it’s easier to do it via data annotations, I investigated fluent and gave up for this.</a:t>
            </a:r>
            <a:endParaRPr lang="en-US" b="1" noProof="0" dirty="0"/>
          </a:p>
          <a:p>
            <a:r>
              <a:rPr lang="en-US" noProof="0" dirty="0"/>
              <a:t>By annotating the properties via attributes, we can instruct the rules for loading the options.</a:t>
            </a:r>
          </a:p>
          <a:p>
            <a:endParaRPr lang="en-US" noProof="0" dirty="0"/>
          </a:p>
          <a:p>
            <a:r>
              <a:rPr lang="en-US" noProof="0" dirty="0"/>
              <a:t>Just setting the options is not </a:t>
            </a:r>
            <a:r>
              <a:rPr lang="en-US" dirty="0"/>
              <a:t>enough the </a:t>
            </a:r>
            <a:r>
              <a:rPr lang="en-US" dirty="0" err="1"/>
              <a:t>ValidateDataAnnotations</a:t>
            </a:r>
            <a:r>
              <a:rPr lang="en-US" dirty="0"/>
              <a:t> must be set as well. This will not validate the option on startup, but at first usage.</a:t>
            </a:r>
          </a:p>
          <a:p>
            <a:endParaRPr lang="en-US" dirty="0"/>
          </a:p>
          <a:p>
            <a:r>
              <a:rPr lang="en-US" dirty="0"/>
              <a:t>If you want to have the options validated on startup and throwing a </a:t>
            </a:r>
            <a:r>
              <a:rPr lang="en-US" b="1" dirty="0"/>
              <a:t>startup error </a:t>
            </a:r>
            <a:r>
              <a:rPr lang="en-US" dirty="0"/>
              <a:t>rather than a </a:t>
            </a:r>
            <a:r>
              <a:rPr lang="en-US" b="1" dirty="0"/>
              <a:t>runtime</a:t>
            </a:r>
            <a:r>
              <a:rPr lang="en-US" dirty="0"/>
              <a:t> error add </a:t>
            </a:r>
            <a:r>
              <a:rPr lang="en-US" dirty="0" err="1"/>
              <a:t>ValidateOnStart</a:t>
            </a:r>
            <a:r>
              <a:rPr lang="en-US" dirty="0"/>
              <a:t>. Since .NET8 there is a new </a:t>
            </a:r>
            <a:r>
              <a:rPr lang="en-US" dirty="0" err="1"/>
              <a:t>AddOptionsWithValidateOnStart</a:t>
            </a:r>
            <a:r>
              <a:rPr lang="en-US" dirty="0"/>
              <a:t> which register the option and validate it on startup. But it still needs the </a:t>
            </a:r>
            <a:r>
              <a:rPr lang="nl-BE" dirty="0"/>
              <a:t>ValidateDataAnnotations to be called as well.</a:t>
            </a:r>
            <a:endParaRPr lang="en-US" dirty="0"/>
          </a:p>
          <a:p>
            <a:endParaRPr lang="en-US" dirty="0"/>
          </a:p>
          <a:p>
            <a:r>
              <a:rPr lang="en-US" dirty="0"/>
              <a:t>When you have some advanced validation requirements you could use a custom validation, this can be done via a delegate or a dedicated class.</a:t>
            </a:r>
          </a:p>
          <a:p>
            <a:r>
              <a:rPr lang="en-US" dirty="0"/>
              <a:t>The last few years they’ve put a lot of effort in source generating this can be done for these validations as well. Reducing the need for reflection resolving the validations at design time.</a:t>
            </a:r>
          </a:p>
          <a:p>
            <a:r>
              <a:rPr lang="en-US" dirty="0"/>
              <a:t>It requires to register a partial class, and annotate it with the options validator attribute, then it needs to be registered as a singleton in the container and in the </a:t>
            </a:r>
            <a:r>
              <a:rPr lang="en-US" dirty="0" err="1"/>
              <a:t>csproj</a:t>
            </a:r>
            <a:r>
              <a:rPr lang="en-US" dirty="0"/>
              <a:t> file the element </a:t>
            </a:r>
            <a:r>
              <a:rPr lang="en-US" b="1" dirty="0"/>
              <a:t>&lt;</a:t>
            </a:r>
            <a:r>
              <a:rPr lang="en-US" b="1" dirty="0" err="1"/>
              <a:t>EnableConfigurationBindingGenerator</a:t>
            </a:r>
            <a:r>
              <a:rPr lang="en-US" b="1" dirty="0"/>
              <a:t>&gt;true&lt;/</a:t>
            </a:r>
            <a:r>
              <a:rPr lang="en-US" b="1" dirty="0" err="1"/>
              <a:t>EnableConfigurationBindingGenerator</a:t>
            </a:r>
            <a:r>
              <a:rPr lang="en-US" b="1" dirty="0"/>
              <a:t>&gt; </a:t>
            </a:r>
            <a:r>
              <a:rPr lang="en-US" dirty="0"/>
              <a:t>must be set.</a:t>
            </a:r>
            <a:endParaRPr lang="en-US" b="1" dirty="0"/>
          </a:p>
          <a:p>
            <a:endParaRPr lang="nl-BE"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sz="800" b="1" dirty="0"/>
              <a:t>Are there people still using .NET6 or .NET7?</a:t>
            </a:r>
          </a:p>
          <a:p>
            <a:r>
              <a:rPr lang="en-US" sz="800" dirty="0"/>
              <a:t>This demo will depend on the .NET8 syntax, you will see why I didn’t consider the previous versions.</a:t>
            </a:r>
          </a:p>
          <a:p>
            <a:endParaRPr lang="en-US" sz="800" dirty="0"/>
          </a:p>
          <a:p>
            <a:pPr defTabSz="882670">
              <a:defRPr/>
            </a:pPr>
            <a:r>
              <a:rPr lang="en-US" sz="800" dirty="0"/>
              <a:t>I had to create multiple files just to avoid confusion and to be able to build this one up with the different flavors which are available. We will start this one easy, with focusing first on the </a:t>
            </a:r>
            <a:r>
              <a:rPr lang="en-US" sz="800" dirty="0" err="1"/>
              <a:t>MyOptions</a:t>
            </a:r>
            <a:r>
              <a:rPr lang="en-US" sz="800" dirty="0"/>
              <a:t> class, it’s the same class as the previous demo but now it’s annotated.</a:t>
            </a:r>
          </a:p>
          <a:p>
            <a:pPr marL="220668" indent="-220668">
              <a:buFont typeface="+mj-lt"/>
              <a:buAutoNum type="arabicPeriod"/>
            </a:pPr>
            <a:endParaRPr lang="en-US" sz="800" dirty="0"/>
          </a:p>
          <a:p>
            <a:pPr marL="220668" indent="-220668">
              <a:buFont typeface="+mj-lt"/>
              <a:buAutoNum type="arabicPeriod"/>
            </a:pPr>
            <a:r>
              <a:rPr lang="en-US" sz="800" dirty="0"/>
              <a:t>When we spin the solution up as is, although annotated nothing odd happens.</a:t>
            </a:r>
          </a:p>
          <a:p>
            <a:pPr marL="220668" indent="-220668">
              <a:buFont typeface="+mj-lt"/>
              <a:buAutoNum type="arabicPeriod"/>
            </a:pPr>
            <a:r>
              <a:rPr lang="en-US" sz="800" dirty="0"/>
              <a:t>To enable the usage of the annotations, we must add the </a:t>
            </a:r>
            <a:r>
              <a:rPr lang="nl-BE" sz="800" dirty="0"/>
              <a:t>ValidateDataAnnotations.</a:t>
            </a:r>
            <a:br>
              <a:rPr lang="nl-BE" sz="800" dirty="0"/>
            </a:br>
            <a:r>
              <a:rPr lang="nl-BE" sz="800" dirty="0"/>
              <a:t>This can give us runtime errors which I personally like to avoid as much as possible.</a:t>
            </a:r>
          </a:p>
          <a:p>
            <a:pPr marL="220668" indent="-220668">
              <a:buFont typeface="+mj-lt"/>
              <a:buAutoNum type="arabicPeriod"/>
            </a:pPr>
            <a:r>
              <a:rPr lang="nl-BE" sz="800" dirty="0"/>
              <a:t>When we also enable ValidateOnStart we get this functionality as well.</a:t>
            </a:r>
            <a:br>
              <a:rPr lang="nl-BE" sz="800" dirty="0"/>
            </a:br>
            <a:r>
              <a:rPr lang="nl-BE" sz="800" dirty="0"/>
              <a:t>You could also use the commented syntax below which does the same thing and it still needs the ValidateDataAnnotations.</a:t>
            </a:r>
            <a:br>
              <a:rPr lang="nl-BE" sz="800" dirty="0"/>
            </a:br>
            <a:r>
              <a:rPr lang="nl-BE" sz="800" b="1" dirty="0"/>
              <a:t>You like this?</a:t>
            </a:r>
            <a:br>
              <a:rPr lang="nl-BE" sz="800" b="1" dirty="0"/>
            </a:br>
            <a:r>
              <a:rPr lang="nl-BE" sz="800" b="1" dirty="0"/>
              <a:t>Anyone already started using the baked in source generation functionalities which came available in the latest releases?</a:t>
            </a:r>
            <a:endParaRPr lang="nl-BE" sz="800" dirty="0"/>
          </a:p>
          <a:p>
            <a:pPr marL="220668" indent="-220668">
              <a:buFont typeface="+mj-lt"/>
              <a:buAutoNum type="arabicPeriod"/>
            </a:pPr>
            <a:r>
              <a:rPr lang="nl-BE" sz="800" dirty="0"/>
              <a:t>We can source generate these validation and reduce reflection expensive reflection calls.</a:t>
            </a:r>
            <a:br>
              <a:rPr lang="nl-BE" sz="800" dirty="0"/>
            </a:br>
            <a:r>
              <a:rPr lang="nl-BE" sz="800" dirty="0"/>
              <a:t>Create a </a:t>
            </a:r>
            <a:r>
              <a:rPr lang="nl-BE" sz="800" b="1" dirty="0"/>
              <a:t>public partial class </a:t>
            </a:r>
            <a:r>
              <a:rPr lang="nl-BE" sz="800" dirty="0"/>
              <a:t>and let it inherith the IValidateOptions interface and point it to the MyOptions in this case. Also decorate it with the [OptionsValidator]</a:t>
            </a:r>
          </a:p>
          <a:p>
            <a:pPr marL="220668" indent="-220668">
              <a:buFont typeface="+mj-lt"/>
              <a:buAutoNum type="arabicPeriod"/>
            </a:pPr>
            <a:r>
              <a:rPr lang="nl-BE" sz="800" dirty="0"/>
              <a:t>This class must be added as a singleton to your di container in order to be able to be used.</a:t>
            </a:r>
          </a:p>
          <a:p>
            <a:pPr marL="220668" indent="-220668">
              <a:buFont typeface="+mj-lt"/>
              <a:buAutoNum type="arabicPeriod"/>
            </a:pPr>
            <a:r>
              <a:rPr lang="nl-BE" sz="800" dirty="0"/>
              <a:t>Once you apply this validator class you don’t longer need the </a:t>
            </a:r>
            <a:r>
              <a:rPr lang="nl-BE" sz="800" b="1" dirty="0"/>
              <a:t>ValidateDataAnnotations</a:t>
            </a:r>
            <a:r>
              <a:rPr lang="nl-BE" sz="800" dirty="0"/>
              <a:t>. It will happen now automatically.</a:t>
            </a:r>
            <a:br>
              <a:rPr lang="nl-BE" sz="800" dirty="0"/>
            </a:br>
            <a:r>
              <a:rPr lang="nl-BE" sz="800" b="1" dirty="0"/>
              <a:t>Do you want some more?</a:t>
            </a:r>
          </a:p>
          <a:p>
            <a:pPr marL="220668" indent="-220668">
              <a:buFont typeface="+mj-lt"/>
              <a:buAutoNum type="arabicPeriod"/>
            </a:pPr>
            <a:r>
              <a:rPr lang="nl-BE" sz="800" dirty="0"/>
              <a:t>We can also source generate the binding, this removes the reflection from the configuration to the options object.</a:t>
            </a:r>
            <a:br>
              <a:rPr lang="nl-BE" sz="800" dirty="0"/>
            </a:br>
            <a:r>
              <a:rPr lang="nl-BE" sz="800" dirty="0"/>
              <a:t>In the csproj file enable the property EnableConfigurationBindingGenerator when you now look at the program.cs file you will see an icon appearing. When you hover over it is indicating that this is an intercepted call.</a:t>
            </a:r>
            <a:br>
              <a:rPr lang="nl-BE" sz="800" dirty="0"/>
            </a:br>
            <a:r>
              <a:rPr lang="nl-BE" sz="800" dirty="0"/>
              <a:t>We now have the binding and the validation source generated. This brings us quite close to an AOT point.</a:t>
            </a:r>
            <a:br>
              <a:rPr lang="nl-BE" sz="800" dirty="0"/>
            </a:br>
            <a:r>
              <a:rPr lang="nl-BE" sz="800" b="1" dirty="0"/>
              <a:t>Anyone already toyed with this? I will show you how you get this working on AOT</a:t>
            </a:r>
            <a:endParaRPr lang="nl-BE" sz="800" dirty="0"/>
          </a:p>
          <a:p>
            <a:pPr marL="220668" indent="-220668">
              <a:buFont typeface="+mj-lt"/>
              <a:buAutoNum type="arabicPeriod"/>
            </a:pPr>
            <a:r>
              <a:rPr lang="nl-BE" sz="800" dirty="0"/>
              <a:t>If you are using controllers you’re lucky the documentation is right, if you are using minimal apis like this demo you are not.</a:t>
            </a:r>
            <a:br>
              <a:rPr lang="nl-BE" sz="800" dirty="0"/>
            </a:br>
            <a:r>
              <a:rPr lang="nl-BE" sz="800" dirty="0"/>
              <a:t>Enable the property PublishAot in the csproj</a:t>
            </a:r>
            <a:br>
              <a:rPr lang="nl-BE" sz="800" dirty="0"/>
            </a:br>
            <a:r>
              <a:rPr lang="nl-BE" sz="800" dirty="0"/>
              <a:t>The intercepted call is now also appearing at this location as well. When he open this call we need to search for the </a:t>
            </a:r>
            <a:r>
              <a:rPr lang="nl-BE" sz="800" b="1" dirty="0"/>
              <a:t>IOptions&lt;JsonOptions&gt;</a:t>
            </a:r>
            <a:r>
              <a:rPr lang="nl-BE" sz="800" dirty="0"/>
              <a:t>, if not provided the fall back is used which uses reflection. </a:t>
            </a:r>
            <a:r>
              <a:rPr lang="nl-BE" sz="800" b="1" dirty="0"/>
              <a:t>This will not work with AOT</a:t>
            </a:r>
          </a:p>
          <a:p>
            <a:pPr marL="220668" indent="-220668">
              <a:buFont typeface="+mj-lt"/>
              <a:buAutoNum type="arabicPeriod"/>
            </a:pPr>
            <a:r>
              <a:rPr lang="nl-BE" sz="800" dirty="0"/>
              <a:t>To resolve this a custom JsonSerializerContext must be used where we then can point to the MyOptions.</a:t>
            </a:r>
          </a:p>
          <a:p>
            <a:pPr marL="220668" indent="-220668">
              <a:buFont typeface="+mj-lt"/>
              <a:buAutoNum type="arabicPeriod"/>
            </a:pPr>
            <a:r>
              <a:rPr lang="nl-BE" sz="800" dirty="0"/>
              <a:t>Now we can add it to the default json serializer using the TypeInfoResolver and add the newly created context to it.</a:t>
            </a:r>
          </a:p>
          <a:p>
            <a:pPr marL="220668" indent="-220668">
              <a:buFont typeface="+mj-lt"/>
              <a:buAutoNum type="arabicPeriod"/>
            </a:pPr>
            <a:r>
              <a:rPr lang="nl-BE" sz="800" i="1" dirty="0"/>
              <a:t>I will open a terminal now and create the AOT build using dotnet publish</a:t>
            </a:r>
            <a:br>
              <a:rPr lang="nl-BE" sz="800" i="1" dirty="0"/>
            </a:br>
            <a:r>
              <a:rPr lang="nl-BE" sz="800" i="1" dirty="0"/>
              <a:t>If you’ve never done this before you must enable the .NET desktop development under the workloads, it will not work otherwise</a:t>
            </a:r>
            <a:br>
              <a:rPr lang="nl-BE" sz="800" i="1" dirty="0"/>
            </a:br>
            <a:r>
              <a:rPr lang="nl-BE" sz="800" i="1" dirty="0"/>
              <a:t>dotnet publish</a:t>
            </a:r>
          </a:p>
          <a:p>
            <a:pPr marL="220668" indent="-220668">
              <a:buFont typeface="+mj-lt"/>
              <a:buAutoNum type="arabicPeriod"/>
            </a:pPr>
            <a:r>
              <a:rPr lang="nl-BE" sz="800" i="1" dirty="0"/>
              <a:t>Go to the AOT folder and start it: dotnet .\OptionValidation.dll --urls https://localhost:7030</a:t>
            </a:r>
          </a:p>
          <a:p>
            <a:pPr marL="220668" indent="-220668">
              <a:buFont typeface="+mj-lt"/>
              <a:buAutoNum type="arabicPeriod"/>
            </a:pPr>
            <a:r>
              <a:rPr lang="nl-BE" sz="800" i="1" dirty="0"/>
              <a:t>Go to the release folder and start it: dotnet .\OptionValidation.dll --urls https://localhost:7030</a:t>
            </a:r>
          </a:p>
          <a:p>
            <a:pPr marL="220668" indent="-220668">
              <a:buFont typeface="+mj-lt"/>
              <a:buAutoNum type="arabicPeriod"/>
            </a:pPr>
            <a:r>
              <a:rPr lang="en-US" sz="800" dirty="0"/>
              <a:t>If you lost me this code will become available on my </a:t>
            </a:r>
            <a:r>
              <a:rPr lang="en-US" sz="800" dirty="0" err="1"/>
              <a:t>github</a:t>
            </a:r>
            <a:r>
              <a:rPr lang="en-US" sz="800" dirty="0"/>
              <a:t> so don’t worry about it.</a:t>
            </a:r>
          </a:p>
          <a:p>
            <a:pPr marL="220668" indent="-220668">
              <a:buFont typeface="+mj-lt"/>
              <a:buAutoNum type="arabicPeriod"/>
            </a:pPr>
            <a:r>
              <a:rPr lang="en-US" sz="800" dirty="0"/>
              <a:t>This concludes the optimization of the validation with the source generation part. But this code also has another angle.</a:t>
            </a:r>
          </a:p>
          <a:p>
            <a:pPr marL="220668" indent="-220668">
              <a:buFont typeface="+mj-lt"/>
              <a:buAutoNum type="arabicPeriod"/>
            </a:pPr>
            <a:r>
              <a:rPr lang="en-US" sz="800" dirty="0"/>
              <a:t>First demonstrate the first 3 with the default value, then show the named options and reveal the “” case.</a:t>
            </a:r>
          </a:p>
          <a:p>
            <a:pPr marL="220668" indent="-220668">
              <a:buFont typeface="+mj-lt"/>
              <a:buAutoNum type="arabicPeriod"/>
            </a:pPr>
            <a:r>
              <a:rPr lang="en-US" sz="800" b="1" dirty="0"/>
              <a:t>Does anyone know what will happen when we launch the Get(“X”) call?</a:t>
            </a:r>
          </a:p>
          <a:p>
            <a:pPr marL="220668" indent="-220668">
              <a:buFont typeface="+mj-lt"/>
              <a:buAutoNum type="arabicPeriod"/>
            </a:pPr>
            <a:r>
              <a:rPr lang="en-US" sz="800" dirty="0"/>
              <a:t>For the validation pay attention as it will also be applied for the unnamed and named options.</a:t>
            </a:r>
          </a:p>
          <a:p>
            <a:pPr marL="220668" indent="-220668">
              <a:buFont typeface="+mj-lt"/>
              <a:buAutoNum type="arabicPeriod"/>
            </a:pPr>
            <a:r>
              <a:rPr lang="en-US" sz="800" dirty="0"/>
              <a:t>Meaning if you register only named options but when you request an </a:t>
            </a:r>
            <a:r>
              <a:rPr lang="en-US" sz="800" dirty="0" err="1"/>
              <a:t>IOption</a:t>
            </a:r>
            <a:r>
              <a:rPr lang="en-US" sz="800" dirty="0"/>
              <a:t>&lt;T&gt; it will resolve a default options and apply the validation upon. If this validation can’t pass by default, then you will still face a runtime failure.</a:t>
            </a:r>
          </a:p>
          <a:p>
            <a:pPr marL="220668" indent="-220668">
              <a:buFont typeface="+mj-lt"/>
              <a:buAutoNum type="arabicPeriod"/>
            </a:pPr>
            <a:endParaRPr lang="en-US" sz="800" dirty="0"/>
          </a:p>
          <a:p>
            <a:pPr marL="220668" indent="-220668">
              <a:buFont typeface="+mj-lt"/>
              <a:buAutoNum type="arabicPeriod"/>
              <a:defRPr/>
            </a:pPr>
            <a:r>
              <a:rPr lang="en-US" sz="800" dirty="0"/>
              <a:t>Does anyone know what will happen when we launch the Get(“”) call?</a:t>
            </a:r>
          </a:p>
          <a:p>
            <a:pPr marL="220668" indent="-220668">
              <a:buFont typeface="+mj-lt"/>
              <a:buAutoNum type="arabicPeriod"/>
            </a:pPr>
            <a:r>
              <a:rPr lang="en-US" sz="800" dirty="0"/>
              <a:t>Now make the </a:t>
            </a:r>
            <a:r>
              <a:rPr lang="en-US" sz="800" dirty="0" err="1"/>
              <a:t>AddOptions</a:t>
            </a:r>
            <a:r>
              <a:rPr lang="en-US" sz="800" dirty="0"/>
              <a:t> a named “X” and show the difference highlighting a thing which still needs some attention although you configured validation on startup.</a:t>
            </a:r>
          </a:p>
          <a:p>
            <a:pPr marL="220668" indent="-220668">
              <a:buFont typeface="+mj-lt"/>
              <a:buAutoNum type="arabicPeriod"/>
            </a:pPr>
            <a:endParaRPr lang="en-US" sz="800" dirty="0"/>
          </a:p>
          <a:p>
            <a:pPr marL="220668" indent="-220668">
              <a:buFont typeface="+mj-lt"/>
              <a:buAutoNum type="arabicPeriod"/>
            </a:pPr>
            <a:r>
              <a:rPr lang="en-US" sz="800" dirty="0"/>
              <a:t>When validation is set at startup time you will have the guarantee that the startup configuration was valid at that point in time for the registered options.</a:t>
            </a:r>
          </a:p>
          <a:p>
            <a:pPr marL="220668" indent="-220668">
              <a:buFont typeface="+mj-lt"/>
              <a:buAutoNum type="arabicPeriod"/>
            </a:pPr>
            <a:r>
              <a:rPr lang="en-US" sz="800" dirty="0"/>
              <a:t>Pay attention though if you would register named options only and request an unnamed it will try to honor the request and return a default option, if this can’t pass validation a runtime error will happen.</a:t>
            </a:r>
            <a:br>
              <a:rPr lang="en-US" sz="800" dirty="0"/>
            </a:br>
            <a:r>
              <a:rPr lang="en-US" sz="800" dirty="0"/>
              <a:t>This also applies for a monitored change and a snapshot.</a:t>
            </a:r>
          </a:p>
          <a:p>
            <a:endParaRPr lang="en-US" sz="800"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r>
              <a:rPr lang="en-US" dirty="0"/>
              <a:t> which only commences when all configure steps have been done.</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a:p>
            <a:endParaRPr lang="en-US" noProof="0" dirty="0"/>
          </a:p>
          <a:p>
            <a:r>
              <a:rPr lang="en-US" noProof="0" dirty="0"/>
              <a:t>When all the configure steps are done only then the validation takes places, so if there is a common thing that will make your configuration valid this can be applied upfront.</a:t>
            </a:r>
          </a:p>
          <a:p>
            <a:endParaRPr lang="en-US" noProof="0"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b="1" noProof="0" dirty="0"/>
              <a:t>Hit the monitor endpoint </a:t>
            </a:r>
            <a:r>
              <a:rPr lang="en-US" noProof="0" dirty="0">
                <a:sym typeface="Wingdings" panose="05000000000000000000" pitchFamily="2" charset="2"/>
              </a:rPr>
              <a:t> this reveals that these options were configured during the startup.</a:t>
            </a:r>
            <a:endParaRPr lang="en-US" noProof="0" dirty="0"/>
          </a:p>
          <a:p>
            <a:r>
              <a:rPr lang="en-US" b="1" noProof="0" dirty="0"/>
              <a:t>Hit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dirty="0">
              <a:sym typeface="Wingdings" panose="05000000000000000000" pitchFamily="2" charset="2"/>
            </a:endParaRPr>
          </a:p>
          <a:p>
            <a:r>
              <a:rPr lang="en-US" dirty="0"/>
              <a:t>With all this combined knowledge we can now go for the final thing and this one is what made me fond of this implementation.</a:t>
            </a:r>
          </a:p>
          <a:p>
            <a:r>
              <a:rPr lang="en-US" dirty="0"/>
              <a:t>We will now load the previously configured monitored options and retrieve them into the </a:t>
            </a:r>
            <a:r>
              <a:rPr lang="en-US" dirty="0" err="1"/>
              <a:t>FinalOptions</a:t>
            </a:r>
            <a:r>
              <a:rPr lang="en-US" dirty="0"/>
              <a:t>.</a:t>
            </a:r>
          </a:p>
          <a:p>
            <a:endParaRPr lang="en-US" dirty="0"/>
          </a:p>
          <a:p>
            <a:r>
              <a:rPr lang="en-US" dirty="0"/>
              <a:t>The </a:t>
            </a:r>
            <a:r>
              <a:rPr lang="en-US" dirty="0" err="1"/>
              <a:t>finaloptions</a:t>
            </a:r>
            <a:r>
              <a:rPr lang="en-US" dirty="0"/>
              <a:t> is picking up configuration as well and in its configuration phase where it is referencing the other options.</a:t>
            </a:r>
          </a:p>
          <a:p>
            <a:r>
              <a:rPr lang="en-US" dirty="0"/>
              <a:t>So, this is not just an option created by an </a:t>
            </a:r>
            <a:r>
              <a:rPr lang="en-US" dirty="0" err="1"/>
              <a:t>IConfiguration</a:t>
            </a:r>
            <a:r>
              <a:rPr lang="en-US" dirty="0"/>
              <a:t>, it also requires some features specific from your DI container in so that it can resolve itself.</a:t>
            </a:r>
          </a:p>
          <a:p>
            <a:r>
              <a:rPr lang="en-US" dirty="0"/>
              <a:t>If you think this is an odd case out. </a:t>
            </a:r>
            <a:r>
              <a:rPr lang="en-US" b="1" dirty="0"/>
              <a:t>We needed this for some health checks</a:t>
            </a:r>
            <a:r>
              <a:rPr lang="en-US" dirty="0"/>
              <a:t> which depended upon the options of other options, but those had an additional configuration check which could only be resolved after data was injected via the pipeline.</a:t>
            </a:r>
          </a:p>
          <a:p>
            <a:r>
              <a:rPr lang="en-US" dirty="0"/>
              <a:t>We could have duplicated this logic in the in the final option. But it felt wrong as it was not the responsibility of the final options to correct one of its dependent options as this was also environment dependent.</a:t>
            </a:r>
          </a:p>
          <a:p>
            <a:endParaRPr lang="en-US" dirty="0"/>
          </a:p>
          <a:p>
            <a:r>
              <a:rPr lang="en-US" dirty="0"/>
              <a:t>Demonstrate a bad final options to show the load with a named (“bad”) and then the good one (“”)</a:t>
            </a:r>
          </a:p>
          <a:p>
            <a:endParaRPr lang="en-US" dirty="0"/>
          </a:p>
          <a:p>
            <a:endParaRPr lang="en-US"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 chat or find me on LinkedIn.</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dirty="0"/>
              <a:t>Before we begin, please raise your hand if you have worked with</a:t>
            </a:r>
          </a:p>
          <a:p>
            <a:pPr marL="275834" indent="-275834">
              <a:buFont typeface="Arial" panose="020B0604020202020204" pitchFamily="34" charset="0"/>
              <a:buChar char="•"/>
            </a:pPr>
            <a:r>
              <a:rPr lang="en-US" dirty="0"/>
              <a:t>DI Containers</a:t>
            </a:r>
          </a:p>
          <a:p>
            <a:pPr marL="275834" indent="-275834">
              <a:buFont typeface="Arial" panose="020B0604020202020204" pitchFamily="34" charset="0"/>
              <a:buChar char="•"/>
            </a:pPr>
            <a:r>
              <a:rPr lang="en-US" dirty="0" err="1"/>
              <a:t>IConfiguration</a:t>
            </a:r>
            <a:endParaRPr lang="en-US" dirty="0"/>
          </a:p>
          <a:p>
            <a:pPr marL="275834" indent="-275834">
              <a:buFont typeface="Arial" panose="020B0604020202020204" pitchFamily="34" charset="0"/>
              <a:buChar char="•"/>
            </a:pPr>
            <a:r>
              <a:rPr lang="en-US" dirty="0" err="1"/>
              <a:t>IOptions</a:t>
            </a:r>
            <a:endParaRPr lang="en-US" dirty="0"/>
          </a:p>
          <a:p>
            <a:pPr marL="275834" indent="-275834">
              <a:buFont typeface="Arial" panose="020B0604020202020204" pitchFamily="34" charset="0"/>
              <a:buChar char="•"/>
            </a:pPr>
            <a:r>
              <a:rPr lang="en-US" dirty="0"/>
              <a:t>Both</a:t>
            </a:r>
          </a:p>
          <a:p>
            <a:pPr marL="484339" lvl="1" indent="-275834">
              <a:buFont typeface="Arial" panose="020B0604020202020204" pitchFamily="34" charset="0"/>
              <a:buChar char="•"/>
            </a:pPr>
            <a:r>
              <a:rPr lang="nl-BE" dirty="0"/>
              <a:t>If many raise just mention that I can’t promise they learn a lot of knew things but I will try at least confirm the existing knowledge</a:t>
            </a:r>
          </a:p>
          <a:p>
            <a:pPr marL="208505" lvl="1" indent="0">
              <a:buNone/>
            </a:pPr>
            <a:endParaRPr lang="nl-BE" dirty="0"/>
          </a:p>
          <a:p>
            <a:pPr marL="208505" lvl="1" inden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a:t>
            </a:r>
            <a:r>
              <a:rPr lang="de-DE" dirty="0" err="1"/>
              <a:t>some</a:t>
            </a:r>
            <a:r>
              <a:rPr lang="de-DE" dirty="0"/>
              <a:t> </a:t>
            </a:r>
            <a:r>
              <a:rPr lang="de-DE" dirty="0" err="1"/>
              <a:t>things</a:t>
            </a:r>
            <a:r>
              <a:rPr lang="de-DE" dirty="0"/>
              <a:t> will </a:t>
            </a:r>
            <a:r>
              <a:rPr lang="de-DE" dirty="0" err="1"/>
              <a:t>go</a:t>
            </a:r>
            <a:r>
              <a:rPr lang="de-DE" dirty="0"/>
              <a:t> a </a:t>
            </a:r>
            <a:r>
              <a:rPr lang="de-DE" dirty="0" err="1"/>
              <a:t>bit</a:t>
            </a:r>
            <a:r>
              <a:rPr lang="de-DE" dirty="0"/>
              <a:t> </a:t>
            </a:r>
            <a:r>
              <a:rPr lang="de-DE" dirty="0" err="1"/>
              <a:t>deeper</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this</a:t>
            </a:r>
            <a:r>
              <a:rPr lang="de-DE" dirty="0"/>
              <a:t> was in </a:t>
            </a:r>
            <a:r>
              <a:rPr lang="de-DE" dirty="0" err="1"/>
              <a:t>there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configurations</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b="1" dirty="0"/>
              <a:t>I </a:t>
            </a:r>
            <a:r>
              <a:rPr lang="de-DE" b="1" dirty="0" err="1"/>
              <a:t>got</a:t>
            </a:r>
            <a:r>
              <a:rPr lang="de-DE" b="1" dirty="0"/>
              <a:t> </a:t>
            </a:r>
            <a:r>
              <a:rPr lang="de-DE" b="1" dirty="0" err="1"/>
              <a:t>your</a:t>
            </a:r>
            <a:r>
              <a:rPr lang="de-DE" b="1" dirty="0"/>
              <a:t> </a:t>
            </a:r>
            <a:r>
              <a:rPr lang="de-DE" b="1" dirty="0" err="1"/>
              <a:t>attention</a:t>
            </a:r>
            <a:r>
              <a:rPr lang="de-DE" b="1" dirty="0"/>
              <a:t> </a:t>
            </a:r>
            <a:r>
              <a:rPr lang="de-DE" b="1" dirty="0" err="1"/>
              <a:t>with</a:t>
            </a:r>
            <a:r>
              <a:rPr lang="de-DE" b="1" dirty="0"/>
              <a:t> </a:t>
            </a:r>
            <a:r>
              <a:rPr lang="de-DE" b="1" dirty="0" err="1"/>
              <a:t>this</a:t>
            </a:r>
            <a:r>
              <a:rPr lang="de-DE" b="1" dirty="0"/>
              <a:t> </a:t>
            </a:r>
            <a:r>
              <a:rPr lang="de-DE" b="1" dirty="0" err="1"/>
              <a:t>statement</a:t>
            </a:r>
            <a:r>
              <a:rPr lang="de-DE" b="1" dirty="0"/>
              <a:t> I </a:t>
            </a:r>
            <a:r>
              <a:rPr lang="de-DE" b="1" dirty="0" err="1"/>
              <a:t>hope</a:t>
            </a:r>
            <a:r>
              <a:rPr lang="de-DE" b="1" dirty="0"/>
              <a:t>? </a:t>
            </a:r>
            <a:r>
              <a:rPr lang="de-DE" b="1" dirty="0" err="1"/>
              <a:t>yes</a:t>
            </a:r>
            <a:r>
              <a:rPr lang="de-DE" b="1" dirty="0"/>
              <a:t>?</a:t>
            </a:r>
          </a:p>
          <a:p>
            <a:endParaRPr lang="en-US" noProof="0"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err="1"/>
              <a:t>IConfiguration</a:t>
            </a:r>
            <a:r>
              <a:rPr lang="en-US" noProof="0" dirty="0"/>
              <a:t> what is it?</a:t>
            </a:r>
          </a:p>
          <a:p>
            <a:endParaRPr lang="en-US" noProof="0" dirty="0"/>
          </a:p>
          <a:p>
            <a:pPr marL="171450" indent="-171450">
              <a:buFont typeface="Arial" panose="020B0604020202020204" pitchFamily="34" charset="0"/>
              <a:buChar char="•"/>
            </a:pPr>
            <a:r>
              <a:rPr lang="en-US" noProof="0" dirty="0"/>
              <a:t>It could be settings which you use to configure timeouts, </a:t>
            </a:r>
            <a:r>
              <a:rPr lang="en-US" noProof="0" dirty="0" err="1"/>
              <a:t>uri’s</a:t>
            </a:r>
            <a:r>
              <a:rPr lang="en-US" noProof="0" dirty="0"/>
              <a:t>, backoff times or</a:t>
            </a:r>
            <a:br>
              <a:rPr lang="en-US" noProof="0" dirty="0"/>
            </a:br>
            <a:r>
              <a:rPr lang="en-US" noProof="0" dirty="0"/>
              <a:t>even secrets like </a:t>
            </a:r>
            <a:r>
              <a:rPr lang="en-US" noProof="0" dirty="0" err="1"/>
              <a:t>connnectionstrings</a:t>
            </a:r>
            <a:r>
              <a:rPr lang="en-US" noProof="0" dirty="0"/>
              <a:t>, </a:t>
            </a:r>
            <a:r>
              <a:rPr lang="en-US" noProof="0" dirty="0" err="1"/>
              <a:t>api</a:t>
            </a:r>
            <a:r>
              <a:rPr lang="en-US" noProof="0" dirty="0"/>
              <a:t> keys</a:t>
            </a:r>
            <a:r>
              <a:rPr lang="en-US" dirty="0"/>
              <a:t> t</a:t>
            </a:r>
            <a:r>
              <a:rPr lang="en-US" noProof="0" dirty="0" err="1"/>
              <a:t>hese</a:t>
            </a:r>
            <a:r>
              <a:rPr lang="en-US" noProof="0" dirty="0"/>
              <a:t> should be treated with extra caution so that these aren’t visualized for everyone who is able to pull your repository.</a:t>
            </a:r>
          </a:p>
          <a:p>
            <a:pPr marL="171450" indent="-171450">
              <a:buFont typeface="Arial" panose="020B0604020202020204" pitchFamily="34" charset="0"/>
              <a:buChar char="•"/>
            </a:pPr>
            <a:r>
              <a:rPr lang="en-US" noProof="0" dirty="0"/>
              <a:t>Data coming from this source must be treated as being a </a:t>
            </a:r>
            <a:r>
              <a:rPr lang="en-US" noProof="0" dirty="0" err="1"/>
              <a:t>readonly</a:t>
            </a:r>
            <a:r>
              <a:rPr lang="en-US" noProof="0" dirty="0"/>
              <a:t> view in a single representation</a:t>
            </a:r>
          </a:p>
          <a:p>
            <a:pPr marL="171450" indent="-171450">
              <a:buFont typeface="Arial" panose="020B0604020202020204" pitchFamily="34" charset="0"/>
              <a:buChar char="•"/>
            </a:pPr>
            <a:r>
              <a:rPr lang="en-US" dirty="0"/>
              <a:t>A lot of the configuration is historically applied at compile time.</a:t>
            </a:r>
            <a:br>
              <a:rPr lang="en-US" dirty="0"/>
            </a:br>
            <a:r>
              <a:rPr lang="en-US" dirty="0"/>
              <a:t>Each environment has its own baked in configuration at compile time, this resembles a bit like how the </a:t>
            </a:r>
            <a:r>
              <a:rPr lang="en-US" dirty="0" err="1"/>
              <a:t>TerraGrunt</a:t>
            </a:r>
            <a:r>
              <a:rPr lang="en-US" dirty="0"/>
              <a:t> configuration is working with a Terraform configuration for the people who are working with a CI/CD pipeline.</a:t>
            </a:r>
            <a:br>
              <a:rPr lang="en-US" dirty="0"/>
            </a:br>
            <a:br>
              <a:rPr lang="en-US" dirty="0"/>
            </a:br>
            <a:r>
              <a:rPr lang="en-US" dirty="0"/>
              <a:t>This doesn’t mean however that this configuration can’t respond to changes unless it is reloaded. Some configuration providers do allow it to be reloaded with new data at runtime. Which could make it a candidate for a simple feature toggles approach.</a:t>
            </a:r>
            <a:br>
              <a:rPr lang="en-US" dirty="0"/>
            </a:br>
            <a:r>
              <a:rPr lang="en-US" dirty="0"/>
              <a:t>Although suites like </a:t>
            </a:r>
            <a:r>
              <a:rPr lang="en-US" dirty="0" err="1"/>
              <a:t>LaunchDarkly</a:t>
            </a:r>
            <a:r>
              <a:rPr lang="en-US" dirty="0"/>
              <a:t>, Unleash are more advanced, I’m just mentioning it as it could be simplified to just a configuration section, it isn't rocket science.</a:t>
            </a:r>
            <a:br>
              <a:rPr lang="en-US" dirty="0"/>
            </a:br>
            <a:br>
              <a:rPr lang="en-US" dirty="0"/>
            </a:br>
            <a:r>
              <a:rPr lang="en-US" b="1" dirty="0"/>
              <a:t>Are there persons who used to work with </a:t>
            </a:r>
            <a:r>
              <a:rPr lang="en-US" b="1" dirty="0" err="1"/>
              <a:t>web.config</a:t>
            </a:r>
            <a:r>
              <a:rPr lang="en-US" b="1" dirty="0"/>
              <a:t> or </a:t>
            </a:r>
            <a:r>
              <a:rPr lang="en-US" b="1" dirty="0" err="1"/>
              <a:t>app.config</a:t>
            </a:r>
            <a:r>
              <a:rPr lang="en-US" b="1" dirty="0"/>
              <a:t>?</a:t>
            </a:r>
            <a:br>
              <a:rPr lang="en-US" b="1" dirty="0"/>
            </a:br>
            <a:br>
              <a:rPr lang="en-US" b="1" dirty="0"/>
            </a:br>
            <a:r>
              <a:rPr lang="en-US" dirty="0"/>
              <a:t>I’ve noticed in our organization a lot of project configurations still approach it with this mindset.</a:t>
            </a:r>
            <a:br>
              <a:rPr lang="en-US" dirty="0"/>
            </a:br>
            <a:r>
              <a:rPr lang="en-US" dirty="0"/>
              <a:t>For the ones who don’t remember it anymore or know it, this was an XML based approach using the </a:t>
            </a:r>
            <a:r>
              <a:rPr lang="en-US" dirty="0" err="1"/>
              <a:t>ConfigurationManager</a:t>
            </a:r>
            <a:r>
              <a:rPr lang="en-US" dirty="0"/>
              <a:t>.</a:t>
            </a:r>
            <a:br>
              <a:rPr lang="en-US" dirty="0"/>
            </a:br>
            <a:r>
              <a:rPr lang="en-US" dirty="0"/>
              <a:t>There was no possibility to do an easy transformation of your configuration to an object. There were tools like Slow Cheetah for transformations. But they were very hard to test and learn.</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r>
              <a:rPr lang="en-US" noProof="0" dirty="0"/>
              <a:t>When an application created with host or web application starts up, it typically loads resources in the following order</a:t>
            </a:r>
          </a:p>
          <a:p>
            <a:pPr marL="165501" indent="-165501">
              <a:buFont typeface="Arial" panose="020B0604020202020204" pitchFamily="34" charset="0"/>
              <a:buChar char="•"/>
            </a:pPr>
            <a:r>
              <a:rPr lang="en-US" noProof="0" dirty="0"/>
              <a:t>DOTNET_ or ASPNETCORE_ environment variable (this is used to determine the environment)</a:t>
            </a:r>
          </a:p>
          <a:p>
            <a:pPr marL="165501" indent="-165501">
              <a:buFont typeface="Arial" panose="020B0604020202020204" pitchFamily="34" charset="0"/>
              <a:buChar char="•"/>
            </a:pPr>
            <a:r>
              <a:rPr lang="en-US" noProof="0" dirty="0" err="1"/>
              <a:t>appsettings.json</a:t>
            </a:r>
            <a:endParaRPr lang="en-US" noProof="0" dirty="0"/>
          </a:p>
          <a:p>
            <a:pPr marL="165501" indent="-165501">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65501" indent="-165501">
              <a:buFont typeface="Arial" panose="020B0604020202020204" pitchFamily="34" charset="0"/>
              <a:buChar char="•"/>
            </a:pPr>
            <a:r>
              <a:rPr lang="en-US" noProof="0" dirty="0" err="1"/>
              <a:t>secrets.json</a:t>
            </a:r>
            <a:r>
              <a:rPr lang="en-US" noProof="0" dirty="0"/>
              <a:t> (if you are in development)</a:t>
            </a:r>
          </a:p>
          <a:p>
            <a:pPr marL="165501" indent="-165501">
              <a:buFont typeface="Arial" panose="020B0604020202020204" pitchFamily="34" charset="0"/>
              <a:buChar char="•"/>
            </a:pPr>
            <a:r>
              <a:rPr lang="en-US" noProof="0" dirty="0"/>
              <a:t>Environment variables</a:t>
            </a:r>
          </a:p>
          <a:p>
            <a:pPr marL="165501" indent="-165501">
              <a:buFont typeface="Arial" panose="020B0604020202020204" pitchFamily="34" charset="0"/>
              <a:buChar char="•"/>
            </a:pPr>
            <a:r>
              <a:rPr lang="en-US" noProof="0" dirty="0"/>
              <a:t>Command line variables</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Custom providers, which could be coming from AWS Secret Manager or other sources.</a:t>
            </a:r>
          </a:p>
          <a:p>
            <a:pPr marL="165501" indent="-165501">
              <a:buFont typeface="Arial" panose="020B0604020202020204" pitchFamily="34" charset="0"/>
              <a:buChar char="•"/>
            </a:pPr>
            <a:endParaRPr lang="en-US" noProof="0" dirty="0"/>
          </a:p>
          <a:p>
            <a:r>
              <a:rPr lang="en-US" noProof="0" dirty="0"/>
              <a:t>When they are loaded, they load in order on how they were configured and parsed to a </a:t>
            </a:r>
            <a:r>
              <a:rPr lang="en-US" b="1" noProof="0" dirty="0"/>
              <a:t>layered view </a:t>
            </a:r>
            <a:r>
              <a:rPr lang="en-US" noProof="0" dirty="0"/>
              <a:t>which results in the </a:t>
            </a:r>
            <a:r>
              <a:rPr lang="en-US" noProof="0" dirty="0" err="1"/>
              <a:t>IConfiguration</a:t>
            </a:r>
            <a:r>
              <a:rPr lang="en-US" noProof="0" dirty="0"/>
              <a:t>.</a:t>
            </a:r>
          </a:p>
          <a:p>
            <a:r>
              <a:rPr lang="en-US" noProof="0" dirty="0"/>
              <a:t>There is no need to load all these things yourselves manually in a separate </a:t>
            </a:r>
            <a:r>
              <a:rPr lang="en-US" noProof="0" dirty="0" err="1"/>
              <a:t>configurationbuilder</a:t>
            </a:r>
            <a:r>
              <a:rPr lang="en-US" noProof="0" dirty="0"/>
              <a:t>. When you are using the defaults create methods. If you would do this, it will create issues especially when doing integration tests with a </a:t>
            </a:r>
            <a:r>
              <a:rPr lang="en-US" noProof="0" dirty="0" err="1"/>
              <a:t>testhost</a:t>
            </a:r>
            <a:r>
              <a:rPr lang="en-US" noProof="0" dirty="0"/>
              <a:t>.</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pPr>
              <a:buFont typeface="Arial" panose="020B0604020202020204" pitchFamily="34" charset="0"/>
            </a:pPr>
            <a:r>
              <a:rPr lang="nl-BE" dirty="0"/>
              <a:t>ConfigurationExplorer</a:t>
            </a:r>
          </a:p>
          <a:p>
            <a:pPr>
              <a:buFont typeface="Arial" panose="020B0604020202020204" pitchFamily="34" charset="0"/>
            </a:pPr>
            <a:endParaRPr lang="nl-BE" dirty="0"/>
          </a:p>
          <a:p>
            <a:pPr>
              <a:buFont typeface="Arial" panose="020B0604020202020204" pitchFamily="34" charset="0"/>
            </a:pPr>
            <a:r>
              <a:rPr lang="nl-BE" b="1" dirty="0"/>
              <a:t>DEV</a:t>
            </a:r>
          </a:p>
          <a:p>
            <a:pPr>
              <a:buFont typeface="Arial" panose="020B0604020202020204" pitchFamily="34" charset="0"/>
            </a:pPr>
            <a:r>
              <a:rPr lang="nl-BE" dirty="0"/>
              <a:t>/configuration </a:t>
            </a:r>
            <a:endParaRPr lang="en-US" dirty="0"/>
          </a:p>
          <a:p>
            <a:pPr>
              <a:buFont typeface="Arial" panose="020B0604020202020204" pitchFamily="34" charset="0"/>
            </a:pPr>
            <a:endParaRPr lang="en-US" dirty="0"/>
          </a:p>
          <a:p>
            <a:pPr>
              <a:buFont typeface="Arial" panose="020B0604020202020204" pitchFamily="34" charset="0"/>
            </a:pPr>
            <a:r>
              <a:rPr lang="en-US" dirty="0"/>
              <a:t>This endpoint writes out the entire content of the </a:t>
            </a:r>
            <a:r>
              <a:rPr lang="en-US" dirty="0" err="1"/>
              <a:t>IConfiguration</a:t>
            </a:r>
            <a:r>
              <a:rPr lang="en-US" dirty="0"/>
              <a:t>. But let’s take a look in particular to the </a:t>
            </a:r>
            <a:r>
              <a:rPr lang="en-US" dirty="0" err="1"/>
              <a:t>AppSettings</a:t>
            </a:r>
            <a:r>
              <a:rPr lang="en-US" dirty="0"/>
              <a:t> values.</a:t>
            </a:r>
          </a:p>
          <a:p>
            <a:pPr>
              <a:buFont typeface="Arial" panose="020B0604020202020204" pitchFamily="34" charset="0"/>
            </a:pPr>
            <a:r>
              <a:rPr lang="en-US" dirty="0"/>
              <a:t>I prepared these value to </a:t>
            </a:r>
            <a:r>
              <a:rPr lang="en-US" b="1" dirty="0"/>
              <a:t>demonstrate the layering </a:t>
            </a:r>
            <a:r>
              <a:rPr lang="en-US" dirty="0"/>
              <a:t>of the providers.</a:t>
            </a:r>
          </a:p>
          <a:p>
            <a:pPr>
              <a:buFont typeface="Arial" panose="020B0604020202020204" pitchFamily="34" charset="0"/>
            </a:pPr>
            <a:endParaRPr lang="en-US" dirty="0"/>
          </a:p>
          <a:p>
            <a:pPr marL="331001" indent="-331001">
              <a:buFont typeface="Arial" panose="020B0604020202020204" pitchFamily="34" charset="0"/>
              <a:buAutoNum type="arabicPeriod"/>
            </a:pPr>
            <a:r>
              <a:rPr lang="en-US" dirty="0" err="1"/>
              <a:t>LaunchSettings.json</a:t>
            </a:r>
            <a:r>
              <a:rPr lang="en-US" dirty="0"/>
              <a:t> </a:t>
            </a:r>
            <a:r>
              <a:rPr lang="en-US" dirty="0">
                <a:sym typeface="Wingdings" panose="05000000000000000000" pitchFamily="2" charset="2"/>
              </a:rPr>
              <a:t> ASPNETCORE_</a:t>
            </a:r>
          </a:p>
          <a:p>
            <a:pPr marL="331001" indent="-331001">
              <a:buFont typeface="Arial" panose="020B0604020202020204" pitchFamily="34" charset="0"/>
              <a:buAutoNum type="arabicPeriod"/>
            </a:pPr>
            <a:r>
              <a:rPr lang="en-US" dirty="0" err="1">
                <a:sym typeface="Wingdings" panose="05000000000000000000" pitchFamily="2" charset="2"/>
              </a:rPr>
              <a:t>Appsettings.json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Appsettings.Development.json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Secrets.json</a:t>
            </a:r>
            <a:r>
              <a:rPr lang="en-US" dirty="0">
                <a:sym typeface="Wingdings" panose="05000000000000000000" pitchFamily="2" charset="2"/>
              </a:rPr>
              <a:t> (highlight the importance of this file)</a:t>
            </a:r>
          </a:p>
          <a:p>
            <a:pPr marL="331001" indent="-331001">
              <a:buFont typeface="Arial" panose="020B0604020202020204" pitchFamily="34" charset="0"/>
              <a:buAutoNum type="arabicPeriod"/>
            </a:pPr>
            <a:r>
              <a:rPr lang="en-US" dirty="0">
                <a:sym typeface="Wingdings" panose="05000000000000000000" pitchFamily="2" charset="2"/>
              </a:rPr>
              <a:t>Environment variables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environmentVariables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a:sym typeface="Wingdings" panose="05000000000000000000" pitchFamily="2" charset="2"/>
              </a:rPr>
              <a:t>Command line </a:t>
            </a:r>
            <a:r>
              <a:rPr lang="en-US" dirty="0" err="1">
                <a:sym typeface="Wingdings" panose="05000000000000000000" pitchFamily="2" charset="2"/>
              </a:rPr>
              <a:t>args</a:t>
            </a:r>
            <a:r>
              <a:rPr lang="en-US" dirty="0">
                <a:sym typeface="Wingdings" panose="05000000000000000000" pitchFamily="2" charset="2"/>
              </a:rPr>
              <a:t>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commandLineArgs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err="1">
                <a:sym typeface="Wingdings" panose="05000000000000000000" pitchFamily="2" charset="2"/>
              </a:rPr>
              <a:t>Program.cs</a:t>
            </a:r>
            <a:r>
              <a:rPr lang="en-US" dirty="0">
                <a:sym typeface="Wingdings" panose="05000000000000000000" pitchFamily="2" charset="2"/>
              </a:rPr>
              <a:t> (in memory dictionary)</a:t>
            </a:r>
            <a:endParaRPr lang="en-US" dirty="0"/>
          </a:p>
          <a:p>
            <a:pPr>
              <a:buFont typeface="Arial" panose="020B0604020202020204" pitchFamily="34" charset="0"/>
            </a:pPr>
            <a:endParaRPr lang="en-US" dirty="0"/>
          </a:p>
          <a:p>
            <a:pPr>
              <a:buFont typeface="Arial" panose="020B0604020202020204" pitchFamily="34" charset="0"/>
            </a:pPr>
            <a:r>
              <a:rPr lang="en-US" b="1" dirty="0"/>
              <a:t>Other</a:t>
            </a:r>
            <a:endParaRPr lang="en-US" dirty="0"/>
          </a:p>
          <a:p>
            <a:pPr>
              <a:buFont typeface="Arial" panose="020B0604020202020204" pitchFamily="34" charset="0"/>
            </a:pPr>
            <a:r>
              <a:rPr lang="en-US" dirty="0"/>
              <a:t>This startup is the same as the previous one, but we removed the </a:t>
            </a:r>
            <a:r>
              <a:rPr lang="nl-BE" dirty="0"/>
              <a:t>ASPNETCORE_ENVIRONMENT environment variable. </a:t>
            </a:r>
            <a:r>
              <a:rPr lang="nl-BE" b="1" dirty="0"/>
              <a:t>Anyone any idea which environment you get then?</a:t>
            </a:r>
          </a:p>
          <a:p>
            <a:pPr>
              <a:buFont typeface="Arial" panose="020B0604020202020204" pitchFamily="34" charset="0"/>
            </a:pPr>
            <a:endParaRPr lang="en-US" dirty="0"/>
          </a:p>
          <a:p>
            <a:pPr>
              <a:buFont typeface="Arial" panose="020B0604020202020204" pitchFamily="34" charset="0"/>
            </a:pPr>
            <a:r>
              <a:rPr lang="en-US" dirty="0"/>
              <a:t>You’ll get the Production environment even if the ASPNETCORE_ENVIRONMENT isn’t present.</a:t>
            </a:r>
          </a:p>
          <a:p>
            <a:pPr>
              <a:buFont typeface="Arial" panose="020B0604020202020204" pitchFamily="34" charset="0"/>
            </a:pPr>
            <a:r>
              <a:rPr lang="en-US" dirty="0"/>
              <a:t>But it also has another consequence, by default you will </a:t>
            </a:r>
            <a:r>
              <a:rPr lang="en-US" b="1" dirty="0"/>
              <a:t>lose the support for the </a:t>
            </a:r>
            <a:r>
              <a:rPr lang="en-US" b="1" dirty="0" err="1"/>
              <a:t>secrets.json</a:t>
            </a:r>
            <a:r>
              <a:rPr lang="en-US" dirty="0"/>
              <a:t> as this usage is only intended for local development.</a:t>
            </a:r>
          </a:p>
          <a:p>
            <a:pPr>
              <a:buFont typeface="Arial" panose="020B0604020202020204" pitchFamily="34" charset="0"/>
            </a:pPr>
            <a:endParaRPr lang="en-US" dirty="0"/>
          </a:p>
          <a:p>
            <a:pPr>
              <a:buFont typeface="Arial" panose="020B0604020202020204" pitchFamily="34" charset="0"/>
            </a:pPr>
            <a:r>
              <a:rPr lang="en-US" dirty="0"/>
              <a:t>/</a:t>
            </a:r>
            <a:r>
              <a:rPr lang="nl-BE" dirty="0"/>
              <a:t>configuration-providers</a:t>
            </a:r>
            <a:endParaRPr lang="en-US" dirty="0"/>
          </a:p>
          <a:p>
            <a:pPr>
              <a:buFont typeface="Arial" panose="020B0604020202020204" pitchFamily="34" charset="0"/>
            </a:pPr>
            <a:endParaRPr lang="en-US" dirty="0"/>
          </a:p>
          <a:p>
            <a:pPr>
              <a:buFont typeface="Arial" panose="020B0604020202020204" pitchFamily="34" charset="0"/>
            </a:pPr>
            <a:r>
              <a:rPr lang="en-US" dirty="0"/>
              <a:t>Reveals the order of the currently loaded configuration providers, you can clearly see that some are added multiple times,</a:t>
            </a:r>
          </a:p>
          <a:p>
            <a:pPr>
              <a:buFont typeface="Arial" panose="020B0604020202020204" pitchFamily="34" charset="0"/>
            </a:pPr>
            <a:r>
              <a:rPr lang="en-US" dirty="0"/>
              <a:t>In </a:t>
            </a:r>
            <a:r>
              <a:rPr lang="en-US" b="1" dirty="0"/>
              <a:t>dev</a:t>
            </a:r>
            <a:r>
              <a:rPr lang="en-US" dirty="0"/>
              <a:t> mode you clearly see that </a:t>
            </a:r>
            <a:r>
              <a:rPr lang="en-US" dirty="0" err="1"/>
              <a:t>secrets.json</a:t>
            </a:r>
            <a:r>
              <a:rPr lang="en-US" dirty="0"/>
              <a:t> is loaded but when you switch to </a:t>
            </a:r>
            <a:r>
              <a:rPr lang="en-US" b="1" dirty="0"/>
              <a:t>production</a:t>
            </a:r>
            <a:r>
              <a:rPr lang="en-US" dirty="0"/>
              <a:t> its not loaded.</a:t>
            </a:r>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938"/>
            <a:ext cx="6120000" cy="5248969"/>
          </a:xfrm>
          <a:prstGeom prst="rect">
            <a:avLst/>
          </a:prstGeom>
        </p:spPr>
        <p:txBody>
          <a:bodyPr/>
          <a:lstStyle/>
          <a:p>
            <a:pPr marL="165501" indent="-165501">
              <a:buFont typeface="Arial" panose="020B0604020202020204" pitchFamily="34" charset="0"/>
              <a:buChar char="•"/>
            </a:pPr>
            <a:r>
              <a:rPr lang="en-US" noProof="0" dirty="0"/>
              <a:t>For the file-based providers, if they are </a:t>
            </a:r>
            <a:r>
              <a:rPr lang="en-US" b="1" noProof="0" dirty="0"/>
              <a:t>changeable</a:t>
            </a:r>
            <a:r>
              <a:rPr lang="en-US" noProof="0" dirty="0"/>
              <a:t> where they are deployed, they can allow a hot reload, thus without the need for you application to restart. Containers for instance could have read-only disks.</a:t>
            </a:r>
          </a:p>
          <a:p>
            <a:pPr marL="165501" indent="-165501">
              <a:buFont typeface="Arial" panose="020B0604020202020204" pitchFamily="34" charset="0"/>
              <a:buChar char="•"/>
            </a:pPr>
            <a:r>
              <a:rPr lang="en-US" noProof="0" dirty="0"/>
              <a:t>Environment variables can target a specific prefix and load that part as a separate provider.</a:t>
            </a:r>
          </a:p>
          <a:p>
            <a:pPr marL="374005" lvl="1" indent="-165501">
              <a:buFont typeface="Arial" panose="020B0604020202020204" pitchFamily="34" charset="0"/>
              <a:buChar char="•"/>
            </a:pPr>
            <a:r>
              <a:rPr lang="en-US" noProof="0" dirty="0"/>
              <a:t>A double underscore will be translated to a colon. Giving it a way of participating in the hierarchical mapping.</a:t>
            </a:r>
          </a:p>
          <a:p>
            <a:pPr marL="165501" indent="-165501">
              <a:buFont typeface="Arial" panose="020B0604020202020204" pitchFamily="34" charset="0"/>
              <a:buChar char="•"/>
            </a:pPr>
            <a:r>
              <a:rPr lang="en-US" noProof="0" dirty="0"/>
              <a:t>Key per file, targets a directory and each filename is a key and the content of it is then the value.</a:t>
            </a:r>
          </a:p>
          <a:p>
            <a:pPr marL="165501" indent="-165501">
              <a:buFont typeface="Arial" panose="020B0604020202020204" pitchFamily="34" charset="0"/>
              <a:buChar char="•"/>
            </a:pPr>
            <a:r>
              <a:rPr lang="en-US" noProof="0" dirty="0"/>
              <a:t>In memory provider, is a dictionary.</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If the </a:t>
            </a:r>
            <a:r>
              <a:rPr lang="en-US" b="1" noProof="0" dirty="0"/>
              <a:t>regular providers from Microsoft or third parties</a:t>
            </a:r>
            <a:r>
              <a:rPr lang="en-US" noProof="0" dirty="0"/>
              <a:t>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a:xfrm>
            <a:off x="3884614" y="9598832"/>
            <a:ext cx="2971800" cy="272169"/>
          </a:xfrm>
          <a:prstGeom prst="rect">
            <a:avLst/>
          </a:prstGeom>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v_1615">
    <p:spTree>
      <p:nvGrpSpPr>
        <p:cNvPr id="1" name=""/>
        <p:cNvGrpSpPr/>
        <p:nvPr/>
      </p:nvGrpSpPr>
      <p:grpSpPr>
        <a:xfrm>
          <a:off x="0" y="0"/>
          <a:ext cx="0" cy="0"/>
          <a:chOff x="0" y="0"/>
          <a:chExt cx="0" cy="0"/>
        </a:xfrm>
      </p:grpSpPr>
      <p:pic>
        <p:nvPicPr>
          <p:cNvPr id="7" name="Picture 6" descr="A purple card with text and a picture of a person">
            <a:extLst>
              <a:ext uri="{FF2B5EF4-FFF2-40B4-BE49-F238E27FC236}">
                <a16:creationId xmlns:a16="http://schemas.microsoft.com/office/drawing/2014/main" id="{1FB82FF1-8168-C0BE-DBFE-283A5472A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ustDataLst>
      <p:tags r:id="rId1"/>
    </p:custDataLst>
    <p:extLst>
      <p:ext uri="{BB962C8B-B14F-4D97-AF65-F5344CB8AC3E}">
        <p14:creationId xmlns:p14="http://schemas.microsoft.com/office/powerpoint/2010/main" val="180062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ags/tag2.xml><?xml version="1.0" encoding="utf-8"?>
<p:tagLst xmlns:a="http://schemas.openxmlformats.org/drawingml/2006/main" xmlns:r="http://schemas.openxmlformats.org/officeDocument/2006/relationships" xmlns:p="http://schemas.openxmlformats.org/presentationml/2006/main">
  <p:tag name="TWNOCDCHECK" val="-1"/>
  <p:tag name="SLIDENAME" val="v_1615"/>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0BA8E-434D-48CF-8C42-C96ADE6F01B2}">
  <ds:schemaRefs>
    <ds:schemaRef ds:uri="http://schemas.microsoft.com/sharepoint/v3/contenttype/forms"/>
  </ds:schemaRefs>
</ds:datastoreItem>
</file>

<file path=customXml/itemProps2.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4356</Words>
  <Application>Microsoft Office PowerPoint</Application>
  <PresentationFormat>On-screen Show (16:9)</PresentationFormat>
  <Paragraphs>322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Segoe UI</vt:lpstr>
      <vt:lpstr>Tahoma</vt:lpstr>
      <vt:lpstr>Wingdings</vt:lpstr>
      <vt:lpstr>ZF AG</vt:lpstr>
      <vt:lpstr>PowerPoint Presentation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82</cp:revision>
  <cp:lastPrinted>2024-11-19T22:51:31Z</cp:lastPrinted>
  <dcterms:created xsi:type="dcterms:W3CDTF">2024-05-17T09:52:12Z</dcterms:created>
  <dcterms:modified xsi:type="dcterms:W3CDTF">2024-11-20T21:50:23Z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