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webextensions/webextension1.xml" ContentType="application/vnd.ms-office.webextension+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25"/>
  </p:notesMasterIdLst>
  <p:handoutMasterIdLst>
    <p:handoutMasterId r:id="rId26"/>
  </p:handoutMasterIdLst>
  <p:sldIdLst>
    <p:sldId id="289" r:id="rId4"/>
    <p:sldId id="290" r:id="rId5"/>
    <p:sldId id="283" r:id="rId6"/>
    <p:sldId id="261" r:id="rId7"/>
    <p:sldId id="260" r:id="rId8"/>
    <p:sldId id="266" r:id="rId9"/>
    <p:sldId id="265" r:id="rId10"/>
    <p:sldId id="269" r:id="rId11"/>
    <p:sldId id="270" r:id="rId12"/>
    <p:sldId id="271" r:id="rId13"/>
    <p:sldId id="268" r:id="rId14"/>
    <p:sldId id="262" r:id="rId15"/>
    <p:sldId id="272" r:id="rId16"/>
    <p:sldId id="273" r:id="rId17"/>
    <p:sldId id="274" r:id="rId18"/>
    <p:sldId id="275" r:id="rId19"/>
    <p:sldId id="276" r:id="rId20"/>
    <p:sldId id="277" r:id="rId21"/>
    <p:sldId id="278" r:id="rId22"/>
    <p:sldId id="288" r:id="rId23"/>
    <p:sldId id="286" r:id="rId24"/>
  </p:sldIdLst>
  <p:sldSz cx="9144000" cy="5143500" type="screen16x9"/>
  <p:notesSz cx="6858000" cy="9874250"/>
  <p:custDataLst>
    <p:tags r:id="rId27"/>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orient="horz" pos="612" userDrawn="1">
          <p15:clr>
            <a:srgbClr val="A4A3A4"/>
          </p15:clr>
        </p15:guide>
        <p15:guide id="3" orient="horz" pos="1854" userDrawn="1">
          <p15:clr>
            <a:srgbClr val="A4A3A4"/>
          </p15:clr>
        </p15:guide>
        <p15:guide id="4" orient="horz" pos="2994" userDrawn="1">
          <p15:clr>
            <a:srgbClr val="A4A3A4"/>
          </p15:clr>
        </p15:guide>
        <p15:guide id="5" pos="2934" userDrawn="1">
          <p15:clr>
            <a:srgbClr val="A4A3A4"/>
          </p15:clr>
        </p15:guide>
        <p15:guide id="6" pos="2826" userDrawn="1">
          <p15:clr>
            <a:srgbClr val="A4A3A4"/>
          </p15:clr>
        </p15:guide>
        <p15:guide id="7" pos="5538" userDrawn="1">
          <p15:clr>
            <a:srgbClr val="A4A3A4"/>
          </p15:clr>
        </p15:guide>
        <p15:guide id="8" pos="222" userDrawn="1">
          <p15:clr>
            <a:srgbClr val="A4A3A4"/>
          </p15:clr>
        </p15:guide>
      </p15:sldGuideLst>
    </p:ext>
    <p:ext uri="{2D200454-40CA-4A62-9FC3-DE9A4176ACB9}">
      <p15:notesGuideLst xmlns:p15="http://schemas.microsoft.com/office/powerpoint/2012/main">
        <p15:guide id="1" orient="horz" pos="311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8000"/>
    <a:srgbClr val="00ABE7"/>
    <a:srgbClr val="2EBEEF"/>
    <a:srgbClr val="93D5F6"/>
    <a:srgbClr val="CEEBFC"/>
    <a:srgbClr val="0057B7"/>
    <a:srgbClr val="000828"/>
    <a:srgbClr val="475968"/>
    <a:srgbClr val="E523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05" autoAdjust="0"/>
    <p:restoredTop sz="71550" autoAdjust="0"/>
  </p:normalViewPr>
  <p:slideViewPr>
    <p:cSldViewPr snapToGrid="0" snapToObjects="1">
      <p:cViewPr varScale="1">
        <p:scale>
          <a:sx n="104" d="100"/>
          <a:sy n="104" d="100"/>
        </p:scale>
        <p:origin x="1128" y="102"/>
      </p:cViewPr>
      <p:guideLst>
        <p:guide orient="horz" pos="1752"/>
        <p:guide orient="horz" pos="612"/>
        <p:guide orient="horz" pos="1854"/>
        <p:guide orient="horz" pos="2994"/>
        <p:guide pos="2934"/>
        <p:guide pos="2826"/>
        <p:guide pos="5538"/>
        <p:guide pos="2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78" d="100"/>
          <a:sy n="78" d="100"/>
        </p:scale>
        <p:origin x="4044" y="102"/>
      </p:cViewPr>
      <p:guideLst>
        <p:guide orient="horz" pos="311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3"/>
            <a:ext cx="2971800" cy="493713"/>
          </a:xfrm>
          <a:prstGeom prst="rect">
            <a:avLst/>
          </a:prstGeom>
        </p:spPr>
        <p:txBody>
          <a:bodyPr vert="horz" lIns="95611" tIns="47806" rIns="95611" bIns="47806" rtlCol="0"/>
          <a:lstStyle>
            <a:lvl1pPr algn="l">
              <a:defRPr sz="1300"/>
            </a:lvl1pPr>
          </a:lstStyle>
          <a:p>
            <a:endParaRPr lang="de-DE" sz="1100" dirty="0"/>
          </a:p>
        </p:txBody>
      </p:sp>
      <p:sp>
        <p:nvSpPr>
          <p:cNvPr id="3" name="Datumsplatzhalter 2"/>
          <p:cNvSpPr>
            <a:spLocks noGrp="1"/>
          </p:cNvSpPr>
          <p:nvPr>
            <p:ph type="dt" sz="quarter" idx="1"/>
          </p:nvPr>
        </p:nvSpPr>
        <p:spPr>
          <a:xfrm>
            <a:off x="3884614" y="3"/>
            <a:ext cx="2971800" cy="493713"/>
          </a:xfrm>
          <a:prstGeom prst="rect">
            <a:avLst/>
          </a:prstGeom>
        </p:spPr>
        <p:txBody>
          <a:bodyPr vert="horz" lIns="95611" tIns="47806" rIns="95611" bIns="47806" rtlCol="0"/>
          <a:lstStyle>
            <a:lvl1pPr algn="r">
              <a:defRPr sz="1300"/>
            </a:lvl1pPr>
          </a:lstStyle>
          <a:p>
            <a:fld id="{37581487-DED7-4908-9A01-0A45EDCB1D6C}" type="datetimeFigureOut">
              <a:rPr lang="de-DE" sz="1100"/>
              <a:t>16.05.2025</a:t>
            </a:fld>
            <a:endParaRPr lang="de-DE" sz="1100"/>
          </a:p>
        </p:txBody>
      </p:sp>
      <p:sp>
        <p:nvSpPr>
          <p:cNvPr id="4" name="Fußzeilenplatzhalter 3"/>
          <p:cNvSpPr>
            <a:spLocks noGrp="1"/>
          </p:cNvSpPr>
          <p:nvPr>
            <p:ph type="ftr" sz="quarter" idx="2"/>
          </p:nvPr>
        </p:nvSpPr>
        <p:spPr>
          <a:xfrm>
            <a:off x="1" y="9378826"/>
            <a:ext cx="2971800" cy="493713"/>
          </a:xfrm>
          <a:prstGeom prst="rect">
            <a:avLst/>
          </a:prstGeom>
        </p:spPr>
        <p:txBody>
          <a:bodyPr vert="horz" lIns="95611" tIns="47806" rIns="95611" bIns="47806" rtlCol="0" anchor="b"/>
          <a:lstStyle>
            <a:lvl1pPr algn="l">
              <a:defRPr sz="1300"/>
            </a:lvl1pPr>
          </a:lstStyle>
          <a:p>
            <a:endParaRPr lang="de-DE" sz="1100"/>
          </a:p>
        </p:txBody>
      </p:sp>
      <p:sp>
        <p:nvSpPr>
          <p:cNvPr id="5" name="Foliennummernplatzhalter 4"/>
          <p:cNvSpPr>
            <a:spLocks noGrp="1"/>
          </p:cNvSpPr>
          <p:nvPr>
            <p:ph type="sldNum" sz="quarter" idx="3"/>
          </p:nvPr>
        </p:nvSpPr>
        <p:spPr>
          <a:xfrm>
            <a:off x="3884614" y="9378826"/>
            <a:ext cx="2971800" cy="493713"/>
          </a:xfrm>
          <a:prstGeom prst="rect">
            <a:avLst/>
          </a:prstGeom>
        </p:spPr>
        <p:txBody>
          <a:bodyPr vert="horz" lIns="95611" tIns="47806" rIns="95611" bIns="47806" rtlCol="0" anchor="b"/>
          <a:lstStyle>
            <a:lvl1pPr algn="r">
              <a:defRPr sz="1300"/>
            </a:lvl1pPr>
          </a:lstStyle>
          <a:p>
            <a:fld id="{3F42A22D-1E89-46D3-A8B1-76349A9A3E3A}" type="slidenum">
              <a:rPr lang="de-DE" sz="1100"/>
              <a:t>‹#›</a:t>
            </a:fld>
            <a:endParaRPr lang="de-DE" sz="1100"/>
          </a:p>
        </p:txBody>
      </p:sp>
    </p:spTree>
    <p:extLst>
      <p:ext uri="{BB962C8B-B14F-4D97-AF65-F5344CB8AC3E}">
        <p14:creationId xmlns:p14="http://schemas.microsoft.com/office/powerpoint/2010/main" val="52766228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F70E928D-8E77-6276-934D-D378F46A7AFC}"/>
              </a:ext>
            </a:extLst>
          </p:cNvPr>
          <p:cNvSpPr>
            <a:spLocks noGrp="1"/>
          </p:cNvSpPr>
          <p:nvPr>
            <p:ph type="sldNum" sz="quarter" idx="5"/>
          </p:nvPr>
        </p:nvSpPr>
        <p:spPr>
          <a:xfrm>
            <a:off x="3884818" y="9379655"/>
            <a:ext cx="2972119" cy="494595"/>
          </a:xfrm>
          <a:prstGeom prst="rect">
            <a:avLst/>
          </a:prstGeom>
        </p:spPr>
        <p:txBody>
          <a:bodyPr vert="horz" lIns="88267" tIns="44134" rIns="88267" bIns="44134" rtlCol="0" anchor="b"/>
          <a:lstStyle>
            <a:lvl1pPr algn="r">
              <a:defRPr sz="1200"/>
            </a:lvl1pPr>
          </a:lstStyle>
          <a:p>
            <a:fld id="{F2CAA8BB-88FD-437C-AAF8-B4CF0C75ED63}" type="slidenum">
              <a:rPr lang="nl-BE" smtClean="0"/>
              <a:t>‹#›</a:t>
            </a:fld>
            <a:endParaRPr lang="nl-BE"/>
          </a:p>
        </p:txBody>
      </p:sp>
      <p:sp>
        <p:nvSpPr>
          <p:cNvPr id="9" name="Notes Placeholder 8">
            <a:extLst>
              <a:ext uri="{FF2B5EF4-FFF2-40B4-BE49-F238E27FC236}">
                <a16:creationId xmlns:a16="http://schemas.microsoft.com/office/drawing/2014/main" id="{492F1FEA-6241-833A-B997-027D5E60FDAF}"/>
              </a:ext>
            </a:extLst>
          </p:cNvPr>
          <p:cNvSpPr>
            <a:spLocks noGrp="1"/>
          </p:cNvSpPr>
          <p:nvPr>
            <p:ph type="body" sz="quarter" idx="3"/>
          </p:nvPr>
        </p:nvSpPr>
        <p:spPr>
          <a:xfrm>
            <a:off x="686122" y="4751652"/>
            <a:ext cx="5485761" cy="3888318"/>
          </a:xfrm>
          <a:prstGeom prst="rect">
            <a:avLst/>
          </a:prstGeom>
        </p:spPr>
        <p:txBody>
          <a:bodyPr vert="horz" lIns="88267" tIns="44134" rIns="88267" bIns="4413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10" name="Slide Image Placeholder 9">
            <a:extLst>
              <a:ext uri="{FF2B5EF4-FFF2-40B4-BE49-F238E27FC236}">
                <a16:creationId xmlns:a16="http://schemas.microsoft.com/office/drawing/2014/main" id="{FA9EBC56-DA8D-7F66-3F56-F67B496DC0DE}"/>
              </a:ext>
            </a:extLst>
          </p:cNvPr>
          <p:cNvSpPr>
            <a:spLocks noGrp="1" noRot="1" noChangeAspect="1"/>
          </p:cNvSpPr>
          <p:nvPr>
            <p:ph type="sldImg" idx="2"/>
          </p:nvPr>
        </p:nvSpPr>
        <p:spPr>
          <a:xfrm>
            <a:off x="466725" y="1235075"/>
            <a:ext cx="5924550" cy="3332163"/>
          </a:xfrm>
          <a:prstGeom prst="rect">
            <a:avLst/>
          </a:prstGeom>
          <a:noFill/>
          <a:ln w="12700">
            <a:solidFill>
              <a:prstClr val="black"/>
            </a:solidFill>
          </a:ln>
        </p:spPr>
        <p:txBody>
          <a:bodyPr vert="horz" lIns="88267" tIns="44134" rIns="88267" bIns="44134" rtlCol="0" anchor="ctr"/>
          <a:lstStyle/>
          <a:p>
            <a:endParaRPr lang="nl-BE"/>
          </a:p>
        </p:txBody>
      </p:sp>
    </p:spTree>
    <p:extLst>
      <p:ext uri="{BB962C8B-B14F-4D97-AF65-F5344CB8AC3E}">
        <p14:creationId xmlns:p14="http://schemas.microsoft.com/office/powerpoint/2010/main" val="4022622575"/>
      </p:ext>
    </p:extLst>
  </p:cSld>
  <p:clrMap bg1="lt1" tx1="dk1" bg2="lt2" tx2="dk2" accent1="accent1" accent2="accent2" accent3="accent3" accent4="accent4" accent5="accent5" accent6="accent6" hlink="hlink" folHlink="folHlink"/>
  <p:hf/>
  <p:notesStyle>
    <a:lvl1pPr marL="0" algn="l" defTabSz="914400" rtl="0" eaLnBrk="1" latinLnBrk="0" hangingPunct="1">
      <a:defRPr sz="1000" kern="1200">
        <a:solidFill>
          <a:schemeClr val="tx1"/>
        </a:solidFill>
        <a:latin typeface="+mn-lt"/>
        <a:ea typeface="+mn-ea"/>
        <a:cs typeface="+mn-cs"/>
      </a:defRPr>
    </a:lvl1pPr>
    <a:lvl2pPr marL="216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2pPr>
    <a:lvl3pPr marL="432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3pPr>
    <a:lvl4pPr marL="648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4pPr>
    <a:lvl5pPr marL="864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Hey leuk om jullie te zien op mijn sessie.</a:t>
            </a:r>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Ik weet dat het vanavond ook Eurovisie songfestival is, wees gerust, ik zal niet zingen.</a:t>
            </a:r>
          </a:p>
        </p:txBody>
      </p:sp>
      <p:sp>
        <p:nvSpPr>
          <p:cNvPr id="4" name="Slide Number Placeholder 3"/>
          <p:cNvSpPr>
            <a:spLocks noGrp="1"/>
          </p:cNvSpPr>
          <p:nvPr>
            <p:ph type="sldNum" sz="quarter" idx="5"/>
          </p:nvPr>
        </p:nvSpPr>
        <p:spPr/>
        <p:txBody>
          <a:bodyPr/>
          <a:lstStyle/>
          <a:p>
            <a:fld id="{F2CAA8BB-88FD-437C-AAF8-B4CF0C75ED63}" type="slidenum">
              <a:rPr lang="nl-BE" smtClean="0"/>
              <a:t>1</a:t>
            </a:fld>
            <a:endParaRPr lang="nl-BE"/>
          </a:p>
        </p:txBody>
      </p:sp>
    </p:spTree>
    <p:extLst>
      <p:ext uri="{BB962C8B-B14F-4D97-AF65-F5344CB8AC3E}">
        <p14:creationId xmlns:p14="http://schemas.microsoft.com/office/powerpoint/2010/main" val="3515268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nl-BE" b="1" noProof="0" dirty="0"/>
              <a:t>Iemand die graag het wiel heruitvind?</a:t>
            </a:r>
          </a:p>
          <a:p>
            <a:endParaRPr lang="nl-BE" b="0" noProof="0" dirty="0"/>
          </a:p>
          <a:p>
            <a:r>
              <a:rPr lang="nl-BE" b="0" noProof="0" dirty="0"/>
              <a:t>Ik zal een stuk code tonen, waarvan ik mijn inspiratie gehaald hebt door een post van Andrew Lock.</a:t>
            </a:r>
          </a:p>
          <a:p>
            <a:r>
              <a:rPr lang="nl-BE" b="0" noProof="0" dirty="0"/>
              <a:t>Hij raade aan om enkel maar de stukken te schrijven die je echt zelf moet schrijven en die van toepassing zijn in jou scenario.</a:t>
            </a:r>
          </a:p>
          <a:p>
            <a:r>
              <a:rPr lang="nl-BE" b="0" noProof="0" dirty="0"/>
              <a:t>Ik vind dat hij hier een sterk punt aanhaalde.</a:t>
            </a:r>
          </a:p>
          <a:p>
            <a:endParaRPr lang="nl-BE" b="0" noProof="0" dirty="0"/>
          </a:p>
          <a:p>
            <a:r>
              <a:rPr lang="nl-BE" b="0" noProof="0" dirty="0"/>
              <a:t>Voor de custom zal ik tonen hoe je eenvoudig met een secret manager van AWS kan connecteren en deze te gebruiken als een configuration provider.</a:t>
            </a:r>
          </a:p>
          <a:p>
            <a:r>
              <a:rPr lang="nl-BE" b="0" noProof="0" dirty="0"/>
              <a:t>Spoiler gezien ik weet hoe betrouwbaar wifi is eens je remote gaat werkt dit stukje met een interceptor call. Ik wou gewoon eerlijk zijn. Maar dit is wel gebaseerd op code dat we in productie draaien.</a:t>
            </a:r>
          </a:p>
          <a:p>
            <a:endParaRPr lang="nl-BE" b="0" noProof="0" dirty="0"/>
          </a:p>
          <a:p>
            <a:r>
              <a:rPr lang="nl-BE" b="0" noProof="0" dirty="0"/>
              <a:t>De secret manager bewaard een JSON string, op deze manier kan ik deze lezen en laden als een JSON file. Hou in je achterhoofd dat ik dingen wil hergebruiken.</a:t>
            </a:r>
          </a:p>
          <a:p>
            <a:r>
              <a:rPr lang="nl-BE" b="0" noProof="0" dirty="0"/>
              <a:t>Dus de AmazonSecretsManagerConfigurationProvider inherits van de JsonConfigurationProvider. Hierdoor hoef ik enkel maar de essentie te schrijven namelijk hoe we aan die JSON string raken. De rest is voor de provider, die hierarchical flattening is zo mijn probleem niet meer.</a:t>
            </a:r>
          </a:p>
          <a:p>
            <a:r>
              <a:rPr lang="nl-BE" b="0" noProof="0" dirty="0"/>
              <a:t> </a:t>
            </a:r>
          </a:p>
          <a:p>
            <a:r>
              <a:rPr lang="nl-BE" b="0" noProof="0" dirty="0"/>
              <a:t>{</a:t>
            </a:r>
          </a:p>
          <a:p>
            <a:r>
              <a:rPr lang="nl-BE" b="0" noProof="0" dirty="0"/>
              <a:t>    "AppSettings": {</a:t>
            </a:r>
          </a:p>
          <a:p>
            <a:r>
              <a:rPr lang="nl-BE" b="0" noProof="0" dirty="0"/>
              <a:t>        "Setting8": "SecretsManagerValue8"</a:t>
            </a:r>
          </a:p>
          <a:p>
            <a:r>
              <a:rPr lang="nl-BE" b="0" noProof="0" dirty="0"/>
              <a:t>    }</a:t>
            </a:r>
          </a:p>
          <a:p>
            <a:r>
              <a:rPr lang="nl-BE" b="0" noProof="0" dirty="0"/>
              <a:t>}</a:t>
            </a:r>
          </a:p>
          <a:p>
            <a:endParaRPr lang="nl-BE" b="0" noProof="0" dirty="0"/>
          </a:p>
          <a:p>
            <a:r>
              <a:rPr lang="nl-BE" b="0" noProof="0" dirty="0"/>
              <a:t>To AppSettings:Setting8 -&gt; SecretsManagerValue8</a:t>
            </a:r>
          </a:p>
          <a:p>
            <a:endParaRPr lang="nl-BE" b="0" noProof="0" dirty="0"/>
          </a:p>
          <a:p>
            <a:r>
              <a:rPr lang="nl-BE" b="0" noProof="0" dirty="0"/>
              <a:t>De GetSecret Method is waar het werk gebeurd. Deze koppelen we aan de Load method door deze de overschrijven. Als er zich een fout voordoet, willen we dit later asynchroon nog eens opnieuw proberen.</a:t>
            </a:r>
          </a:p>
          <a:p>
            <a:r>
              <a:rPr lang="nl-BE" b="0" noProof="0" dirty="0"/>
              <a:t>Dit zal dan op zijn beurt de OnReload method triggeren.</a:t>
            </a:r>
          </a:p>
          <a:p>
            <a:r>
              <a:rPr lang="nl-BE" b="0" noProof="0" dirty="0"/>
              <a:t>De OnReload method gaat dan de Configuration provider informeren dat de partijen die dit wensen een nieuwe configuratie kunnen ophalen. Maar later meer over dit.</a:t>
            </a:r>
          </a:p>
          <a:p>
            <a:endParaRPr lang="nl-BE" b="0" noProof="0" dirty="0"/>
          </a:p>
          <a:p>
            <a:r>
              <a:rPr lang="nl-BE" b="0" noProof="0" dirty="0"/>
              <a:t>Ook al doet de provider het werk, we hebben nood aan een configuration source om deze aan de configuration manager te kunnen koppelen. In dit geval AwsSecretsManagerConfigurationSource.</a:t>
            </a:r>
          </a:p>
          <a:p>
            <a:endParaRPr lang="nl-BE" b="0" noProof="0" dirty="0"/>
          </a:p>
          <a:p>
            <a:r>
              <a:rPr lang="nl-BE" b="0" noProof="0" dirty="0"/>
              <a:t>Als laatste introduceren we een extension method die dan de AwsSecretsManagerConfigurationSource doorgeeft, dit is het eenvoudigste te doen op de IConfigurationBuilder, deze erft van de IConfigurationManager die geïmplementeerd is door de ConfigurationManger die op zijn beurt toegankelijk is via de builder.Configuration.</a:t>
            </a:r>
          </a:p>
          <a:p>
            <a:r>
              <a:rPr lang="nl-BE" b="0" noProof="0" dirty="0"/>
              <a:t>Je zou ook de Builder.Configuration.Add() method kunnen gebruiken maar deze kan je dwingen om een paar onnodige transformaties te doen die je niet nodig hebt.</a:t>
            </a:r>
            <a:endParaRPr lang="en-US" b="0" dirty="0"/>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10</a:t>
            </a:fld>
            <a:endParaRPr lang="de-DE" dirty="0"/>
          </a:p>
        </p:txBody>
      </p:sp>
    </p:spTree>
    <p:extLst>
      <p:ext uri="{BB962C8B-B14F-4D97-AF65-F5344CB8AC3E}">
        <p14:creationId xmlns:p14="http://schemas.microsoft.com/office/powerpoint/2010/main" val="1815372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nl-BE" dirty="0"/>
              <a:t>Ok we hebben nu die platte hierarchy met key value pairs. Maar hoe werken we er nu mee?</a:t>
            </a:r>
          </a:p>
          <a:p>
            <a:endParaRPr lang="nl-BE" dirty="0"/>
          </a:p>
          <a:p>
            <a:r>
              <a:rPr lang="nl-BE" b="1" dirty="0"/>
              <a:t>The environment: show the launchsettings.json and highlight the environment variable.</a:t>
            </a:r>
          </a:p>
          <a:p>
            <a:endParaRPr lang="nl-BE" dirty="0"/>
          </a:p>
          <a:p>
            <a:r>
              <a:rPr lang="nl-BE" dirty="0"/>
              <a:t>De volgende voorbeelden zijn een evolutie van hoe ik zelf en in mijn team gewerkt hebben met configuratie.</a:t>
            </a:r>
          </a:p>
          <a:p>
            <a:endParaRPr lang="nl-BE" dirty="0"/>
          </a:p>
          <a:p>
            <a:r>
              <a:rPr lang="nl-BE" dirty="0"/>
              <a:t>/config/1</a:t>
            </a:r>
          </a:p>
          <a:p>
            <a:r>
              <a:rPr lang="nl-BE" dirty="0"/>
              <a:t>Dit is een zeer optimistiche manier van werken, als je alleen werkt aan een project kan je dit wel doen.</a:t>
            </a:r>
          </a:p>
          <a:p>
            <a:r>
              <a:rPr lang="nl-BE" dirty="0"/>
              <a:t>/config/2</a:t>
            </a:r>
          </a:p>
          <a:p>
            <a:r>
              <a:rPr lang="nl-BE" dirty="0"/>
              <a:t>Vanzodra er mee komt werken aan je project ga je al vlug merken dat je nood gaat hebben aan validatie. In dit voorbeeld wordt alles afgehandeld in deze method.</a:t>
            </a:r>
          </a:p>
          <a:p>
            <a:r>
              <a:rPr lang="nl-BE" dirty="0"/>
              <a:t>/config/3</a:t>
            </a:r>
          </a:p>
          <a:p>
            <a:r>
              <a:rPr lang="nl-BE" dirty="0"/>
              <a:t>Bepaalde stappen kan je echter vereenvoudigen door te werken met GetValue zo hoef je bepaalde boiler plate code niet telkens opnieuw te schrijven.</a:t>
            </a:r>
          </a:p>
          <a:p>
            <a:r>
              <a:rPr lang="nl-BE" dirty="0"/>
              <a:t>Hiervoor heb je wel de NuGet package “</a:t>
            </a:r>
            <a:r>
              <a:rPr lang="nl-BE" b="1" dirty="0"/>
              <a:t>Microsoft.Extensions.Configuration.Binder</a:t>
            </a:r>
            <a:r>
              <a:rPr lang="nl-BE" dirty="0"/>
              <a:t>” nodig. Maar deze zit tegenwoordig terug native in de SDK.</a:t>
            </a:r>
          </a:p>
          <a:p>
            <a:r>
              <a:rPr lang="nl-BE" dirty="0"/>
              <a:t>/config/4</a:t>
            </a:r>
          </a:p>
          <a:p>
            <a:r>
              <a:rPr lang="nl-BE" dirty="0"/>
              <a:t>In het laatste voorbeeld gaan we nog een stapje verder en verwijzen we naar het pad die ons object vertegenwoordigd.</a:t>
            </a:r>
          </a:p>
          <a:p>
            <a:r>
              <a:rPr lang="nl-BE" dirty="0"/>
              <a:t>Voordeel hiervan is als er nieuwe properties bijkomen de binding automatisch gebeurd met je object als je ook deze natuurlijk voorziet van die property.</a:t>
            </a:r>
          </a:p>
          <a:p>
            <a:r>
              <a:rPr lang="nl-BE" dirty="0"/>
              <a:t>Enkel de validatie moet nog gebeuren en hier merkt je wel dat er een compromie gesloten moet worden met de nullable types bv.</a:t>
            </a:r>
          </a:p>
          <a:p>
            <a:r>
              <a:rPr lang="nl-BE" dirty="0"/>
              <a:t>Ook moeten de properties publiek geconfigureerd worden dit </a:t>
            </a:r>
            <a:r>
              <a:rPr lang="nl-BE" b="1" dirty="0"/>
              <a:t>via init, set of constructor.</a:t>
            </a:r>
          </a:p>
          <a:p>
            <a:endParaRPr lang="nl-BE" dirty="0"/>
          </a:p>
          <a:p>
            <a:r>
              <a:rPr lang="nl-BE" dirty="0"/>
              <a:t>Zijn er mensen die dit doen?</a:t>
            </a:r>
          </a:p>
          <a:p>
            <a:r>
              <a:rPr lang="nl-BE" dirty="0"/>
              <a:t>Bij ons op het werk gebeurd het ook maar meestal is het een variatie van de eerste optie.</a:t>
            </a:r>
            <a:endParaRPr lang="en-US" dirty="0"/>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11</a:t>
            </a:fld>
            <a:endParaRPr lang="de-DE" dirty="0"/>
          </a:p>
        </p:txBody>
      </p:sp>
    </p:spTree>
    <p:extLst>
      <p:ext uri="{BB962C8B-B14F-4D97-AF65-F5344CB8AC3E}">
        <p14:creationId xmlns:p14="http://schemas.microsoft.com/office/powerpoint/2010/main" val="3877527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nl-BE" noProof="0" dirty="0"/>
              <a:t>Met de basis van IConfiguration uitgelegd te hebben heb nu ik wel een opstapje naar het IOptions patroon.</a:t>
            </a:r>
          </a:p>
          <a:p>
            <a:r>
              <a:rPr lang="nl-BE" noProof="0" dirty="0"/>
              <a:t>Je kan een option maken zonder IConfiguration maar ik zie het zelfden, en eens je weet dat er iets native hier gebruik van maakt, kan je hier op inspelen zelfst.</a:t>
            </a:r>
          </a:p>
          <a:p>
            <a:endParaRPr lang="nl-BE" noProof="0" dirty="0"/>
          </a:p>
          <a:p>
            <a:r>
              <a:rPr lang="nl-BE" noProof="0" dirty="0"/>
              <a:t>Options gaan we ook in 4 stukken demonstreren: Concept, Types, Validatie &amp; Configuratie.</a:t>
            </a:r>
          </a:p>
          <a:p>
            <a:endParaRPr lang="nl-BE" noProof="0" dirty="0"/>
          </a:p>
          <a:p>
            <a:r>
              <a:rPr lang="nl-BE" b="1" noProof="0" dirty="0"/>
              <a:t>Iedereen nog mee?</a:t>
            </a:r>
          </a:p>
          <a:p>
            <a:endParaRPr lang="nl-BE" noProof="0" dirty="0"/>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12</a:t>
            </a:fld>
            <a:endParaRPr lang="de-DE" dirty="0"/>
          </a:p>
        </p:txBody>
      </p:sp>
    </p:spTree>
    <p:extLst>
      <p:ext uri="{BB962C8B-B14F-4D97-AF65-F5344CB8AC3E}">
        <p14:creationId xmlns:p14="http://schemas.microsoft.com/office/powerpoint/2010/main" val="3481208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nl-BE" noProof="0" dirty="0"/>
              <a:t>IOptions</a:t>
            </a:r>
          </a:p>
          <a:p>
            <a:endParaRPr lang="nl-BE" noProof="0" dirty="0"/>
          </a:p>
          <a:p>
            <a:r>
              <a:rPr lang="nl-BE" noProof="0" dirty="0"/>
              <a:t>Met dit patroon kan je ervoor zorgen dat niet heel je implementatie alle configuratie parameter moet kennen en als bonus krijg je er nog </a:t>
            </a:r>
            <a:r>
              <a:rPr lang="nl-BE" b="1" noProof="0" dirty="0"/>
              <a:t>een strong typed klasse </a:t>
            </a:r>
            <a:r>
              <a:rPr lang="nl-BE" noProof="0" dirty="0"/>
              <a:t>voor terug.</a:t>
            </a:r>
          </a:p>
          <a:p>
            <a:endParaRPr lang="nl-BE" noProof="0" dirty="0"/>
          </a:p>
          <a:p>
            <a:r>
              <a:rPr lang="nl-BE" noProof="0" dirty="0"/>
              <a:t>Het zorgt voor een duidelijke scheiding voor de verschillende zaken in je applicatie die niets met elkaar moeten te maken hebben en daardoor helpt het je met de SOLID principes onrechtstreeks.</a:t>
            </a:r>
          </a:p>
          <a:p>
            <a:r>
              <a:rPr lang="nl-BE" noProof="0" dirty="0"/>
              <a:t>Want door deze toe passen krijg je</a:t>
            </a:r>
          </a:p>
          <a:p>
            <a:endParaRPr lang="nl-BE" noProof="0" dirty="0"/>
          </a:p>
          <a:p>
            <a:pPr marL="171450" indent="-171450">
              <a:buFont typeface="Arial" panose="020B0604020202020204" pitchFamily="34" charset="0"/>
              <a:buChar char="•"/>
            </a:pPr>
            <a:r>
              <a:rPr lang="nl-BE" noProof="0" dirty="0"/>
              <a:t>Interface Segregation Principle (ISP)</a:t>
            </a:r>
          </a:p>
          <a:p>
            <a:pPr marL="171450" indent="-171450">
              <a:buFont typeface="Arial" panose="020B0604020202020204" pitchFamily="34" charset="0"/>
              <a:buChar char="•"/>
            </a:pPr>
            <a:r>
              <a:rPr lang="nl-BE" noProof="0" dirty="0"/>
              <a:t>Separation of Concerns</a:t>
            </a:r>
          </a:p>
          <a:p>
            <a:endParaRPr lang="nl-BE" noProof="0" dirty="0"/>
          </a:p>
          <a:p>
            <a:r>
              <a:rPr lang="nl-BE" noProof="0" dirty="0"/>
              <a:t>Bv.: je database infrastructuur hoeft niets te weten van andere uitgaande verbindigen of omgekeerd. Tevens als je meerdere verschillende databases hebt, kan je deze scheiden daar de optie een naam te geven.</a:t>
            </a:r>
          </a:p>
          <a:p>
            <a:r>
              <a:rPr lang="nl-BE" noProof="0" dirty="0"/>
              <a:t>Elk stukje van je applicatie ontvangt wat het nodig heeft om zijn werk te kunnen doen.</a:t>
            </a:r>
          </a:p>
          <a:p>
            <a:endParaRPr lang="nl-BE" noProof="0" dirty="0"/>
          </a:p>
          <a:p>
            <a:r>
              <a:rPr lang="nl-BE" noProof="0" dirty="0"/>
              <a:t>Er is ook een native manier om validatie te doen.</a:t>
            </a:r>
          </a:p>
          <a:p>
            <a:endParaRPr lang="nl-BE" noProof="0" dirty="0"/>
          </a:p>
          <a:p>
            <a:r>
              <a:rPr lang="nl-BE" noProof="0" dirty="0"/>
              <a:t>En de integratie met de DI container is superkrachtig. Het is tevens door deze functionaliteit dat ik verkocht ben geraakt aan dit patroon. Ik zal dit in de laatste demo aantonen waar dan ook alle stukjes die we nu behandelen toepassen in een toch voor een demo zijnde een geadvanceerdere configuratie.</a:t>
            </a:r>
            <a:endParaRPr lang="en-US" noProof="0" dirty="0"/>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13</a:t>
            </a:fld>
            <a:endParaRPr lang="de-DE" dirty="0"/>
          </a:p>
        </p:txBody>
      </p:sp>
    </p:spTree>
    <p:extLst>
      <p:ext uri="{BB962C8B-B14F-4D97-AF65-F5344CB8AC3E}">
        <p14:creationId xmlns:p14="http://schemas.microsoft.com/office/powerpoint/2010/main" val="1171760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nl-BE" noProof="0" dirty="0"/>
              <a:t>Als je voor het eerst start met IOptions zou je kunnen overweldigd raken door de verschillende implementaties. Weet dat dit gewoon heel afhankelijk is van de service waarin je ze toepast.</a:t>
            </a:r>
          </a:p>
          <a:p>
            <a:r>
              <a:rPr lang="nl-BE" noProof="0" dirty="0"/>
              <a:t>En dat ze juist zoals met de DI containers te maken hebben met de lifetime die ze elk hebben. Het is aan jou dan om de juiste voor je case te kiezen.</a:t>
            </a:r>
          </a:p>
          <a:p>
            <a:endParaRPr lang="nl-BE" noProof="0" dirty="0"/>
          </a:p>
          <a:p>
            <a:r>
              <a:rPr lang="nl-BE" noProof="0" dirty="0"/>
              <a:t>Maar als je het niet zeker weet zou ik eerst starten met de default IOptions&lt;T&gt;</a:t>
            </a:r>
          </a:p>
          <a:p>
            <a:r>
              <a:rPr lang="nl-BE" noProof="0" dirty="0"/>
              <a:t>Eens deze ingeladen is kan deze niet meer wijzigen totdat de applicatie opnieuw opgestart is. Er kan tevens maar 1 zijn voor je volledige applicatie, moest je hem nog eens registreren dan zal deze gewoon de vorige overschrijven.</a:t>
            </a:r>
          </a:p>
          <a:p>
            <a:endParaRPr lang="nl-BE" noProof="0" dirty="0"/>
          </a:p>
          <a:p>
            <a:r>
              <a:rPr lang="nl-BE" noProof="0" dirty="0"/>
              <a:t>Als je meerdere database connecties hebt, kan je kiezen om een abstracte klasse te maken en dan via inheritance per database een specifieke option te voorzien. Been there done that.</a:t>
            </a:r>
          </a:p>
          <a:p>
            <a:r>
              <a:rPr lang="nl-BE" noProof="0" dirty="0"/>
              <a:t>Je kan echter ook kiezen om ze een naam te geven tijdens het toevoegen in de DI container, als je werkt met een name moet je wel op zijn minst opteren voor een IOptionsMonitor&lt;T&gt; deze komt ook met een hot reload functionaliteit als deze gekoppeld is geweest met een IConfiguration. De lifetime van de IOptionsMonitor mag je wel vergelijken met die van een singleton totdat een hot reload een wijziging afdwingt.</a:t>
            </a:r>
          </a:p>
          <a:p>
            <a:endParaRPr lang="nl-BE" noProof="0" dirty="0"/>
          </a:p>
          <a:p>
            <a:r>
              <a:rPr lang="nl-BE" noProof="0" dirty="0"/>
              <a:t>Als laatste heb je IOptionsSnapshot&lt;T&gt; deze wordt voor iedere request opnieuw aangemaakt en heeft de lifetime van een scope. Dus hou er rekening mee als dit in een hotpath zit dat deze ook iedere keer opnieuw aangemaakt, geconfigureerd en gevalideerd wordt. Dus dit kan wel een dure zaak worden, maar als je het nodig hebt dan is deze er.</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14</a:t>
            </a:fld>
            <a:endParaRPr lang="de-DE" dirty="0"/>
          </a:p>
        </p:txBody>
      </p:sp>
    </p:spTree>
    <p:extLst>
      <p:ext uri="{BB962C8B-B14F-4D97-AF65-F5344CB8AC3E}">
        <p14:creationId xmlns:p14="http://schemas.microsoft.com/office/powerpoint/2010/main" val="1368866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nl-BE" noProof="0" dirty="0"/>
              <a:t>De </a:t>
            </a:r>
            <a:r>
              <a:rPr lang="nl-BE" b="1" noProof="0" dirty="0"/>
              <a:t>MyOptions</a:t>
            </a:r>
            <a:r>
              <a:rPr lang="nl-BE" noProof="0" dirty="0"/>
              <a:t> klasse is een eenvoudige klasse, maar bevat alle eigenschappen om de verschillen tussen de 3 types te visualizeren.</a:t>
            </a:r>
          </a:p>
          <a:p>
            <a:r>
              <a:rPr lang="nl-BE" noProof="0" dirty="0"/>
              <a:t>Elke keer een nieuwe option gecreeerd wordt zal er een nieuwe id gegenereerd worden, en als dit niet nodig is zal de bestaande hergebruikt worden.</a:t>
            </a:r>
          </a:p>
          <a:p>
            <a:endParaRPr lang="nl-BE" noProof="0" dirty="0"/>
          </a:p>
          <a:p>
            <a:r>
              <a:rPr lang="nl-BE" noProof="0" dirty="0"/>
              <a:t>De options worden geconfigureerd door de AddOptions&lt;T&gt; call aan te roepen en deze dan te binden aan de configuration. Dit binden is de lijm tussen beide implementaties</a:t>
            </a:r>
          </a:p>
          <a:p>
            <a:endParaRPr lang="nl-BE" noProof="0" dirty="0"/>
          </a:p>
          <a:p>
            <a:r>
              <a:rPr lang="nl-BE" noProof="0" dirty="0"/>
              <a:t>De MapGet endpoint heeft 3 verschillende optie implementaties.</a:t>
            </a:r>
          </a:p>
          <a:p>
            <a:r>
              <a:rPr lang="nl-BE" noProof="0" dirty="0"/>
              <a:t>Wanneer we de applicatie opstarten worden alle 3 geresolved en tonen ze elke hun unieke id. Als we de aanvraag nog eens doen zie je dat de snapshot gewijzigd is.</a:t>
            </a:r>
          </a:p>
          <a:p>
            <a:endParaRPr lang="nl-BE" noProof="0" dirty="0"/>
          </a:p>
          <a:p>
            <a:r>
              <a:rPr lang="nl-BE" noProof="0" dirty="0"/>
              <a:t>Als we de appsettings file nu wijzigen zie je dat ook de monitor id gewijzigd wordt.</a:t>
            </a:r>
          </a:p>
          <a:p>
            <a:endParaRPr lang="nl-BE" noProof="0" dirty="0"/>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15</a:t>
            </a:fld>
            <a:endParaRPr lang="de-DE" dirty="0"/>
          </a:p>
        </p:txBody>
      </p:sp>
    </p:spTree>
    <p:extLst>
      <p:ext uri="{BB962C8B-B14F-4D97-AF65-F5344CB8AC3E}">
        <p14:creationId xmlns:p14="http://schemas.microsoft.com/office/powerpoint/2010/main" val="2425348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nl-BE" noProof="0" dirty="0"/>
              <a:t>Herinner je nog de configuratie validatie, dit kunnen we ook doen met IOptions.</a:t>
            </a:r>
          </a:p>
          <a:p>
            <a:pPr marL="171450" indent="-171450">
              <a:buFont typeface="Arial" panose="020B0604020202020204" pitchFamily="34" charset="0"/>
              <a:buChar char="•"/>
            </a:pPr>
            <a:r>
              <a:rPr lang="nl-BE" b="1" noProof="0" dirty="0"/>
              <a:t>Iemand fan van FluentValidations?</a:t>
            </a:r>
          </a:p>
          <a:p>
            <a:pPr marL="171450" indent="-171450">
              <a:buFont typeface="Arial" panose="020B0604020202020204" pitchFamily="34" charset="0"/>
              <a:buChar char="•"/>
            </a:pPr>
            <a:r>
              <a:rPr lang="nl-BE" b="1" noProof="0" dirty="0"/>
              <a:t>Iemand fan van DataAnnotations?</a:t>
            </a:r>
          </a:p>
          <a:p>
            <a:pPr marL="0" indent="0">
              <a:buFont typeface="Arial" panose="020B0604020202020204" pitchFamily="34" charset="0"/>
              <a:buNone/>
            </a:pPr>
            <a:r>
              <a:rPr lang="nl-BE" b="0" noProof="0" dirty="0"/>
              <a:t>In dit geval kies je het beste voor DataAnnotations, ik heb fluent geprobeerd als alternatief maar het voelde zeer hacky aan.</a:t>
            </a:r>
          </a:p>
          <a:p>
            <a:pPr marL="0" indent="0">
              <a:buFont typeface="Arial" panose="020B0604020202020204" pitchFamily="34" charset="0"/>
              <a:buNone/>
            </a:pPr>
            <a:r>
              <a:rPr lang="nl-BE" b="0" noProof="0" dirty="0"/>
              <a:t>Dus voor options raad ik DataAnnotations aan, deze kunnen via attributen op de properties ingeladen worden.</a:t>
            </a:r>
          </a:p>
          <a:p>
            <a:pPr marL="0" indent="0">
              <a:buFont typeface="Arial" panose="020B0604020202020204" pitchFamily="34" charset="0"/>
              <a:buNone/>
            </a:pPr>
            <a:endParaRPr lang="nl-BE" b="0" noProof="0" dirty="0"/>
          </a:p>
          <a:p>
            <a:pPr marL="0" indent="0">
              <a:buFont typeface="Arial" panose="020B0604020202020204" pitchFamily="34" charset="0"/>
              <a:buNone/>
            </a:pPr>
            <a:r>
              <a:rPr lang="nl-BE" b="0" noProof="0" dirty="0"/>
              <a:t>Gewoon de attributen zetten echter is niet genoeg ValidateDataAnnotations moet ook gezet worden. Dit zal niet de optie valideren tijdens het starten maar tijdens het eerste gebruik.</a:t>
            </a:r>
          </a:p>
          <a:p>
            <a:pPr marL="0" indent="0">
              <a:buFont typeface="Arial" panose="020B0604020202020204" pitchFamily="34" charset="0"/>
              <a:buNone/>
            </a:pPr>
            <a:endParaRPr lang="nl-BE" b="0" noProof="0" dirty="0"/>
          </a:p>
          <a:p>
            <a:pPr marL="0" indent="0">
              <a:buFont typeface="Arial" panose="020B0604020202020204" pitchFamily="34" charset="0"/>
              <a:buNone/>
            </a:pPr>
            <a:r>
              <a:rPr lang="nl-BE" b="0" noProof="0" dirty="0"/>
              <a:t>Als je de validatie liever bij het starten hebt zodat een validatie een </a:t>
            </a:r>
            <a:r>
              <a:rPr lang="nl-BE" b="1" noProof="0" dirty="0"/>
              <a:t>startup</a:t>
            </a:r>
            <a:r>
              <a:rPr lang="nl-BE" b="0" noProof="0" dirty="0"/>
              <a:t> error geeft in plaats van een </a:t>
            </a:r>
            <a:r>
              <a:rPr lang="nl-BE" b="1" noProof="0" dirty="0"/>
              <a:t>runtime</a:t>
            </a:r>
            <a:r>
              <a:rPr lang="nl-BE" b="0" noProof="0" dirty="0"/>
              <a:t> error dien je add </a:t>
            </a:r>
            <a:r>
              <a:rPr lang="nl-BE" b="1" noProof="0" dirty="0"/>
              <a:t>ValidateOnStart</a:t>
            </a:r>
            <a:r>
              <a:rPr lang="nl-BE" b="0" noProof="0" dirty="0"/>
              <a:t> toe te voegen. Sinds .NET8 is er een nieuwe method </a:t>
            </a:r>
            <a:r>
              <a:rPr lang="nl-BE" b="1" noProof="0" dirty="0"/>
              <a:t>AddOptionsWithValidateOnStart</a:t>
            </a:r>
            <a:r>
              <a:rPr lang="nl-BE" b="0" noProof="0" dirty="0"/>
              <a:t> deze registreert de optie en doet het valideren voor je tijdens de startup. Maar je hebt echter nog steeds de </a:t>
            </a:r>
            <a:r>
              <a:rPr lang="nl-BE" b="1" noProof="0" dirty="0"/>
              <a:t>ValidateDataAnnotations</a:t>
            </a:r>
            <a:r>
              <a:rPr lang="nl-BE" b="0" noProof="0" dirty="0"/>
              <a:t> nodig.</a:t>
            </a:r>
          </a:p>
          <a:p>
            <a:pPr marL="0" indent="0">
              <a:buFont typeface="Arial" panose="020B0604020202020204" pitchFamily="34" charset="0"/>
              <a:buNone/>
            </a:pPr>
            <a:endParaRPr lang="nl-BE" b="0" noProof="0" dirty="0"/>
          </a:p>
          <a:p>
            <a:pPr marL="0" indent="0">
              <a:buFont typeface="Arial" panose="020B0604020202020204" pitchFamily="34" charset="0"/>
              <a:buNone/>
            </a:pPr>
            <a:r>
              <a:rPr lang="nl-BE" b="0" noProof="0" dirty="0"/>
              <a:t>Wanneer je validatie regels geavanceerder zijn dan de standaard opties kan je altijd via een delegate of een aparte klasse een custom validatie introduceren.</a:t>
            </a:r>
          </a:p>
          <a:p>
            <a:pPr marL="0" indent="0">
              <a:buFont typeface="Arial" panose="020B0604020202020204" pitchFamily="34" charset="0"/>
              <a:buNone/>
            </a:pPr>
            <a:r>
              <a:rPr lang="nl-BE" b="0" noProof="0" dirty="0"/>
              <a:t>Dan moet deze wel nog geregistreerd worden als een singleton anders heb je gewoon een mooie klasse gemaakt die niet gebruikt zal worden.</a:t>
            </a:r>
          </a:p>
          <a:p>
            <a:pPr marL="0" indent="0">
              <a:buFont typeface="Arial" panose="020B0604020202020204" pitchFamily="34" charset="0"/>
              <a:buNone/>
            </a:pPr>
            <a:endParaRPr lang="nl-BE" b="0" noProof="0" dirty="0"/>
          </a:p>
          <a:p>
            <a:pPr marL="0" indent="0">
              <a:buFont typeface="Arial" panose="020B0604020202020204" pitchFamily="34" charset="0"/>
              <a:buNone/>
            </a:pPr>
            <a:r>
              <a:rPr lang="nl-BE" b="0" noProof="0" dirty="0"/>
              <a:t>De laatste jaren heeft Microsoft veel energie gestoken in het source generaten van reflection based calls.</a:t>
            </a:r>
          </a:p>
          <a:p>
            <a:pPr marL="0" indent="0">
              <a:buFont typeface="Arial" panose="020B0604020202020204" pitchFamily="34" charset="0"/>
              <a:buNone/>
            </a:pPr>
            <a:r>
              <a:rPr lang="nl-BE" b="0" noProof="0" dirty="0"/>
              <a:t>Als je al een aparte klasse voorzien had kan je deze voorzien van het partial keyword en annoteer het met de validator attribute.</a:t>
            </a:r>
          </a:p>
          <a:p>
            <a:pPr marL="0" indent="0">
              <a:buFont typeface="Arial" panose="020B0604020202020204" pitchFamily="34" charset="0"/>
              <a:buNone/>
            </a:pPr>
            <a:r>
              <a:rPr lang="nl-BE" b="0" noProof="0" dirty="0"/>
              <a:t>Als validatie zo ingesteld is </a:t>
            </a:r>
            <a:r>
              <a:rPr lang="nl-BE" b="0" noProof="0"/>
              <a:t>dan hoeft </a:t>
            </a:r>
            <a:r>
              <a:rPr lang="nl-BE" b="0" noProof="0" dirty="0"/>
              <a:t>de ValidateDataAnnotations niet meer expliciet gezet worden.</a:t>
            </a:r>
          </a:p>
          <a:p>
            <a:pPr marL="0" indent="0">
              <a:buFont typeface="Arial" panose="020B0604020202020204" pitchFamily="34" charset="0"/>
              <a:buNone/>
            </a:pPr>
            <a:endParaRPr lang="nl-BE" b="0" noProof="0" dirty="0"/>
          </a:p>
          <a:p>
            <a:pPr marL="0" indent="0">
              <a:buFont typeface="Arial" panose="020B0604020202020204" pitchFamily="34" charset="0"/>
              <a:buNone/>
            </a:pPr>
            <a:r>
              <a:rPr lang="nl-BE" b="0" noProof="0" dirty="0"/>
              <a:t>Als we dan toch bezig zijn met het source generaten van deze calls kan je ook in de csproj file</a:t>
            </a:r>
          </a:p>
          <a:p>
            <a:pPr marL="0" indent="0">
              <a:buFont typeface="Arial" panose="020B0604020202020204" pitchFamily="34" charset="0"/>
              <a:buNone/>
            </a:pPr>
            <a:r>
              <a:rPr lang="nl-BE" b="1" noProof="0" dirty="0"/>
              <a:t>&lt;EnableConfigurationBindingGenerator&gt;true&lt;/EnableConfigurationBindingGenerator&gt;.</a:t>
            </a:r>
          </a:p>
          <a:p>
            <a:pPr marL="0" indent="0">
              <a:buFont typeface="Arial" panose="020B0604020202020204" pitchFamily="34" charset="0"/>
              <a:buNone/>
            </a:pPr>
            <a:r>
              <a:rPr lang="nl-BE" b="0" noProof="0" dirty="0"/>
              <a:t>Dit laatste is niet nodig voor validatie maar het zorgt ervoor dat de binding ook via source generation gedaan wordt.</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16</a:t>
            </a:fld>
            <a:endParaRPr lang="de-DE" dirty="0"/>
          </a:p>
        </p:txBody>
      </p:sp>
    </p:spTree>
    <p:extLst>
      <p:ext uri="{BB962C8B-B14F-4D97-AF65-F5344CB8AC3E}">
        <p14:creationId xmlns:p14="http://schemas.microsoft.com/office/powerpoint/2010/main" val="4142645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pPr algn="l"/>
            <a:r>
              <a:rPr lang="nl-BE" sz="1400" b="0" i="0" dirty="0">
                <a:solidFill>
                  <a:srgbClr val="424242"/>
                </a:solidFill>
                <a:effectLst/>
                <a:latin typeface="Segoe Sans"/>
              </a:rPr>
              <a:t>Ik heb meerdere bestanden moeten aanmaken om verwarring te vermijden en om dit stap voor stap op te bouwen met de verschillende smaken die beschikbaar zijn. We beginnen eenvoudig, met de focus op de </a:t>
            </a:r>
            <a:r>
              <a:rPr lang="nl-BE" sz="1400" b="0" i="1" dirty="0">
                <a:solidFill>
                  <a:srgbClr val="424242"/>
                </a:solidFill>
                <a:effectLst/>
                <a:latin typeface="Segoe Sans"/>
              </a:rPr>
              <a:t>MyOptions</a:t>
            </a:r>
            <a:r>
              <a:rPr lang="nl-BE" sz="1400" b="0" i="0" dirty="0">
                <a:solidFill>
                  <a:srgbClr val="424242"/>
                </a:solidFill>
                <a:effectLst/>
                <a:latin typeface="Segoe Sans"/>
              </a:rPr>
              <a:t>-klasse. Dit is dezelfde klasse als in de vorige demo, maar nu met annotaties.</a:t>
            </a:r>
          </a:p>
          <a:p>
            <a:pPr algn="l"/>
            <a:endParaRPr lang="nl-BE" sz="1400" b="0" i="0" dirty="0">
              <a:solidFill>
                <a:srgbClr val="424242"/>
              </a:solidFill>
              <a:effectLst/>
              <a:latin typeface="Segoe Sans"/>
            </a:endParaRPr>
          </a:p>
          <a:p>
            <a:pPr algn="l">
              <a:buFont typeface="+mj-lt"/>
              <a:buAutoNum type="arabicPeriod"/>
            </a:pPr>
            <a:r>
              <a:rPr lang="nl-BE" sz="1400" b="0" i="0" dirty="0">
                <a:solidFill>
                  <a:srgbClr val="424242"/>
                </a:solidFill>
                <a:effectLst/>
                <a:latin typeface="Segoe Sans"/>
              </a:rPr>
              <a:t> Als we de oplossing opstarten zoals ze nu is, gebeurt er niets bijzonders, ondanks de annotaties.</a:t>
            </a:r>
          </a:p>
          <a:p>
            <a:pPr algn="l">
              <a:buFont typeface="+mj-lt"/>
              <a:buAutoNum type="arabicPeriod"/>
            </a:pPr>
            <a:r>
              <a:rPr lang="nl-BE" sz="1400" b="0" i="0" dirty="0">
                <a:solidFill>
                  <a:srgbClr val="424242"/>
                </a:solidFill>
                <a:effectLst/>
                <a:latin typeface="Segoe Sans"/>
              </a:rPr>
              <a:t> Om de annotaties effectief te gebruiken, moeten we </a:t>
            </a:r>
            <a:r>
              <a:rPr lang="nl-BE" sz="1400" b="1" i="0" dirty="0">
                <a:solidFill>
                  <a:srgbClr val="424242"/>
                </a:solidFill>
                <a:effectLst/>
                <a:latin typeface="Segoe Sans"/>
              </a:rPr>
              <a:t>ValidateDataAnnotations</a:t>
            </a:r>
            <a:r>
              <a:rPr lang="nl-BE" sz="1400" b="0" i="0" dirty="0">
                <a:solidFill>
                  <a:srgbClr val="424242"/>
                </a:solidFill>
                <a:effectLst/>
                <a:latin typeface="Segoe Sans"/>
              </a:rPr>
              <a:t> toevoegen.</a:t>
            </a:r>
            <a:br>
              <a:rPr lang="nl-BE" sz="1400" b="0" i="0" dirty="0">
                <a:solidFill>
                  <a:srgbClr val="424242"/>
                </a:solidFill>
                <a:effectLst/>
                <a:latin typeface="Segoe Sans"/>
              </a:rPr>
            </a:br>
            <a:r>
              <a:rPr lang="nl-BE" sz="1400" b="0" i="0" dirty="0">
                <a:solidFill>
                  <a:srgbClr val="424242"/>
                </a:solidFill>
                <a:effectLst/>
                <a:latin typeface="Segoe Sans"/>
              </a:rPr>
              <a:t>Dit kan runtime-fouten opleveren, iets wat ik persoonlijk liever vermijd.</a:t>
            </a:r>
          </a:p>
          <a:p>
            <a:pPr algn="l">
              <a:buFont typeface="+mj-lt"/>
              <a:buAutoNum type="arabicPeriod"/>
            </a:pPr>
            <a:r>
              <a:rPr lang="nl-BE" sz="1400" b="0" i="0" dirty="0">
                <a:solidFill>
                  <a:srgbClr val="424242"/>
                </a:solidFill>
                <a:effectLst/>
                <a:latin typeface="Segoe Sans"/>
              </a:rPr>
              <a:t> Als we ook </a:t>
            </a:r>
            <a:r>
              <a:rPr lang="nl-BE" sz="1400" b="1" i="0" dirty="0">
                <a:solidFill>
                  <a:srgbClr val="424242"/>
                </a:solidFill>
                <a:effectLst/>
                <a:latin typeface="Segoe Sans"/>
              </a:rPr>
              <a:t>ValidateOnStart</a:t>
            </a:r>
            <a:r>
              <a:rPr lang="nl-BE" sz="1400" b="0" i="0" dirty="0">
                <a:solidFill>
                  <a:srgbClr val="424242"/>
                </a:solidFill>
                <a:effectLst/>
                <a:latin typeface="Segoe Sans"/>
              </a:rPr>
              <a:t> inschakelen, krijgen we die functionaliteit erbij.</a:t>
            </a:r>
            <a:br>
              <a:rPr lang="nl-BE" sz="1400" b="0" i="0" dirty="0">
                <a:solidFill>
                  <a:srgbClr val="424242"/>
                </a:solidFill>
                <a:effectLst/>
                <a:latin typeface="Segoe Sans"/>
              </a:rPr>
            </a:br>
            <a:r>
              <a:rPr lang="nl-BE" sz="1400" b="0" i="0" dirty="0">
                <a:solidFill>
                  <a:srgbClr val="424242"/>
                </a:solidFill>
                <a:effectLst/>
                <a:latin typeface="Segoe Sans"/>
              </a:rPr>
              <a:t>Je kunt ook de uit-gecommentarieerde syntax hieronder gebruiken, die doet hetzelfde, maar heeft nog steeds ValidateDataAnnotations nodig.</a:t>
            </a:r>
            <a:br>
              <a:rPr lang="nl-BE" sz="1400" b="0" i="0" dirty="0">
                <a:solidFill>
                  <a:srgbClr val="424242"/>
                </a:solidFill>
                <a:effectLst/>
                <a:latin typeface="Segoe Sans"/>
              </a:rPr>
            </a:br>
            <a:br>
              <a:rPr lang="nl-BE" sz="1400" b="0" i="0" dirty="0">
                <a:solidFill>
                  <a:srgbClr val="424242"/>
                </a:solidFill>
                <a:effectLst/>
                <a:latin typeface="Segoe Sans"/>
              </a:rPr>
            </a:br>
            <a:r>
              <a:rPr lang="nl-BE" sz="1400" b="1" i="0" dirty="0">
                <a:solidFill>
                  <a:srgbClr val="424242"/>
                </a:solidFill>
                <a:effectLst/>
                <a:latin typeface="Segoe Sans"/>
              </a:rPr>
              <a:t>Vinden jullie dit handig?</a:t>
            </a:r>
            <a:br>
              <a:rPr lang="nl-BE" sz="1400" b="1" i="0" dirty="0">
                <a:solidFill>
                  <a:srgbClr val="424242"/>
                </a:solidFill>
                <a:effectLst/>
                <a:latin typeface="Segoe Sans"/>
              </a:rPr>
            </a:br>
            <a:r>
              <a:rPr lang="nl-BE" sz="1400" b="1" i="0" dirty="0">
                <a:solidFill>
                  <a:srgbClr val="424242"/>
                </a:solidFill>
                <a:effectLst/>
                <a:latin typeface="Segoe Sans"/>
              </a:rPr>
              <a:t>Heeft iemand al gespeeld met de ingebouwde source generation functionaliteiten uit de laatste releases?</a:t>
            </a:r>
            <a:br>
              <a:rPr lang="nl-BE" sz="1400" b="1" i="0" dirty="0">
                <a:solidFill>
                  <a:srgbClr val="424242"/>
                </a:solidFill>
                <a:effectLst/>
                <a:latin typeface="Segoe Sans"/>
              </a:rPr>
            </a:br>
            <a:endParaRPr lang="nl-BE" sz="1400" b="1" i="0" dirty="0">
              <a:solidFill>
                <a:srgbClr val="424242"/>
              </a:solidFill>
              <a:effectLst/>
              <a:latin typeface="Segoe Sans"/>
            </a:endParaRPr>
          </a:p>
          <a:p>
            <a:pPr algn="l">
              <a:buFont typeface="+mj-lt"/>
              <a:buAutoNum type="arabicPeriod"/>
            </a:pPr>
            <a:r>
              <a:rPr lang="nl-BE" sz="1400" b="0" i="0" dirty="0">
                <a:solidFill>
                  <a:srgbClr val="424242"/>
                </a:solidFill>
                <a:effectLst/>
                <a:latin typeface="Segoe Sans"/>
              </a:rPr>
              <a:t> We kunnen de validatie ook laten genereren via source generation, wat dure reflectie-aanroepen vermindert.</a:t>
            </a:r>
            <a:br>
              <a:rPr lang="nl-BE" sz="1400" b="0" i="0" dirty="0">
                <a:solidFill>
                  <a:srgbClr val="424242"/>
                </a:solidFill>
                <a:effectLst/>
                <a:latin typeface="Segoe Sans"/>
              </a:rPr>
            </a:br>
            <a:r>
              <a:rPr lang="nl-BE" sz="1400" b="0" i="0" dirty="0">
                <a:solidFill>
                  <a:srgbClr val="424242"/>
                </a:solidFill>
                <a:effectLst/>
                <a:latin typeface="Segoe Sans"/>
              </a:rPr>
              <a:t>Maak een </a:t>
            </a:r>
            <a:r>
              <a:rPr lang="nl-BE" sz="1400" b="1" i="0" dirty="0">
                <a:solidFill>
                  <a:srgbClr val="424242"/>
                </a:solidFill>
                <a:effectLst/>
                <a:latin typeface="Segoe Sans"/>
              </a:rPr>
              <a:t>public partial class </a:t>
            </a:r>
            <a:r>
              <a:rPr lang="nl-BE" sz="1400" b="0" i="0" dirty="0">
                <a:solidFill>
                  <a:srgbClr val="424242"/>
                </a:solidFill>
                <a:effectLst/>
                <a:latin typeface="Segoe Sans"/>
              </a:rPr>
              <a:t>die </a:t>
            </a:r>
            <a:r>
              <a:rPr lang="nl-BE" sz="1400" b="0" i="1" dirty="0">
                <a:solidFill>
                  <a:srgbClr val="424242"/>
                </a:solidFill>
                <a:effectLst/>
                <a:latin typeface="Segoe Sans"/>
              </a:rPr>
              <a:t>IValidateOptions </a:t>
            </a:r>
            <a:r>
              <a:rPr lang="nl-BE" sz="1400" b="0" i="0" dirty="0">
                <a:solidFill>
                  <a:srgbClr val="424242"/>
                </a:solidFill>
                <a:effectLst/>
                <a:latin typeface="Segoe Sans"/>
              </a:rPr>
              <a:t>implementeert en verwijs naar MyOptions. Vergeet niet de klasse te decoreren met [OptionsValidator].</a:t>
            </a:r>
          </a:p>
          <a:p>
            <a:pPr algn="l">
              <a:buFont typeface="+mj-lt"/>
              <a:buAutoNum type="arabicPeriod"/>
            </a:pPr>
            <a:r>
              <a:rPr lang="nl-BE" sz="1400" b="0" i="0" dirty="0">
                <a:solidFill>
                  <a:srgbClr val="424242"/>
                </a:solidFill>
                <a:effectLst/>
                <a:latin typeface="Segoe Sans"/>
              </a:rPr>
              <a:t> Deze klasse moet als singleton worden toegevoegd aan de DI-container om gebruikt te kunnen worden.</a:t>
            </a:r>
          </a:p>
          <a:p>
            <a:pPr algn="l">
              <a:buFont typeface="+mj-lt"/>
              <a:buAutoNum type="arabicPeriod"/>
            </a:pPr>
            <a:r>
              <a:rPr lang="nl-BE" sz="1400" b="0" i="0" dirty="0">
                <a:solidFill>
                  <a:srgbClr val="424242"/>
                </a:solidFill>
                <a:effectLst/>
                <a:latin typeface="Segoe Sans"/>
              </a:rPr>
              <a:t> Zodra je deze validator toepast, is </a:t>
            </a:r>
            <a:r>
              <a:rPr lang="nl-BE" sz="1400" b="0" i="1" dirty="0">
                <a:solidFill>
                  <a:srgbClr val="424242"/>
                </a:solidFill>
                <a:effectLst/>
                <a:latin typeface="Segoe Sans"/>
              </a:rPr>
              <a:t>ValidateDataAnnotations</a:t>
            </a:r>
            <a:r>
              <a:rPr lang="nl-BE" sz="1400" b="0" i="0" dirty="0">
                <a:solidFill>
                  <a:srgbClr val="424242"/>
                </a:solidFill>
                <a:effectLst/>
                <a:latin typeface="Segoe Sans"/>
              </a:rPr>
              <a:t> niet meer nodig. De validatie gebeurt nu automatisch.</a:t>
            </a:r>
            <a:br>
              <a:rPr lang="nl-BE" sz="1400" b="0" i="0" dirty="0">
                <a:solidFill>
                  <a:srgbClr val="424242"/>
                </a:solidFill>
                <a:effectLst/>
                <a:latin typeface="Segoe Sans"/>
              </a:rPr>
            </a:br>
            <a:br>
              <a:rPr lang="nl-BE" sz="1400" b="0" i="0" dirty="0">
                <a:solidFill>
                  <a:srgbClr val="424242"/>
                </a:solidFill>
                <a:effectLst/>
                <a:latin typeface="Segoe Sans"/>
              </a:rPr>
            </a:br>
            <a:r>
              <a:rPr lang="nl-BE" sz="1400" b="1" i="0" dirty="0">
                <a:solidFill>
                  <a:srgbClr val="424242"/>
                </a:solidFill>
                <a:effectLst/>
                <a:latin typeface="Segoe Sans"/>
              </a:rPr>
              <a:t>Zin in meer?</a:t>
            </a:r>
            <a:br>
              <a:rPr lang="nl-BE" sz="1400" b="0" i="0" dirty="0">
                <a:solidFill>
                  <a:srgbClr val="424242"/>
                </a:solidFill>
                <a:effectLst/>
                <a:latin typeface="Segoe Sans"/>
              </a:rPr>
            </a:br>
            <a:endParaRPr lang="nl-BE" sz="1400" b="0" i="0" dirty="0">
              <a:solidFill>
                <a:srgbClr val="424242"/>
              </a:solidFill>
              <a:effectLst/>
              <a:latin typeface="Segoe Sans"/>
            </a:endParaRPr>
          </a:p>
          <a:p>
            <a:pPr algn="l">
              <a:buFont typeface="+mj-lt"/>
              <a:buAutoNum type="arabicPeriod"/>
            </a:pPr>
            <a:r>
              <a:rPr lang="nl-BE" sz="1400" b="0" i="0" dirty="0">
                <a:solidFill>
                  <a:srgbClr val="424242"/>
                </a:solidFill>
                <a:effectLst/>
                <a:latin typeface="Segoe Sans"/>
              </a:rPr>
              <a:t> We kunnen ook de binding laten genereren via source generation. Dit haalt de reflectie weg tussen de configuratie en het options-object.</a:t>
            </a:r>
            <a:br>
              <a:rPr lang="nl-BE" sz="1400" b="0" i="0" dirty="0">
                <a:solidFill>
                  <a:srgbClr val="424242"/>
                </a:solidFill>
                <a:effectLst/>
                <a:latin typeface="Segoe Sans"/>
              </a:rPr>
            </a:br>
            <a:r>
              <a:rPr lang="nl-BE" sz="1400" b="0" i="0" dirty="0">
                <a:solidFill>
                  <a:srgbClr val="424242"/>
                </a:solidFill>
                <a:effectLst/>
                <a:latin typeface="Segoe Sans"/>
              </a:rPr>
              <a:t>Zet in het .csproj-bestand de property EnableConfigurationBindingGenerator aan.</a:t>
            </a:r>
            <a:br>
              <a:rPr lang="nl-BE" sz="1400" b="0" i="0" dirty="0">
                <a:solidFill>
                  <a:srgbClr val="424242"/>
                </a:solidFill>
                <a:effectLst/>
                <a:latin typeface="Segoe Sans"/>
              </a:rPr>
            </a:br>
            <a:r>
              <a:rPr lang="nl-BE" sz="1400" b="0" i="0" dirty="0">
                <a:solidFill>
                  <a:srgbClr val="424242"/>
                </a:solidFill>
                <a:effectLst/>
                <a:latin typeface="Segoe Sans"/>
              </a:rPr>
              <a:t>Als je nu naar Program.cs kijkt, zie je een icoontje verschijnen. Als je erover hovert, zie je dat het om een intercepted call gaat.</a:t>
            </a:r>
            <a:br>
              <a:rPr lang="nl-BE" sz="1400" b="0" i="0" dirty="0">
                <a:solidFill>
                  <a:srgbClr val="424242"/>
                </a:solidFill>
                <a:effectLst/>
                <a:latin typeface="Segoe Sans"/>
              </a:rPr>
            </a:br>
            <a:r>
              <a:rPr lang="nl-BE" sz="1400" b="0" i="0" dirty="0">
                <a:solidFill>
                  <a:srgbClr val="424242"/>
                </a:solidFill>
                <a:effectLst/>
                <a:latin typeface="Segoe Sans"/>
              </a:rPr>
              <a:t>We hebben nu zowel de binding als de validatie via source generation. We zitten nu al dicht bij AOT.</a:t>
            </a:r>
            <a:br>
              <a:rPr lang="nl-BE" sz="1400" b="0" i="0" dirty="0">
                <a:solidFill>
                  <a:srgbClr val="424242"/>
                </a:solidFill>
                <a:effectLst/>
                <a:latin typeface="Segoe Sans"/>
              </a:rPr>
            </a:br>
            <a:r>
              <a:rPr lang="nl-BE" sz="1400" b="1" i="0" dirty="0">
                <a:solidFill>
                  <a:srgbClr val="424242"/>
                </a:solidFill>
                <a:effectLst/>
                <a:latin typeface="Segoe Sans"/>
              </a:rPr>
              <a:t>Heeft iemand hier al mee geëxperimenteerd? Ik laat straks zien hoe je dit werkend krijgt met AOT.</a:t>
            </a:r>
          </a:p>
          <a:p>
            <a:pPr algn="l">
              <a:buFont typeface="+mj-lt"/>
              <a:buAutoNum type="arabicPeriod"/>
            </a:pPr>
            <a:r>
              <a:rPr lang="nl-BE" sz="1400" b="0" i="0" dirty="0">
                <a:solidFill>
                  <a:srgbClr val="424242"/>
                </a:solidFill>
                <a:effectLst/>
                <a:latin typeface="Segoe Sans"/>
              </a:rPr>
              <a:t> Als je controllers gebruikt, heb je geluk: de documentatie klopt.</a:t>
            </a:r>
            <a:br>
              <a:rPr lang="nl-BE" sz="1400" b="0" i="0" dirty="0">
                <a:solidFill>
                  <a:srgbClr val="424242"/>
                </a:solidFill>
                <a:effectLst/>
                <a:latin typeface="Segoe Sans"/>
              </a:rPr>
            </a:br>
            <a:r>
              <a:rPr lang="nl-BE" sz="1400" b="0" i="0" dirty="0">
                <a:solidFill>
                  <a:srgbClr val="424242"/>
                </a:solidFill>
                <a:effectLst/>
                <a:latin typeface="Segoe Sans"/>
              </a:rPr>
              <a:t>Gebruik je echter minimal APIs zoals in deze demo, dan niet.</a:t>
            </a:r>
            <a:br>
              <a:rPr lang="nl-BE" sz="1400" b="0" i="0" dirty="0">
                <a:solidFill>
                  <a:srgbClr val="424242"/>
                </a:solidFill>
                <a:effectLst/>
                <a:latin typeface="Segoe Sans"/>
              </a:rPr>
            </a:br>
            <a:r>
              <a:rPr lang="nl-BE" sz="1400" b="0" i="0" dirty="0">
                <a:solidFill>
                  <a:srgbClr val="424242"/>
                </a:solidFill>
                <a:effectLst/>
                <a:latin typeface="Segoe Sans"/>
              </a:rPr>
              <a:t>Zet de property </a:t>
            </a:r>
            <a:r>
              <a:rPr lang="nl-BE" sz="1400" b="1" i="0" dirty="0">
                <a:solidFill>
                  <a:srgbClr val="424242"/>
                </a:solidFill>
                <a:effectLst/>
                <a:latin typeface="Segoe Sans"/>
              </a:rPr>
              <a:t>PublishAot</a:t>
            </a:r>
            <a:r>
              <a:rPr lang="nl-BE" sz="1400" b="0" i="0" dirty="0">
                <a:solidFill>
                  <a:srgbClr val="424242"/>
                </a:solidFill>
                <a:effectLst/>
                <a:latin typeface="Segoe Sans"/>
              </a:rPr>
              <a:t> aan in het .csproj-bestand.</a:t>
            </a:r>
            <a:br>
              <a:rPr lang="nl-BE" sz="1400" b="0" i="0" dirty="0">
                <a:solidFill>
                  <a:srgbClr val="424242"/>
                </a:solidFill>
                <a:effectLst/>
                <a:latin typeface="Segoe Sans"/>
              </a:rPr>
            </a:br>
            <a:r>
              <a:rPr lang="nl-BE" sz="1400" b="0" i="0" dirty="0">
                <a:solidFill>
                  <a:srgbClr val="424242"/>
                </a:solidFill>
                <a:effectLst/>
                <a:latin typeface="Segoe Sans"/>
              </a:rPr>
              <a:t>De intercepted call verschijnt nu ook hier. Open deze call en zoek naar</a:t>
            </a:r>
            <a:r>
              <a:rPr lang="nl-BE" sz="1400" b="1" i="0" dirty="0">
                <a:solidFill>
                  <a:srgbClr val="424242"/>
                </a:solidFill>
                <a:effectLst/>
                <a:latin typeface="Segoe Sans"/>
              </a:rPr>
              <a:t> IOptions&lt;JsonOptions&gt;.</a:t>
            </a:r>
            <a:br>
              <a:rPr lang="nl-BE" sz="1400" b="0" i="0" dirty="0">
                <a:solidFill>
                  <a:srgbClr val="424242"/>
                </a:solidFill>
                <a:effectLst/>
                <a:latin typeface="Segoe Sans"/>
              </a:rPr>
            </a:br>
            <a:r>
              <a:rPr lang="nl-BE" sz="1400" b="0" i="0" dirty="0">
                <a:solidFill>
                  <a:srgbClr val="424242"/>
                </a:solidFill>
                <a:effectLst/>
                <a:latin typeface="Segoe Sans"/>
              </a:rPr>
              <a:t>Als die niet wordt meegegeven, wordt de fallback gebruikt — en die gebruikt reflectie. </a:t>
            </a:r>
            <a:r>
              <a:rPr lang="nl-BE" sz="1400" b="1" i="0" dirty="0">
                <a:solidFill>
                  <a:srgbClr val="424242"/>
                </a:solidFill>
                <a:effectLst/>
                <a:latin typeface="Segoe Sans"/>
              </a:rPr>
              <a:t>Dat werkt niet met AOT.</a:t>
            </a:r>
          </a:p>
          <a:p>
            <a:pPr algn="l">
              <a:buFont typeface="+mj-lt"/>
              <a:buAutoNum type="arabicPeriod"/>
            </a:pPr>
            <a:r>
              <a:rPr lang="nl-BE" sz="1400" b="0" i="0" dirty="0">
                <a:solidFill>
                  <a:srgbClr val="424242"/>
                </a:solidFill>
                <a:effectLst/>
                <a:latin typeface="Segoe Sans"/>
              </a:rPr>
              <a:t> Om dit op te lossen, moet je een custom JsonSerializerContext gebruiken waarin je verwijst naar MyOptions.</a:t>
            </a:r>
          </a:p>
          <a:p>
            <a:pPr algn="l">
              <a:buFont typeface="+mj-lt"/>
              <a:buAutoNum type="arabicPeriod"/>
            </a:pPr>
            <a:r>
              <a:rPr lang="nl-BE" sz="1400" b="0" i="0" dirty="0">
                <a:solidFill>
                  <a:srgbClr val="424242"/>
                </a:solidFill>
                <a:effectLst/>
                <a:latin typeface="Segoe Sans"/>
              </a:rPr>
              <a:t> Voeg deze context toe aan de standaard JSON-serializer via TypeInfoResolver.</a:t>
            </a:r>
          </a:p>
          <a:p>
            <a:pPr algn="l">
              <a:buFont typeface="+mj-lt"/>
              <a:buAutoNum type="arabicPeriod"/>
            </a:pPr>
            <a:r>
              <a:rPr lang="nl-BE" sz="1400" b="0" i="0" dirty="0">
                <a:solidFill>
                  <a:srgbClr val="424242"/>
                </a:solidFill>
                <a:effectLst/>
                <a:latin typeface="Segoe Sans"/>
              </a:rPr>
              <a:t> Ik open nu een terminal en maak een AOT-build met dotnet publish.</a:t>
            </a:r>
            <a:br>
              <a:rPr lang="nl-BE" sz="1400" b="0" i="0" dirty="0">
                <a:solidFill>
                  <a:srgbClr val="424242"/>
                </a:solidFill>
                <a:effectLst/>
                <a:latin typeface="Segoe Sans"/>
              </a:rPr>
            </a:br>
            <a:r>
              <a:rPr lang="nl-BE" sz="1400" b="0" i="0" dirty="0">
                <a:solidFill>
                  <a:srgbClr val="424242"/>
                </a:solidFill>
                <a:effectLst/>
                <a:latin typeface="Segoe Sans"/>
              </a:rPr>
              <a:t>Als je dit nog nooit gedaan hebt, moet je eerst de workload </a:t>
            </a:r>
            <a:r>
              <a:rPr lang="nl-BE" sz="1400" b="1" i="0" dirty="0">
                <a:solidFill>
                  <a:srgbClr val="424242"/>
                </a:solidFill>
                <a:effectLst/>
                <a:latin typeface="Segoe Sans"/>
              </a:rPr>
              <a:t>.NET desktop development </a:t>
            </a:r>
            <a:r>
              <a:rPr lang="nl-BE" sz="1400" b="0" i="0" dirty="0">
                <a:solidFill>
                  <a:srgbClr val="424242"/>
                </a:solidFill>
                <a:effectLst/>
                <a:latin typeface="Segoe Sans"/>
              </a:rPr>
              <a:t>inschakelen, anders werkt het niet.</a:t>
            </a:r>
          </a:p>
          <a:p>
            <a:pPr algn="l">
              <a:buFont typeface="+mj-lt"/>
              <a:buAutoNum type="arabicPeriod"/>
            </a:pPr>
            <a:r>
              <a:rPr lang="nl-BE" sz="1400" b="0" i="0" dirty="0">
                <a:solidFill>
                  <a:srgbClr val="424242"/>
                </a:solidFill>
                <a:effectLst/>
                <a:latin typeface="Segoe Sans"/>
              </a:rPr>
              <a:t> Ga naar de AOT-map en start de app: </a:t>
            </a:r>
            <a:r>
              <a:rPr lang="nl-BE" sz="1400" b="1" i="0" dirty="0">
                <a:solidFill>
                  <a:srgbClr val="424242"/>
                </a:solidFill>
                <a:effectLst/>
                <a:latin typeface="Segoe Sans"/>
              </a:rPr>
              <a:t>dotnet .\OptionValidation.dll --urls https://localhost:7030</a:t>
            </a:r>
          </a:p>
          <a:p>
            <a:pPr algn="l">
              <a:buFont typeface="+mj-lt"/>
              <a:buAutoNum type="arabicPeriod"/>
            </a:pPr>
            <a:r>
              <a:rPr lang="nl-BE" sz="1400" b="0" i="0" dirty="0">
                <a:solidFill>
                  <a:srgbClr val="424242"/>
                </a:solidFill>
                <a:effectLst/>
                <a:latin typeface="Segoe Sans"/>
              </a:rPr>
              <a:t> Ga naar de release-map en start hem daar ook: </a:t>
            </a:r>
            <a:r>
              <a:rPr lang="nl-BE" sz="1400" b="1" i="0" dirty="0">
                <a:solidFill>
                  <a:srgbClr val="424242"/>
                </a:solidFill>
                <a:effectLst/>
                <a:latin typeface="Segoe Sans"/>
              </a:rPr>
              <a:t>dotnet .\OptionValidation.dll --urls https://localhost:7030</a:t>
            </a:r>
          </a:p>
          <a:p>
            <a:pPr algn="l">
              <a:buFont typeface="+mj-lt"/>
              <a:buAutoNum type="arabicPeriod"/>
            </a:pPr>
            <a:r>
              <a:rPr lang="nl-BE" sz="1400" b="0" i="0" dirty="0">
                <a:solidFill>
                  <a:srgbClr val="424242"/>
                </a:solidFill>
                <a:effectLst/>
                <a:latin typeface="Segoe Sans"/>
              </a:rPr>
              <a:t> Als je me kwijt bent: geen zorgen, de code komt op mijn GitHub.</a:t>
            </a:r>
          </a:p>
          <a:p>
            <a:pPr algn="l">
              <a:buFont typeface="+mj-lt"/>
              <a:buAutoNum type="arabicPeriod"/>
            </a:pPr>
            <a:r>
              <a:rPr lang="nl-BE" sz="1400" b="0" i="0" dirty="0">
                <a:solidFill>
                  <a:srgbClr val="424242"/>
                </a:solidFill>
                <a:effectLst/>
                <a:latin typeface="Segoe Sans"/>
              </a:rPr>
              <a:t> Hiermee is het optimaliseren van validatie via source generation afgerond. Maar deze code heeft nog een andere invalshoek.</a:t>
            </a:r>
          </a:p>
          <a:p>
            <a:pPr algn="l">
              <a:buFont typeface="+mj-lt"/>
              <a:buAutoNum type="arabicPeriod"/>
            </a:pPr>
            <a:r>
              <a:rPr lang="nl-BE" sz="1400" b="0" i="0" dirty="0">
                <a:solidFill>
                  <a:srgbClr val="424242"/>
                </a:solidFill>
                <a:effectLst/>
                <a:latin typeface="Segoe Sans"/>
              </a:rPr>
              <a:t> Toon eerst de eerste drie met de standaardwaarde, daarna de named options en laat dan de lege string (“”) zien.</a:t>
            </a:r>
          </a:p>
          <a:p>
            <a:pPr algn="l">
              <a:buFont typeface="+mj-lt"/>
              <a:buAutoNum type="arabicPeriod"/>
            </a:pPr>
            <a:r>
              <a:rPr lang="nl-BE" sz="1400" b="0" i="0" dirty="0">
                <a:solidFill>
                  <a:srgbClr val="424242"/>
                </a:solidFill>
                <a:effectLst/>
                <a:latin typeface="Segoe Sans"/>
              </a:rPr>
              <a:t> </a:t>
            </a:r>
            <a:r>
              <a:rPr lang="nl-BE" sz="1400" b="1" i="0" dirty="0">
                <a:solidFill>
                  <a:srgbClr val="424242"/>
                </a:solidFill>
                <a:effectLst/>
                <a:latin typeface="Segoe Sans"/>
              </a:rPr>
              <a:t>Weet iemand wat er gebeurt als we Get("X") aanroepen?</a:t>
            </a:r>
          </a:p>
          <a:p>
            <a:pPr algn="l">
              <a:buFont typeface="+mj-lt"/>
              <a:buAutoNum type="arabicPeriod"/>
            </a:pPr>
            <a:r>
              <a:rPr lang="nl-BE" sz="1400" b="0" i="0" dirty="0">
                <a:solidFill>
                  <a:srgbClr val="424242"/>
                </a:solidFill>
                <a:effectLst/>
                <a:latin typeface="Segoe Sans"/>
              </a:rPr>
              <a:t> Let goed op bij de validatie: die wordt toegepast op zowel de unnamed als de named options.</a:t>
            </a:r>
          </a:p>
          <a:p>
            <a:pPr algn="l">
              <a:buFont typeface="+mj-lt"/>
              <a:buAutoNum type="arabicPeriod"/>
            </a:pPr>
            <a:r>
              <a:rPr lang="nl-BE" sz="1400" b="0" i="0" dirty="0">
                <a:solidFill>
                  <a:srgbClr val="424242"/>
                </a:solidFill>
                <a:effectLst/>
                <a:latin typeface="Segoe Sans"/>
              </a:rPr>
              <a:t> Dus als je alleen named options registreert, maar een IOptions&lt;T&gt; opvraagt, dan wordt een default optie geresolved en gevalideerd.</a:t>
            </a:r>
            <a:br>
              <a:rPr lang="nl-BE" sz="1400" b="0" i="0" dirty="0">
                <a:solidFill>
                  <a:srgbClr val="424242"/>
                </a:solidFill>
                <a:effectLst/>
                <a:latin typeface="Segoe Sans"/>
              </a:rPr>
            </a:br>
            <a:r>
              <a:rPr lang="nl-BE" sz="1400" b="0" i="0" dirty="0">
                <a:solidFill>
                  <a:srgbClr val="424242"/>
                </a:solidFill>
                <a:effectLst/>
                <a:latin typeface="Segoe Sans"/>
              </a:rPr>
              <a:t>Als die standaardoptie niet door de validatie komt, krijg je alsnog een runtime-fout.</a:t>
            </a:r>
          </a:p>
          <a:p>
            <a:pPr algn="l">
              <a:buFont typeface="+mj-lt"/>
              <a:buAutoNum type="arabicPeriod"/>
            </a:pPr>
            <a:r>
              <a:rPr lang="nl-BE" sz="1400" b="1" i="0" dirty="0">
                <a:solidFill>
                  <a:srgbClr val="424242"/>
                </a:solidFill>
                <a:effectLst/>
                <a:latin typeface="Segoe Sans"/>
              </a:rPr>
              <a:t> Wat denken jullie dat er gebeurt bij Get("")?</a:t>
            </a:r>
          </a:p>
          <a:p>
            <a:pPr algn="l">
              <a:buFont typeface="+mj-lt"/>
              <a:buAutoNum type="arabicPeriod"/>
            </a:pPr>
            <a:r>
              <a:rPr lang="nl-BE" sz="1400" b="0" i="0" dirty="0">
                <a:solidFill>
                  <a:srgbClr val="424242"/>
                </a:solidFill>
                <a:effectLst/>
                <a:latin typeface="Segoe Sans"/>
              </a:rPr>
              <a:t> Maak nu AddOptions een named “X” en toon het verschil.</a:t>
            </a:r>
            <a:br>
              <a:rPr lang="nl-BE" sz="1400" b="0" i="0" dirty="0">
                <a:solidFill>
                  <a:srgbClr val="424242"/>
                </a:solidFill>
                <a:effectLst/>
                <a:latin typeface="Segoe Sans"/>
              </a:rPr>
            </a:br>
            <a:r>
              <a:rPr lang="nl-BE" sz="1400" b="0" i="0" dirty="0">
                <a:solidFill>
                  <a:srgbClr val="424242"/>
                </a:solidFill>
                <a:effectLst/>
                <a:latin typeface="Segoe Sans"/>
              </a:rPr>
              <a:t>Dit benadrukt iets dat nog aandacht nodig heeft, ook al heb je validatie bij startup geconfigureerd.</a:t>
            </a:r>
          </a:p>
          <a:p>
            <a:pPr algn="l">
              <a:buFont typeface="+mj-lt"/>
              <a:buAutoNum type="arabicPeriod"/>
            </a:pPr>
            <a:r>
              <a:rPr lang="nl-BE" sz="1400" b="0" i="0" dirty="0">
                <a:solidFill>
                  <a:srgbClr val="424242"/>
                </a:solidFill>
                <a:effectLst/>
                <a:latin typeface="Segoe Sans"/>
              </a:rPr>
              <a:t> Als validatie bij startup is ingesteld, heb je de garantie dat de configuratie op dat moment geldig was voor de geregistreerde opties.</a:t>
            </a:r>
          </a:p>
          <a:p>
            <a:pPr algn="l">
              <a:buFont typeface="+mj-lt"/>
              <a:buAutoNum type="arabicPeriod"/>
            </a:pPr>
            <a:r>
              <a:rPr lang="nl-BE" sz="1400" b="0" i="0" dirty="0">
                <a:solidFill>
                  <a:srgbClr val="424242"/>
                </a:solidFill>
                <a:effectLst/>
                <a:latin typeface="Segoe Sans"/>
              </a:rPr>
              <a:t> Let wel: als je alleen named options registreert en een unnamed opvraagt, probeert het systeem die alsnog te leveren.</a:t>
            </a:r>
            <a:br>
              <a:rPr lang="nl-BE" sz="1400" b="0" i="0" dirty="0">
                <a:solidFill>
                  <a:srgbClr val="424242"/>
                </a:solidFill>
                <a:effectLst/>
                <a:latin typeface="Segoe Sans"/>
              </a:rPr>
            </a:br>
            <a:r>
              <a:rPr lang="nl-BE" sz="1400" b="0" i="0" dirty="0">
                <a:solidFill>
                  <a:srgbClr val="424242"/>
                </a:solidFill>
                <a:effectLst/>
                <a:latin typeface="Segoe Sans"/>
              </a:rPr>
              <a:t>Als die niet door de validatie komt, krijg je een runtime-fout.</a:t>
            </a:r>
            <a:br>
              <a:rPr lang="nl-BE" sz="1400" b="0" i="0" dirty="0">
                <a:solidFill>
                  <a:srgbClr val="424242"/>
                </a:solidFill>
                <a:effectLst/>
                <a:latin typeface="Segoe Sans"/>
              </a:rPr>
            </a:br>
            <a:r>
              <a:rPr lang="nl-BE" sz="1400" b="0" i="0" dirty="0">
                <a:solidFill>
                  <a:srgbClr val="424242"/>
                </a:solidFill>
                <a:effectLst/>
                <a:latin typeface="Segoe Sans"/>
              </a:rPr>
              <a:t>Dit geldt ook voor monitored changes en snapshots.</a:t>
            </a:r>
          </a:p>
          <a:p>
            <a:endParaRPr lang="nl-BE" sz="800" noProof="0" dirty="0"/>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17</a:t>
            </a:fld>
            <a:endParaRPr lang="de-DE" dirty="0"/>
          </a:p>
        </p:txBody>
      </p:sp>
    </p:spTree>
    <p:extLst>
      <p:ext uri="{BB962C8B-B14F-4D97-AF65-F5344CB8AC3E}">
        <p14:creationId xmlns:p14="http://schemas.microsoft.com/office/powerpoint/2010/main" val="600466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pPr algn="l"/>
            <a:r>
              <a:rPr lang="nl-BE" b="0" i="0" dirty="0">
                <a:solidFill>
                  <a:srgbClr val="424242"/>
                </a:solidFill>
                <a:effectLst/>
                <a:latin typeface="Segoe Sans"/>
              </a:rPr>
              <a:t>We zijn aangekomen bij het laatste deel: </a:t>
            </a:r>
            <a:r>
              <a:rPr lang="nl-BE" b="1" i="0" dirty="0">
                <a:solidFill>
                  <a:srgbClr val="424242"/>
                </a:solidFill>
                <a:effectLst/>
                <a:latin typeface="Segoe Sans"/>
              </a:rPr>
              <a:t>Configure</a:t>
            </a:r>
            <a:r>
              <a:rPr lang="nl-BE" b="0" i="0" dirty="0">
                <a:solidFill>
                  <a:srgbClr val="424242"/>
                </a:solidFill>
                <a:effectLst/>
                <a:latin typeface="Segoe Sans"/>
              </a:rPr>
              <a:t>.</a:t>
            </a:r>
            <a:br>
              <a:rPr lang="nl-BE" b="0" i="0" dirty="0">
                <a:solidFill>
                  <a:srgbClr val="424242"/>
                </a:solidFill>
                <a:effectLst/>
                <a:latin typeface="Segoe Sans"/>
              </a:rPr>
            </a:br>
            <a:r>
              <a:rPr lang="nl-BE" b="0" i="0" dirty="0">
                <a:solidFill>
                  <a:srgbClr val="424242"/>
                </a:solidFill>
                <a:effectLst/>
                <a:latin typeface="Segoe Sans"/>
              </a:rPr>
              <a:t>Vergis je niet — dit is het moeilijkste stuk om onder de knie te krijgen.</a:t>
            </a:r>
          </a:p>
          <a:p>
            <a:pPr algn="l"/>
            <a:br>
              <a:rPr lang="nl-BE" b="0" i="0" dirty="0">
                <a:solidFill>
                  <a:srgbClr val="424242"/>
                </a:solidFill>
                <a:effectLst/>
                <a:latin typeface="Segoe Sans"/>
              </a:rPr>
            </a:br>
            <a:r>
              <a:rPr lang="nl-BE" b="0" i="0" dirty="0">
                <a:solidFill>
                  <a:srgbClr val="424242"/>
                </a:solidFill>
                <a:effectLst/>
                <a:latin typeface="Segoe Sans"/>
              </a:rPr>
              <a:t>Maar als het gaat om gespecialiseerde configuratie, dan is dit het moment waarop je echt magie kunt doen met options.</a:t>
            </a:r>
          </a:p>
          <a:p>
            <a:pPr algn="l"/>
            <a:r>
              <a:rPr lang="nl-BE" b="0" i="0" dirty="0">
                <a:solidFill>
                  <a:srgbClr val="424242"/>
                </a:solidFill>
                <a:effectLst/>
                <a:latin typeface="Segoe Sans"/>
              </a:rPr>
              <a:t>De uitvoeringsvolgorde kan lastig zijn, zeker als je verschillende configuratiestappen begint te combineren.</a:t>
            </a:r>
          </a:p>
          <a:p>
            <a:pPr algn="l"/>
            <a:br>
              <a:rPr lang="nl-BE" b="0" i="0" dirty="0">
                <a:solidFill>
                  <a:srgbClr val="424242"/>
                </a:solidFill>
                <a:effectLst/>
                <a:latin typeface="Segoe Sans"/>
              </a:rPr>
            </a:br>
            <a:r>
              <a:rPr lang="nl-BE" b="0" i="0" dirty="0">
                <a:solidFill>
                  <a:srgbClr val="424242"/>
                </a:solidFill>
                <a:effectLst/>
                <a:latin typeface="Segoe Sans"/>
              </a:rPr>
              <a:t>Maar als je dat doet, heb je daar waarschijnlijk goede redenen voor. Let dan wel goed op: de volgorde is hier echt belangrijk.</a:t>
            </a:r>
          </a:p>
          <a:p>
            <a:pPr algn="l"/>
            <a:r>
              <a:rPr lang="nl-BE" b="0" i="0" dirty="0">
                <a:solidFill>
                  <a:srgbClr val="424242"/>
                </a:solidFill>
                <a:effectLst/>
                <a:latin typeface="Segoe Sans"/>
              </a:rPr>
              <a:t>Alle Configure-stappen — dus Configure, ConfigureAll&lt;T&gt; en Configure&lt;T&gt; — worden uitgevoerd voordat de PostConfigure-stap begint.</a:t>
            </a:r>
          </a:p>
          <a:p>
            <a:pPr algn="l"/>
            <a:r>
              <a:rPr lang="nl-BE" b="0" i="0" dirty="0">
                <a:solidFill>
                  <a:srgbClr val="424242"/>
                </a:solidFill>
                <a:effectLst/>
                <a:latin typeface="Segoe Sans"/>
              </a:rPr>
              <a:t>En dat gebeurt in de volgorde waarin je ze hebt toegevoegd.</a:t>
            </a:r>
          </a:p>
          <a:p>
            <a:pPr algn="l"/>
            <a:r>
              <a:rPr lang="nl-BE" b="0" i="0" dirty="0">
                <a:solidFill>
                  <a:srgbClr val="424242"/>
                </a:solidFill>
                <a:effectLst/>
                <a:latin typeface="Segoe Sans"/>
              </a:rPr>
              <a:t>Hetzelfde geldt voor PostConfigure: die wordt pas uitgevoerd nadat alle Configure-stappen zijn afgerond.</a:t>
            </a:r>
          </a:p>
          <a:p>
            <a:pPr algn="l"/>
            <a:endParaRPr lang="nl-BE" b="0" i="0" dirty="0">
              <a:solidFill>
                <a:srgbClr val="424242"/>
              </a:solidFill>
              <a:effectLst/>
              <a:latin typeface="Segoe Sans"/>
            </a:endParaRPr>
          </a:p>
          <a:p>
            <a:pPr algn="l"/>
            <a:r>
              <a:rPr lang="nl-BE" b="0" i="0" dirty="0">
                <a:solidFill>
                  <a:srgbClr val="424242"/>
                </a:solidFill>
                <a:effectLst/>
                <a:latin typeface="Segoe Sans"/>
              </a:rPr>
              <a:t>Voor de IServiceCollection zijn er ook belangrijke verschillen tussen named en unnamed configuraties:</a:t>
            </a:r>
          </a:p>
          <a:p>
            <a:pPr marL="171450" indent="-171450" algn="l">
              <a:buFont typeface="Arial" panose="020B0604020202020204" pitchFamily="34" charset="0"/>
              <a:buChar char="•"/>
            </a:pPr>
            <a:r>
              <a:rPr lang="nl-BE" b="0" i="0" dirty="0">
                <a:solidFill>
                  <a:srgbClr val="424242"/>
                </a:solidFill>
                <a:effectLst/>
                <a:latin typeface="Segoe Sans"/>
              </a:rPr>
              <a:t>Als je een named configuratie toevoegt, wordt die alleen toegepast op die specifieke naam.</a:t>
            </a:r>
          </a:p>
          <a:p>
            <a:pPr marL="171450" indent="-171450" algn="l">
              <a:buFont typeface="Arial" panose="020B0604020202020204" pitchFamily="34" charset="0"/>
              <a:buChar char="•"/>
            </a:pPr>
            <a:r>
              <a:rPr lang="nl-BE" b="0" i="0" dirty="0">
                <a:solidFill>
                  <a:srgbClr val="424242"/>
                </a:solidFill>
                <a:effectLst/>
                <a:latin typeface="Segoe Sans"/>
              </a:rPr>
              <a:t>Een unnamed configuratie wordt alleen toegepast op opties zonder naam.</a:t>
            </a:r>
          </a:p>
          <a:p>
            <a:pPr algn="l"/>
            <a:endParaRPr lang="nl-BE" b="0" i="0" dirty="0">
              <a:solidFill>
                <a:srgbClr val="424242"/>
              </a:solidFill>
              <a:effectLst/>
              <a:latin typeface="Segoe Sans"/>
            </a:endParaRPr>
          </a:p>
          <a:p>
            <a:pPr algn="l"/>
            <a:r>
              <a:rPr lang="nl-BE" b="0" i="0" dirty="0">
                <a:solidFill>
                  <a:srgbClr val="424242"/>
                </a:solidFill>
                <a:effectLst/>
                <a:latin typeface="Segoe Sans"/>
              </a:rPr>
              <a:t>Pas nadat alle Configure-stappen zijn uitgevoerd, wordt de validatie toegepast.</a:t>
            </a:r>
            <a:br>
              <a:rPr lang="nl-BE" b="0" i="0" dirty="0">
                <a:solidFill>
                  <a:srgbClr val="424242"/>
                </a:solidFill>
                <a:effectLst/>
                <a:latin typeface="Segoe Sans"/>
              </a:rPr>
            </a:br>
            <a:r>
              <a:rPr lang="nl-BE" b="0" i="0" dirty="0">
                <a:solidFill>
                  <a:srgbClr val="424242"/>
                </a:solidFill>
                <a:effectLst/>
                <a:latin typeface="Segoe Sans"/>
              </a:rPr>
              <a:t>Dus als er iets is dat je configuratie geldig maakt, kun je dat best al in een vroege Configure-stap doen.</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18</a:t>
            </a:fld>
            <a:endParaRPr lang="de-DE" dirty="0"/>
          </a:p>
        </p:txBody>
      </p:sp>
    </p:spTree>
    <p:extLst>
      <p:ext uri="{BB962C8B-B14F-4D97-AF65-F5344CB8AC3E}">
        <p14:creationId xmlns:p14="http://schemas.microsoft.com/office/powerpoint/2010/main" val="2262911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pPr algn="l"/>
            <a:r>
              <a:rPr lang="nl-BE" b="0" i="0" dirty="0">
                <a:solidFill>
                  <a:srgbClr val="424242"/>
                </a:solidFill>
                <a:effectLst/>
                <a:latin typeface="Segoe Sans"/>
              </a:rPr>
              <a:t>Deze keer gebruiken we opnieuw de MyOptions-klasse, maar ik heb alle varianten toegevoegd die ik kon bedenken om te laten zien hoe dit zich gedraagt.</a:t>
            </a:r>
            <a:br>
              <a:rPr lang="nl-BE" b="0" i="0" dirty="0">
                <a:solidFill>
                  <a:srgbClr val="424242"/>
                </a:solidFill>
                <a:effectLst/>
                <a:latin typeface="Segoe Sans"/>
              </a:rPr>
            </a:br>
            <a:r>
              <a:rPr lang="nl-BE" b="0" i="0" dirty="0">
                <a:solidFill>
                  <a:srgbClr val="424242"/>
                </a:solidFill>
                <a:effectLst/>
                <a:latin typeface="Segoe Sans"/>
              </a:rPr>
              <a:t>Ik heb Console.WriteLine toegevoegd zodat je meteen kunt zien wanneer iets wordt uitgevoerd, zonder dat we verdwalen in breakpoints.</a:t>
            </a:r>
          </a:p>
          <a:p>
            <a:pPr algn="l"/>
            <a:endParaRPr lang="nl-BE" b="0" i="0" dirty="0">
              <a:solidFill>
                <a:srgbClr val="424242"/>
              </a:solidFill>
              <a:effectLst/>
              <a:latin typeface="Segoe Sans"/>
            </a:endParaRPr>
          </a:p>
          <a:p>
            <a:pPr algn="l"/>
            <a:r>
              <a:rPr lang="nl-BE" b="0" i="0" dirty="0">
                <a:solidFill>
                  <a:srgbClr val="424242"/>
                </a:solidFill>
                <a:effectLst/>
                <a:latin typeface="Segoe Sans"/>
              </a:rPr>
              <a:t>Bij het opstarten zie je duidelijk dat we drie unieke identifiers hebben die verwijzen naar de drie geconfigureerde opties in dit voorbeeld.</a:t>
            </a:r>
          </a:p>
          <a:p>
            <a:pPr algn="l">
              <a:buFont typeface="Arial" panose="020B0604020202020204" pitchFamily="34" charset="0"/>
              <a:buNone/>
            </a:pPr>
            <a:r>
              <a:rPr lang="en-US" b="1" noProof="0" dirty="0"/>
              <a:t>Hit the monitor endpoint </a:t>
            </a:r>
            <a:r>
              <a:rPr lang="nl-BE" b="0" i="0" dirty="0">
                <a:solidFill>
                  <a:srgbClr val="424242"/>
                </a:solidFill>
                <a:effectLst/>
                <a:latin typeface="Segoe Sans"/>
              </a:rPr>
              <a:t>→ dit toont aan dat deze opties tijdens de startup zijn geconfigureerd.</a:t>
            </a:r>
          </a:p>
          <a:p>
            <a:pPr algn="l">
              <a:buFont typeface="Arial" panose="020B0604020202020204" pitchFamily="34" charset="0"/>
              <a:buNone/>
            </a:pPr>
            <a:r>
              <a:rPr lang="en-US" b="1" noProof="0" dirty="0"/>
              <a:t>Hit the snapshot endpoint </a:t>
            </a:r>
            <a:r>
              <a:rPr lang="nl-BE" b="0" i="0" dirty="0">
                <a:solidFill>
                  <a:srgbClr val="424242"/>
                </a:solidFill>
                <a:effectLst/>
                <a:latin typeface="Segoe Sans"/>
              </a:rPr>
              <a:t>→ dit toont aan dat deze opties bij elke request opnieuw gevalideerd worden, zoals ook in de documentatie staat. Alle configuratiestappen worden dan opnieuw uitgevoerd.</a:t>
            </a:r>
          </a:p>
          <a:p>
            <a:pPr algn="l">
              <a:buFont typeface="Arial" panose="020B0604020202020204" pitchFamily="34" charset="0"/>
              <a:buNone/>
            </a:pPr>
            <a:endParaRPr lang="nl-BE" b="0" i="0" dirty="0">
              <a:solidFill>
                <a:srgbClr val="424242"/>
              </a:solidFill>
              <a:effectLst/>
              <a:latin typeface="Segoe Sans"/>
            </a:endParaRPr>
          </a:p>
          <a:p>
            <a:pPr algn="l"/>
            <a:r>
              <a:rPr lang="nl-BE" b="0" i="0" dirty="0">
                <a:solidFill>
                  <a:srgbClr val="424242"/>
                </a:solidFill>
                <a:effectLst/>
                <a:latin typeface="Segoe Sans"/>
              </a:rPr>
              <a:t>Met deze kennis kunnen we nu naar het </a:t>
            </a:r>
            <a:r>
              <a:rPr lang="nl-BE" b="1" i="0" dirty="0">
                <a:solidFill>
                  <a:srgbClr val="424242"/>
                </a:solidFill>
                <a:effectLst/>
                <a:latin typeface="Segoe Sans"/>
              </a:rPr>
              <a:t>laatste onderdeel</a:t>
            </a:r>
            <a:r>
              <a:rPr lang="nl-BE" b="0" i="0" dirty="0">
                <a:solidFill>
                  <a:srgbClr val="424242"/>
                </a:solidFill>
                <a:effectLst/>
                <a:latin typeface="Segoe Sans"/>
              </a:rPr>
              <a:t>, en dit is wat mij persoonlijk enthousiast maakte over deze aanpak.</a:t>
            </a:r>
          </a:p>
          <a:p>
            <a:pPr algn="l"/>
            <a:r>
              <a:rPr lang="nl-BE" b="0" i="0" dirty="0">
                <a:solidFill>
                  <a:srgbClr val="424242"/>
                </a:solidFill>
                <a:effectLst/>
                <a:latin typeface="Segoe Sans"/>
              </a:rPr>
              <a:t>We gaan nu de eerder geconfigureerde </a:t>
            </a:r>
            <a:r>
              <a:rPr lang="nl-BE" b="1" i="0" dirty="0">
                <a:solidFill>
                  <a:srgbClr val="424242"/>
                </a:solidFill>
                <a:effectLst/>
                <a:latin typeface="Segoe Sans"/>
              </a:rPr>
              <a:t>monitored options </a:t>
            </a:r>
            <a:r>
              <a:rPr lang="nl-BE" b="0" i="0" dirty="0">
                <a:solidFill>
                  <a:srgbClr val="424242"/>
                </a:solidFill>
                <a:effectLst/>
                <a:latin typeface="Segoe Sans"/>
              </a:rPr>
              <a:t>laden en deze gebruiken in de FinalOptions.</a:t>
            </a:r>
          </a:p>
          <a:p>
            <a:pPr algn="l"/>
            <a:r>
              <a:rPr lang="nl-BE" b="0" i="0" dirty="0">
                <a:solidFill>
                  <a:srgbClr val="424242"/>
                </a:solidFill>
                <a:effectLst/>
                <a:latin typeface="Segoe Sans"/>
              </a:rPr>
              <a:t>De FinalOptions haalt ook configuratie op, maar doet dit in zijn eigen configuratiefase, waarbij het </a:t>
            </a:r>
            <a:r>
              <a:rPr lang="nl-BE" b="1" i="0" dirty="0">
                <a:solidFill>
                  <a:srgbClr val="424242"/>
                </a:solidFill>
                <a:effectLst/>
                <a:latin typeface="Segoe Sans"/>
              </a:rPr>
              <a:t>verwijst naar andere opties</a:t>
            </a:r>
            <a:r>
              <a:rPr lang="nl-BE" b="0" i="0" dirty="0">
                <a:solidFill>
                  <a:srgbClr val="424242"/>
                </a:solidFill>
                <a:effectLst/>
                <a:latin typeface="Segoe Sans"/>
              </a:rPr>
              <a:t>.</a:t>
            </a:r>
            <a:br>
              <a:rPr lang="nl-BE" b="0" i="0" dirty="0">
                <a:solidFill>
                  <a:srgbClr val="424242"/>
                </a:solidFill>
                <a:effectLst/>
                <a:latin typeface="Segoe Sans"/>
              </a:rPr>
            </a:br>
            <a:r>
              <a:rPr lang="nl-BE" b="0" i="0" dirty="0">
                <a:solidFill>
                  <a:srgbClr val="424242"/>
                </a:solidFill>
                <a:effectLst/>
                <a:latin typeface="Segoe Sans"/>
              </a:rPr>
              <a:t>Dit is dus niet zomaar een optie die via IConfiguration wordt opgebouwd — het vereist ook specifieke functionaliteit van de DI-container om zichzelf correct te kunnen resolven.</a:t>
            </a:r>
          </a:p>
          <a:p>
            <a:pPr algn="l"/>
            <a:r>
              <a:rPr lang="nl-BE" b="0" i="0" dirty="0">
                <a:solidFill>
                  <a:srgbClr val="424242"/>
                </a:solidFill>
                <a:effectLst/>
                <a:latin typeface="Segoe Sans"/>
              </a:rPr>
              <a:t>Denk je dat dit een uitzonderlijk geval is?</a:t>
            </a:r>
          </a:p>
          <a:p>
            <a:pPr algn="l"/>
            <a:br>
              <a:rPr lang="nl-BE" b="0" i="0" dirty="0">
                <a:solidFill>
                  <a:srgbClr val="424242"/>
                </a:solidFill>
                <a:effectLst/>
                <a:latin typeface="Segoe Sans"/>
              </a:rPr>
            </a:br>
            <a:r>
              <a:rPr lang="nl-BE" b="0" i="0" dirty="0">
                <a:solidFill>
                  <a:srgbClr val="424242"/>
                </a:solidFill>
                <a:effectLst/>
                <a:latin typeface="Segoe Sans"/>
              </a:rPr>
              <a:t>Wij hadden dit nodig voor bepaalde </a:t>
            </a:r>
            <a:r>
              <a:rPr lang="nl-BE" b="1" i="0" dirty="0">
                <a:solidFill>
                  <a:srgbClr val="424242"/>
                </a:solidFill>
                <a:effectLst/>
                <a:latin typeface="Segoe Sans"/>
              </a:rPr>
              <a:t>health checks </a:t>
            </a:r>
            <a:r>
              <a:rPr lang="nl-BE" b="0" i="0" dirty="0">
                <a:solidFill>
                  <a:srgbClr val="424242"/>
                </a:solidFill>
                <a:effectLst/>
                <a:latin typeface="Segoe Sans"/>
              </a:rPr>
              <a:t>die afhankelijk waren van opties van andere opties.</a:t>
            </a:r>
            <a:br>
              <a:rPr lang="nl-BE" b="0" i="0" dirty="0">
                <a:solidFill>
                  <a:srgbClr val="424242"/>
                </a:solidFill>
                <a:effectLst/>
                <a:latin typeface="Segoe Sans"/>
              </a:rPr>
            </a:br>
            <a:r>
              <a:rPr lang="nl-BE" b="0" i="0" dirty="0">
                <a:solidFill>
                  <a:srgbClr val="424242"/>
                </a:solidFill>
                <a:effectLst/>
                <a:latin typeface="Segoe Sans"/>
              </a:rPr>
              <a:t>Maar die andere opties hadden een extra validatiestap die pas kon worden uitgevoerd </a:t>
            </a:r>
            <a:r>
              <a:rPr lang="nl-BE" b="1" i="0" dirty="0">
                <a:solidFill>
                  <a:srgbClr val="424242"/>
                </a:solidFill>
                <a:effectLst/>
                <a:latin typeface="Segoe Sans"/>
              </a:rPr>
              <a:t>nadat</a:t>
            </a:r>
            <a:r>
              <a:rPr lang="nl-BE" b="0" i="0" dirty="0">
                <a:solidFill>
                  <a:srgbClr val="424242"/>
                </a:solidFill>
                <a:effectLst/>
                <a:latin typeface="Segoe Sans"/>
              </a:rPr>
              <a:t> er data via de pipeline was geïnjecteerd.</a:t>
            </a:r>
          </a:p>
          <a:p>
            <a:pPr algn="l"/>
            <a:r>
              <a:rPr lang="nl-BE" b="0" i="0" dirty="0">
                <a:solidFill>
                  <a:srgbClr val="424242"/>
                </a:solidFill>
                <a:effectLst/>
                <a:latin typeface="Segoe Sans"/>
              </a:rPr>
              <a:t>We hadden die logica kunnen dupliceren in de FinalOptions, maar dat voelde niet juist.</a:t>
            </a:r>
            <a:br>
              <a:rPr lang="nl-BE" b="0" i="0" dirty="0">
                <a:solidFill>
                  <a:srgbClr val="424242"/>
                </a:solidFill>
                <a:effectLst/>
                <a:latin typeface="Segoe Sans"/>
              </a:rPr>
            </a:br>
            <a:r>
              <a:rPr lang="nl-BE" b="0" i="0" dirty="0">
                <a:solidFill>
                  <a:srgbClr val="424242"/>
                </a:solidFill>
                <a:effectLst/>
                <a:latin typeface="Segoe Sans"/>
              </a:rPr>
              <a:t>Het is namelijk </a:t>
            </a:r>
            <a:r>
              <a:rPr lang="nl-BE" b="1" i="0" dirty="0">
                <a:solidFill>
                  <a:srgbClr val="424242"/>
                </a:solidFill>
                <a:effectLst/>
                <a:latin typeface="Segoe Sans"/>
              </a:rPr>
              <a:t>niet de verantwoordelijkheid</a:t>
            </a:r>
            <a:r>
              <a:rPr lang="nl-BE" b="0" i="0" dirty="0">
                <a:solidFill>
                  <a:srgbClr val="424242"/>
                </a:solidFill>
                <a:effectLst/>
                <a:latin typeface="Segoe Sans"/>
              </a:rPr>
              <a:t> van de FinalOptions om een afhankelijke optie te corrigeren — zeker niet als die correctheid ook nog eens afhankelijk is van de omgeving.</a:t>
            </a:r>
          </a:p>
          <a:p>
            <a:pPr algn="l"/>
            <a:r>
              <a:rPr lang="nl-BE" b="0" i="0" dirty="0">
                <a:solidFill>
                  <a:srgbClr val="424242"/>
                </a:solidFill>
                <a:effectLst/>
                <a:latin typeface="Segoe Sans"/>
              </a:rPr>
              <a:t>Tot slot:</a:t>
            </a:r>
          </a:p>
          <a:p>
            <a:pPr marL="171450" indent="-171450" algn="l">
              <a:buFont typeface="Arial" panose="020B0604020202020204" pitchFamily="34" charset="0"/>
              <a:buChar char="•"/>
            </a:pPr>
            <a:r>
              <a:rPr lang="nl-BE" b="0" i="0" dirty="0">
                <a:solidFill>
                  <a:srgbClr val="424242"/>
                </a:solidFill>
                <a:effectLst/>
                <a:latin typeface="Segoe Sans"/>
              </a:rPr>
              <a:t>Toon een “foute” FinalOptions door te laden met een named optie (“bad”)</a:t>
            </a:r>
          </a:p>
          <a:p>
            <a:pPr marL="171450" indent="-171450" algn="l">
              <a:buFont typeface="Arial" panose="020B0604020202020204" pitchFamily="34" charset="0"/>
              <a:buChar char="•"/>
            </a:pPr>
            <a:r>
              <a:rPr lang="nl-BE" b="0" i="0" dirty="0">
                <a:solidFill>
                  <a:srgbClr val="424242"/>
                </a:solidFill>
                <a:effectLst/>
                <a:latin typeface="Segoe Sans"/>
              </a:rPr>
              <a:t>En daarna de goede met de naamloze (“”)</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19</a:t>
            </a:fld>
            <a:endParaRPr lang="de-DE" dirty="0"/>
          </a:p>
        </p:txBody>
      </p:sp>
    </p:spTree>
    <p:extLst>
      <p:ext uri="{BB962C8B-B14F-4D97-AF65-F5344CB8AC3E}">
        <p14:creationId xmlns:p14="http://schemas.microsoft.com/office/powerpoint/2010/main" val="1636999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Om te beginnen gaan we eerst polsen naar de kennis in de zaal over IConfiguration, IOptions en jullie ervaring ermee. Ik zal jullie even de tijd geven om vrijwillig mee te doen, de data is en op het scherm zien we het live resultaat.</a:t>
            </a:r>
          </a:p>
          <a:p>
            <a:endParaRPr lang="nl-BE" dirty="0"/>
          </a:p>
          <a:p>
            <a:r>
              <a:rPr lang="nl-BE" dirty="0"/>
              <a:t>Voor de mensen die geen idee hebben waar ik het zal over hebben dat is niet erg, we gaan starten met de basics en ik zal jullie gids zijn onderweg.</a:t>
            </a:r>
          </a:p>
          <a:p>
            <a:endParaRPr lang="nl-BE" dirty="0"/>
          </a:p>
          <a:p>
            <a:r>
              <a:rPr lang="nl-BE" dirty="0"/>
              <a:t>Ik ben vereerd dat ik het komende uur van jullie krijg om mijn verhaal te vertellen.</a:t>
            </a:r>
          </a:p>
          <a:p>
            <a:r>
              <a:rPr lang="nl-BE" dirty="0"/>
              <a:t>Ik reken op jullie Nederlandse assertiviteit als een bepaald stuk meer toelichting dient te krijgen, onderbreek me. Zo gaan we samen door deze sessie zonder elkaar te verliezen.</a:t>
            </a:r>
          </a:p>
        </p:txBody>
      </p:sp>
      <p:sp>
        <p:nvSpPr>
          <p:cNvPr id="4" name="Slide Number Placeholder 3"/>
          <p:cNvSpPr>
            <a:spLocks noGrp="1"/>
          </p:cNvSpPr>
          <p:nvPr>
            <p:ph type="sldNum" sz="quarter" idx="5"/>
          </p:nvPr>
        </p:nvSpPr>
        <p:spPr/>
        <p:txBody>
          <a:bodyPr/>
          <a:lstStyle/>
          <a:p>
            <a:fld id="{F2CAA8BB-88FD-437C-AAF8-B4CF0C75ED63}" type="slidenum">
              <a:rPr lang="nl-BE" smtClean="0"/>
              <a:t>2</a:t>
            </a:fld>
            <a:endParaRPr lang="nl-BE"/>
          </a:p>
        </p:txBody>
      </p:sp>
    </p:spTree>
    <p:extLst>
      <p:ext uri="{BB962C8B-B14F-4D97-AF65-F5344CB8AC3E}">
        <p14:creationId xmlns:p14="http://schemas.microsoft.com/office/powerpoint/2010/main" val="3826272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pPr algn="l"/>
            <a:r>
              <a:rPr lang="nl-BE" b="0" i="0" dirty="0">
                <a:solidFill>
                  <a:srgbClr val="424242"/>
                </a:solidFill>
                <a:effectLst/>
                <a:latin typeface="Segoe Sans"/>
              </a:rPr>
              <a:t>Ik wil graag nog een paar voorbeelden tonen waarin de combinatie van IConfiguration, IOptions en Dependency Injection magie laat zien wanneer je ze samenbrengt.</a:t>
            </a:r>
          </a:p>
          <a:p>
            <a:pPr algn="l"/>
            <a:endParaRPr lang="nl-BE" b="0" i="0" dirty="0">
              <a:solidFill>
                <a:srgbClr val="424242"/>
              </a:solidFill>
              <a:effectLst/>
              <a:latin typeface="Segoe Sans"/>
            </a:endParaRPr>
          </a:p>
          <a:p>
            <a:pPr algn="l"/>
            <a:r>
              <a:rPr lang="nl-BE" b="0" i="0" dirty="0">
                <a:solidFill>
                  <a:srgbClr val="424242"/>
                </a:solidFill>
                <a:effectLst/>
                <a:latin typeface="Segoe Sans"/>
              </a:rPr>
              <a:t>In dit voorbeeld simuleren we een third-party client die we moeten gebruiken.</a:t>
            </a:r>
            <a:br>
              <a:rPr lang="nl-BE" b="0" i="0" dirty="0">
                <a:solidFill>
                  <a:srgbClr val="424242"/>
                </a:solidFill>
                <a:effectLst/>
                <a:latin typeface="Segoe Sans"/>
              </a:rPr>
            </a:br>
            <a:r>
              <a:rPr lang="nl-BE" b="0" i="0" dirty="0">
                <a:solidFill>
                  <a:srgbClr val="424242"/>
                </a:solidFill>
                <a:effectLst/>
                <a:latin typeface="Segoe Sans"/>
              </a:rPr>
              <a:t>De enige manier waarop we die kunnen gebruiken, is via een factory met bepaalde instellingen.</a:t>
            </a:r>
            <a:br>
              <a:rPr lang="nl-BE" b="0" i="0" dirty="0">
                <a:solidFill>
                  <a:srgbClr val="424242"/>
                </a:solidFill>
                <a:effectLst/>
                <a:latin typeface="Segoe Sans"/>
              </a:rPr>
            </a:br>
            <a:r>
              <a:rPr lang="nl-BE" b="0" i="0" dirty="0">
                <a:solidFill>
                  <a:srgbClr val="424242"/>
                </a:solidFill>
                <a:effectLst/>
                <a:latin typeface="Segoe Sans"/>
              </a:rPr>
              <a:t>Gelukkig hebben ze een voorbeeld meegeleverd van hoe je hun client zou moeten gebruiken.</a:t>
            </a:r>
          </a:p>
          <a:p>
            <a:pPr algn="l"/>
            <a:r>
              <a:rPr lang="nl-BE" b="0" i="0" dirty="0">
                <a:solidFill>
                  <a:srgbClr val="424242"/>
                </a:solidFill>
                <a:effectLst/>
                <a:latin typeface="Segoe Sans"/>
              </a:rPr>
              <a:t>Maar stel dat ik deze interface nodig heb in een ander project dan mijn startup-project, zonder gebruik te maken van DI, dan wordt het al snel rommelig.</a:t>
            </a:r>
            <a:br>
              <a:rPr lang="nl-BE" b="0" i="0" dirty="0">
                <a:solidFill>
                  <a:srgbClr val="424242"/>
                </a:solidFill>
                <a:effectLst/>
                <a:latin typeface="Segoe Sans"/>
              </a:rPr>
            </a:br>
            <a:r>
              <a:rPr lang="nl-BE" b="0" i="0" dirty="0">
                <a:solidFill>
                  <a:srgbClr val="424242"/>
                </a:solidFill>
                <a:effectLst/>
                <a:latin typeface="Segoe Sans"/>
              </a:rPr>
              <a:t>Zeker omdat de third-party ook sterk aanraadt om hun client als singleton te gebruiken.</a:t>
            </a:r>
          </a:p>
          <a:p>
            <a:pPr algn="l"/>
            <a:r>
              <a:rPr lang="nl-BE" b="0" i="0" dirty="0">
                <a:solidFill>
                  <a:srgbClr val="424242"/>
                </a:solidFill>
                <a:effectLst/>
                <a:latin typeface="Segoe Sans"/>
              </a:rPr>
              <a:t>Hoewel de code werkt zoals het nu is, voelt het toch als een compromis.</a:t>
            </a:r>
          </a:p>
          <a:p>
            <a:pPr algn="l"/>
            <a:r>
              <a:rPr lang="nl-BE" b="0" i="0" dirty="0">
                <a:solidFill>
                  <a:srgbClr val="424242"/>
                </a:solidFill>
                <a:effectLst/>
                <a:latin typeface="Segoe Sans"/>
              </a:rPr>
              <a:t>Om dit netjes op te lossen, maken we eerst een eenvoudige options-klasse die we kunnen binden aan de configuratie.</a:t>
            </a:r>
          </a:p>
          <a:p>
            <a:pPr algn="l"/>
            <a:r>
              <a:rPr lang="nl-BE" b="0" i="0" dirty="0">
                <a:solidFill>
                  <a:srgbClr val="424242"/>
                </a:solidFill>
                <a:effectLst/>
                <a:latin typeface="Segoe Sans"/>
              </a:rPr>
              <a:t>Zodra die klasse er is, kunnen we die gebruiken in een AddSingleton-methode waarbij we de ServiceProvider gebruiken.</a:t>
            </a:r>
            <a:br>
              <a:rPr lang="nl-BE" b="0" i="0" dirty="0">
                <a:solidFill>
                  <a:srgbClr val="424242"/>
                </a:solidFill>
                <a:effectLst/>
                <a:latin typeface="Segoe Sans"/>
              </a:rPr>
            </a:br>
            <a:r>
              <a:rPr lang="nl-BE" b="0" i="0" dirty="0">
                <a:solidFill>
                  <a:srgbClr val="424242"/>
                </a:solidFill>
                <a:effectLst/>
                <a:latin typeface="Segoe Sans"/>
              </a:rPr>
              <a:t>Binnen die methode maken we dan de client aan via de factory en gebruiken we de gebonden opties.</a:t>
            </a:r>
          </a:p>
          <a:p>
            <a:pPr algn="l"/>
            <a:r>
              <a:rPr lang="nl-BE" b="0" i="0" dirty="0">
                <a:solidFill>
                  <a:srgbClr val="424242"/>
                </a:solidFill>
                <a:effectLst/>
                <a:latin typeface="Segoe Sans"/>
              </a:rPr>
              <a:t>Het voordeel van deze kleine omweg is dat we nu de INonDiClient gewoon kunnen opvragen via de DI-container.</a:t>
            </a:r>
            <a:br>
              <a:rPr lang="nl-BE" b="0" i="0" dirty="0">
                <a:solidFill>
                  <a:srgbClr val="424242"/>
                </a:solidFill>
                <a:effectLst/>
                <a:latin typeface="Segoe Sans"/>
              </a:rPr>
            </a:br>
            <a:r>
              <a:rPr lang="nl-BE" b="0" i="0" dirty="0">
                <a:solidFill>
                  <a:srgbClr val="424242"/>
                </a:solidFill>
                <a:effectLst/>
                <a:latin typeface="Segoe Sans"/>
              </a:rPr>
              <a:t>En dat betekent dat we deze client overal in het project kunnen gebruiken waar deze interface bekend is.</a:t>
            </a:r>
          </a:p>
          <a:p>
            <a:pPr algn="l"/>
            <a:r>
              <a:rPr lang="nl-BE" b="0" i="0" dirty="0">
                <a:solidFill>
                  <a:srgbClr val="424242"/>
                </a:solidFill>
                <a:effectLst/>
                <a:latin typeface="Segoe Sans"/>
              </a:rPr>
              <a:t>De configuratie wordt dan alleen geladen op het moment dat het nodig is, en dat kan vanuit elke ServiceProvider.</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20</a:t>
            </a:fld>
            <a:endParaRPr lang="de-DE" dirty="0"/>
          </a:p>
        </p:txBody>
      </p:sp>
    </p:spTree>
    <p:extLst>
      <p:ext uri="{BB962C8B-B14F-4D97-AF65-F5344CB8AC3E}">
        <p14:creationId xmlns:p14="http://schemas.microsoft.com/office/powerpoint/2010/main" val="1714846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b="0" i="0" dirty="0">
                <a:solidFill>
                  <a:srgbClr val="242424"/>
                </a:solidFill>
                <a:effectLst/>
                <a:latin typeface="Segoe UI" panose="020B0502040204020203" pitchFamily="34" charset="0"/>
              </a:rPr>
              <a:t>Dank </a:t>
            </a:r>
            <a:r>
              <a:rPr lang="en-US" b="0" i="0" dirty="0" err="1">
                <a:solidFill>
                  <a:srgbClr val="242424"/>
                </a:solidFill>
                <a:effectLst/>
                <a:latin typeface="Segoe UI" panose="020B0502040204020203" pitchFamily="34" charset="0"/>
              </a:rPr>
              <a:t>voor</a:t>
            </a:r>
            <a:r>
              <a:rPr lang="en-US" b="0" i="0" dirty="0">
                <a:solidFill>
                  <a:srgbClr val="242424"/>
                </a:solidFill>
                <a:effectLst/>
                <a:latin typeface="Segoe UI" panose="020B0502040204020203" pitchFamily="34" charset="0"/>
              </a:rPr>
              <a:t> </a:t>
            </a:r>
            <a:r>
              <a:rPr lang="en-US" b="0" i="0" dirty="0" err="1">
                <a:solidFill>
                  <a:srgbClr val="242424"/>
                </a:solidFill>
                <a:effectLst/>
                <a:latin typeface="Segoe UI" panose="020B0502040204020203" pitchFamily="34" charset="0"/>
              </a:rPr>
              <a:t>jullie</a:t>
            </a:r>
            <a:r>
              <a:rPr lang="en-US" b="0" i="0" dirty="0">
                <a:solidFill>
                  <a:srgbClr val="242424"/>
                </a:solidFill>
                <a:effectLst/>
                <a:latin typeface="Segoe UI" panose="020B0502040204020203" pitchFamily="34" charset="0"/>
              </a:rPr>
              <a:t> </a:t>
            </a:r>
            <a:r>
              <a:rPr lang="en-US" b="0" i="0" dirty="0" err="1">
                <a:solidFill>
                  <a:srgbClr val="242424"/>
                </a:solidFill>
                <a:effectLst/>
                <a:latin typeface="Segoe UI" panose="020B0502040204020203" pitchFamily="34" charset="0"/>
              </a:rPr>
              <a:t>aandacht</a:t>
            </a:r>
            <a:r>
              <a:rPr lang="en-US" b="0" i="0" dirty="0">
                <a:solidFill>
                  <a:srgbClr val="242424"/>
                </a:solidFill>
                <a:effectLst/>
                <a:latin typeface="Segoe UI" panose="020B0502040204020203" pitchFamily="34" charset="0"/>
              </a:rPr>
              <a:t>, </a:t>
            </a:r>
            <a:r>
              <a:rPr lang="en-US" b="0" i="0" dirty="0" err="1">
                <a:solidFill>
                  <a:srgbClr val="242424"/>
                </a:solidFill>
                <a:effectLst/>
                <a:latin typeface="Segoe UI" panose="020B0502040204020203" pitchFamily="34" charset="0"/>
              </a:rPr>
              <a:t>hier</a:t>
            </a:r>
            <a:r>
              <a:rPr lang="en-US" b="0" i="0" dirty="0">
                <a:solidFill>
                  <a:srgbClr val="242424"/>
                </a:solidFill>
                <a:effectLst/>
                <a:latin typeface="Segoe UI" panose="020B0502040204020203" pitchFamily="34" charset="0"/>
              </a:rPr>
              <a:t> </a:t>
            </a:r>
            <a:r>
              <a:rPr lang="en-US" b="0" i="0" dirty="0" err="1">
                <a:solidFill>
                  <a:srgbClr val="242424"/>
                </a:solidFill>
                <a:effectLst/>
                <a:latin typeface="Segoe UI" panose="020B0502040204020203" pitchFamily="34" charset="0"/>
              </a:rPr>
              <a:t>zijn</a:t>
            </a:r>
            <a:r>
              <a:rPr lang="en-US" b="0" i="0" dirty="0">
                <a:solidFill>
                  <a:srgbClr val="242424"/>
                </a:solidFill>
                <a:effectLst/>
                <a:latin typeface="Segoe UI" panose="020B0502040204020203" pitchFamily="34" charset="0"/>
              </a:rPr>
              <a:t> </a:t>
            </a:r>
            <a:r>
              <a:rPr lang="en-US" b="0" i="0" dirty="0" err="1">
                <a:solidFill>
                  <a:srgbClr val="242424"/>
                </a:solidFill>
                <a:effectLst/>
                <a:latin typeface="Segoe UI" panose="020B0502040204020203" pitchFamily="34" charset="0"/>
              </a:rPr>
              <a:t>nog</a:t>
            </a:r>
            <a:r>
              <a:rPr lang="en-US" b="0" i="0" dirty="0">
                <a:solidFill>
                  <a:srgbClr val="242424"/>
                </a:solidFill>
                <a:effectLst/>
                <a:latin typeface="Segoe UI" panose="020B0502040204020203" pitchFamily="34" charset="0"/>
              </a:rPr>
              <a:t> wat </a:t>
            </a:r>
            <a:r>
              <a:rPr lang="en-US" b="0" i="0" dirty="0" err="1">
                <a:solidFill>
                  <a:srgbClr val="242424"/>
                </a:solidFill>
                <a:effectLst/>
                <a:latin typeface="Segoe UI" panose="020B0502040204020203" pitchFamily="34" charset="0"/>
              </a:rPr>
              <a:t>referenties</a:t>
            </a:r>
            <a:r>
              <a:rPr lang="en-US" b="0" i="0" dirty="0">
                <a:solidFill>
                  <a:srgbClr val="242424"/>
                </a:solidFill>
                <a:effectLst/>
                <a:latin typeface="Segoe UI" panose="020B0502040204020203" pitchFamily="34" charset="0"/>
              </a:rPr>
              <a:t>, </a:t>
            </a:r>
            <a:r>
              <a:rPr lang="en-US" b="0" i="0" dirty="0" err="1">
                <a:solidFill>
                  <a:srgbClr val="242424"/>
                </a:solidFill>
                <a:effectLst/>
                <a:latin typeface="Segoe UI" panose="020B0502040204020203" pitchFamily="34" charset="0"/>
              </a:rPr>
              <a:t>moesten</a:t>
            </a:r>
            <a:r>
              <a:rPr lang="en-US" b="0" i="0" dirty="0">
                <a:solidFill>
                  <a:srgbClr val="242424"/>
                </a:solidFill>
                <a:effectLst/>
                <a:latin typeface="Segoe UI" panose="020B0502040204020203" pitchFamily="34" charset="0"/>
              </a:rPr>
              <a:t> er </a:t>
            </a:r>
            <a:r>
              <a:rPr lang="en-US" b="0" i="0" dirty="0" err="1">
                <a:solidFill>
                  <a:srgbClr val="242424"/>
                </a:solidFill>
                <a:effectLst/>
                <a:latin typeface="Segoe UI" panose="020B0502040204020203" pitchFamily="34" charset="0"/>
              </a:rPr>
              <a:t>nog</a:t>
            </a:r>
            <a:r>
              <a:rPr lang="en-US" b="0" i="0" dirty="0">
                <a:solidFill>
                  <a:srgbClr val="242424"/>
                </a:solidFill>
                <a:effectLst/>
                <a:latin typeface="Segoe UI" panose="020B0502040204020203" pitchFamily="34" charset="0"/>
              </a:rPr>
              <a:t> </a:t>
            </a:r>
            <a:r>
              <a:rPr lang="en-US" b="0" i="0" dirty="0" err="1">
                <a:solidFill>
                  <a:srgbClr val="242424"/>
                </a:solidFill>
                <a:effectLst/>
                <a:latin typeface="Segoe UI" panose="020B0502040204020203" pitchFamily="34" charset="0"/>
              </a:rPr>
              <a:t>vragen</a:t>
            </a:r>
            <a:r>
              <a:rPr lang="en-US" b="0" i="0" dirty="0">
                <a:solidFill>
                  <a:srgbClr val="242424"/>
                </a:solidFill>
                <a:effectLst/>
                <a:latin typeface="Segoe UI" panose="020B0502040204020203" pitchFamily="34" charset="0"/>
              </a:rPr>
              <a:t> </a:t>
            </a:r>
            <a:r>
              <a:rPr lang="en-US" b="0" i="0" dirty="0" err="1">
                <a:solidFill>
                  <a:srgbClr val="242424"/>
                </a:solidFill>
                <a:effectLst/>
                <a:latin typeface="Segoe UI" panose="020B0502040204020203" pitchFamily="34" charset="0"/>
              </a:rPr>
              <a:t>zijn</a:t>
            </a:r>
            <a:r>
              <a:rPr lang="en-US" b="0" i="0" dirty="0">
                <a:solidFill>
                  <a:srgbClr val="242424"/>
                </a:solidFill>
                <a:effectLst/>
                <a:latin typeface="Segoe UI" panose="020B0502040204020203" pitchFamily="34" charset="0"/>
              </a:rPr>
              <a:t> </a:t>
            </a:r>
            <a:r>
              <a:rPr lang="en-US" b="0" i="0" dirty="0" err="1">
                <a:solidFill>
                  <a:srgbClr val="242424"/>
                </a:solidFill>
                <a:effectLst/>
                <a:latin typeface="Segoe UI" panose="020B0502040204020203" pitchFamily="34" charset="0"/>
              </a:rPr>
              <a:t>laat</a:t>
            </a:r>
            <a:r>
              <a:rPr lang="en-US" b="0" i="0" dirty="0">
                <a:solidFill>
                  <a:srgbClr val="242424"/>
                </a:solidFill>
                <a:effectLst/>
                <a:latin typeface="Segoe UI" panose="020B0502040204020203" pitchFamily="34" charset="0"/>
              </a:rPr>
              <a:t> ze maar </a:t>
            </a:r>
            <a:r>
              <a:rPr lang="en-US" b="0" i="0" dirty="0" err="1">
                <a:solidFill>
                  <a:srgbClr val="242424"/>
                </a:solidFill>
                <a:effectLst/>
                <a:latin typeface="Segoe UI" panose="020B0502040204020203" pitchFamily="34" charset="0"/>
              </a:rPr>
              <a:t>komen</a:t>
            </a:r>
            <a:r>
              <a:rPr lang="en-US" b="0" i="0" dirty="0">
                <a:solidFill>
                  <a:srgbClr val="242424"/>
                </a:solidFill>
                <a:effectLst/>
                <a:latin typeface="Segoe UI" panose="020B0502040204020203" pitchFamily="34" charset="0"/>
              </a:rPr>
              <a:t>.</a:t>
            </a:r>
          </a:p>
          <a:p>
            <a:endParaRPr lang="en-US" b="0" i="0" dirty="0">
              <a:solidFill>
                <a:srgbClr val="242424"/>
              </a:solidFill>
              <a:effectLst/>
              <a:latin typeface="Segoe UI" panose="020B0502040204020203" pitchFamily="34" charset="0"/>
            </a:endParaRPr>
          </a:p>
          <a:p>
            <a:r>
              <a:rPr lang="en-US" b="0" i="0" dirty="0" err="1">
                <a:solidFill>
                  <a:srgbClr val="242424"/>
                </a:solidFill>
                <a:effectLst/>
                <a:latin typeface="Segoe UI" panose="020B0502040204020203" pitchFamily="34" charset="0"/>
              </a:rPr>
              <a:t>Tevens</a:t>
            </a:r>
            <a:r>
              <a:rPr lang="en-US" b="0" i="0" dirty="0">
                <a:solidFill>
                  <a:srgbClr val="242424"/>
                </a:solidFill>
                <a:effectLst/>
                <a:latin typeface="Segoe UI" panose="020B0502040204020203" pitchFamily="34" charset="0"/>
              </a:rPr>
              <a:t> </a:t>
            </a:r>
            <a:r>
              <a:rPr lang="en-US" b="0" i="0" dirty="0" err="1">
                <a:solidFill>
                  <a:srgbClr val="242424"/>
                </a:solidFill>
                <a:effectLst/>
                <a:latin typeface="Segoe UI" panose="020B0502040204020203" pitchFamily="34" charset="0"/>
              </a:rPr>
              <a:t>geef</a:t>
            </a:r>
            <a:r>
              <a:rPr lang="en-US" b="0" i="0" dirty="0">
                <a:solidFill>
                  <a:srgbClr val="242424"/>
                </a:solidFill>
                <a:effectLst/>
                <a:latin typeface="Segoe UI" panose="020B0502040204020203" pitchFamily="34" charset="0"/>
              </a:rPr>
              <a:t> </a:t>
            </a:r>
            <a:r>
              <a:rPr lang="en-US" b="0" i="0" dirty="0" err="1">
                <a:solidFill>
                  <a:srgbClr val="242424"/>
                </a:solidFill>
                <a:effectLst/>
                <a:latin typeface="Segoe UI" panose="020B0502040204020203" pitchFamily="34" charset="0"/>
              </a:rPr>
              <a:t>ik</a:t>
            </a:r>
            <a:r>
              <a:rPr lang="en-US" b="0" i="0" dirty="0">
                <a:solidFill>
                  <a:srgbClr val="242424"/>
                </a:solidFill>
                <a:effectLst/>
                <a:latin typeface="Segoe UI" panose="020B0502040204020203" pitchFamily="34" charset="0"/>
              </a:rPr>
              <a:t> </a:t>
            </a:r>
            <a:r>
              <a:rPr lang="en-US" b="0" i="0" dirty="0" err="1">
                <a:solidFill>
                  <a:srgbClr val="242424"/>
                </a:solidFill>
                <a:effectLst/>
                <a:latin typeface="Segoe UI" panose="020B0502040204020203" pitchFamily="34" charset="0"/>
              </a:rPr>
              <a:t>jullie</a:t>
            </a:r>
            <a:r>
              <a:rPr lang="en-US" b="0" i="0" dirty="0">
                <a:solidFill>
                  <a:srgbClr val="242424"/>
                </a:solidFill>
                <a:effectLst/>
                <a:latin typeface="Segoe UI" panose="020B0502040204020203" pitchFamily="34" charset="0"/>
              </a:rPr>
              <a:t> </a:t>
            </a:r>
            <a:r>
              <a:rPr lang="en-US" b="0" i="0" dirty="0" err="1">
                <a:solidFill>
                  <a:srgbClr val="242424"/>
                </a:solidFill>
                <a:effectLst/>
                <a:latin typeface="Segoe UI" panose="020B0502040204020203" pitchFamily="34" charset="0"/>
              </a:rPr>
              <a:t>nog</a:t>
            </a:r>
            <a:r>
              <a:rPr lang="en-US" b="0" i="0" dirty="0">
                <a:solidFill>
                  <a:srgbClr val="242424"/>
                </a:solidFill>
                <a:effectLst/>
                <a:latin typeface="Segoe UI" panose="020B0502040204020203" pitchFamily="34" charset="0"/>
              </a:rPr>
              <a:t> wat </a:t>
            </a:r>
            <a:r>
              <a:rPr lang="en-US" b="0" i="0" dirty="0" err="1">
                <a:solidFill>
                  <a:srgbClr val="242424"/>
                </a:solidFill>
                <a:effectLst/>
                <a:latin typeface="Segoe UI" panose="020B0502040204020203" pitchFamily="34" charset="0"/>
              </a:rPr>
              <a:t>referenties</a:t>
            </a:r>
            <a:r>
              <a:rPr lang="en-US" b="0" i="0" dirty="0">
                <a:solidFill>
                  <a:srgbClr val="242424"/>
                </a:solidFill>
                <a:effectLst/>
                <a:latin typeface="Segoe UI" panose="020B0502040204020203" pitchFamily="34" charset="0"/>
              </a:rPr>
              <a:t> </a:t>
            </a:r>
            <a:r>
              <a:rPr lang="en-US" b="0" i="0" dirty="0" err="1">
                <a:solidFill>
                  <a:srgbClr val="242424"/>
                </a:solidFill>
                <a:effectLst/>
                <a:latin typeface="Segoe UI" panose="020B0502040204020203" pitchFamily="34" charset="0"/>
              </a:rPr>
              <a:t>waar</a:t>
            </a:r>
            <a:r>
              <a:rPr lang="en-US" b="0" i="0" dirty="0">
                <a:solidFill>
                  <a:srgbClr val="242424"/>
                </a:solidFill>
                <a:effectLst/>
                <a:latin typeface="Segoe UI" panose="020B0502040204020203" pitchFamily="34" charset="0"/>
              </a:rPr>
              <a:t> </a:t>
            </a:r>
            <a:r>
              <a:rPr lang="en-US" b="0" i="0" dirty="0" err="1">
                <a:solidFill>
                  <a:srgbClr val="242424"/>
                </a:solidFill>
                <a:effectLst/>
                <a:latin typeface="Segoe UI" panose="020B0502040204020203" pitchFamily="34" charset="0"/>
              </a:rPr>
              <a:t>ik</a:t>
            </a:r>
            <a:r>
              <a:rPr lang="en-US" b="0" i="0" dirty="0">
                <a:solidFill>
                  <a:srgbClr val="242424"/>
                </a:solidFill>
                <a:effectLst/>
                <a:latin typeface="Segoe UI" panose="020B0502040204020203" pitchFamily="34" charset="0"/>
              </a:rPr>
              <a:t> de </a:t>
            </a:r>
            <a:r>
              <a:rPr lang="en-US" b="0" i="0" dirty="0" err="1">
                <a:solidFill>
                  <a:srgbClr val="242424"/>
                </a:solidFill>
                <a:effectLst/>
                <a:latin typeface="Segoe UI" panose="020B0502040204020203" pitchFamily="34" charset="0"/>
              </a:rPr>
              <a:t>mosterd</a:t>
            </a:r>
            <a:r>
              <a:rPr lang="en-US" b="0" i="0" dirty="0">
                <a:solidFill>
                  <a:srgbClr val="242424"/>
                </a:solidFill>
                <a:effectLst/>
                <a:latin typeface="Segoe UI" panose="020B0502040204020203" pitchFamily="34" charset="0"/>
              </a:rPr>
              <a:t> </a:t>
            </a:r>
            <a:r>
              <a:rPr lang="en-US" b="0" i="0" dirty="0" err="1">
                <a:solidFill>
                  <a:srgbClr val="242424"/>
                </a:solidFill>
                <a:effectLst/>
                <a:latin typeface="Segoe UI" panose="020B0502040204020203" pitchFamily="34" charset="0"/>
              </a:rPr>
              <a:t>gehaald</a:t>
            </a:r>
            <a:r>
              <a:rPr lang="en-US" b="0" i="0" dirty="0">
                <a:solidFill>
                  <a:srgbClr val="242424"/>
                </a:solidFill>
                <a:effectLst/>
                <a:latin typeface="Segoe UI" panose="020B0502040204020203" pitchFamily="34" charset="0"/>
              </a:rPr>
              <a:t> </a:t>
            </a:r>
            <a:r>
              <a:rPr lang="en-US" b="0" i="0" dirty="0" err="1">
                <a:solidFill>
                  <a:srgbClr val="242424"/>
                </a:solidFill>
                <a:effectLst/>
                <a:latin typeface="Segoe UI" panose="020B0502040204020203" pitchFamily="34" charset="0"/>
              </a:rPr>
              <a:t>heb</a:t>
            </a:r>
            <a:r>
              <a:rPr lang="en-US" b="0" i="0" dirty="0">
                <a:solidFill>
                  <a:srgbClr val="242424"/>
                </a:solidFill>
                <a:effectLst/>
                <a:latin typeface="Segoe UI" panose="020B0502040204020203" pitchFamily="34" charset="0"/>
              </a:rPr>
              <a:t> </a:t>
            </a:r>
            <a:r>
              <a:rPr lang="en-US" b="0" i="0" dirty="0" err="1">
                <a:solidFill>
                  <a:srgbClr val="242424"/>
                </a:solidFill>
                <a:effectLst/>
                <a:latin typeface="Segoe UI" panose="020B0502040204020203" pitchFamily="34" charset="0"/>
              </a:rPr>
              <a:t>voor</a:t>
            </a:r>
            <a:r>
              <a:rPr lang="en-US" b="0" i="0" dirty="0">
                <a:solidFill>
                  <a:srgbClr val="242424"/>
                </a:solidFill>
                <a:effectLst/>
                <a:latin typeface="Segoe UI" panose="020B0502040204020203" pitchFamily="34" charset="0"/>
              </a:rPr>
              <a:t> </a:t>
            </a:r>
            <a:r>
              <a:rPr lang="en-US" b="0" i="0" dirty="0" err="1">
                <a:solidFill>
                  <a:srgbClr val="242424"/>
                </a:solidFill>
                <a:effectLst/>
                <a:latin typeface="Segoe UI" panose="020B0502040204020203" pitchFamily="34" charset="0"/>
              </a:rPr>
              <a:t>deze</a:t>
            </a:r>
            <a:r>
              <a:rPr lang="en-US" b="0" i="0" dirty="0">
                <a:solidFill>
                  <a:srgbClr val="242424"/>
                </a:solidFill>
                <a:effectLst/>
                <a:latin typeface="Segoe UI" panose="020B0502040204020203" pitchFamily="34" charset="0"/>
              </a:rPr>
              <a:t> </a:t>
            </a:r>
            <a:r>
              <a:rPr lang="en-US" b="0" i="0" dirty="0" err="1">
                <a:solidFill>
                  <a:srgbClr val="242424"/>
                </a:solidFill>
                <a:effectLst/>
                <a:latin typeface="Segoe UI" panose="020B0502040204020203" pitchFamily="34" charset="0"/>
              </a:rPr>
              <a:t>sessie</a:t>
            </a:r>
            <a:r>
              <a:rPr lang="en-US" b="0" i="0" dirty="0">
                <a:solidFill>
                  <a:srgbClr val="242424"/>
                </a:solidFill>
                <a:effectLst/>
                <a:latin typeface="Segoe UI" panose="020B0502040204020203" pitchFamily="34" charset="0"/>
              </a:rPr>
              <a:t>.</a:t>
            </a:r>
            <a:endParaRPr lang="nl-BE" dirty="0"/>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21</a:t>
            </a:fld>
            <a:endParaRPr lang="de-DE" dirty="0"/>
          </a:p>
        </p:txBody>
      </p:sp>
    </p:spTree>
    <p:extLst>
      <p:ext uri="{BB962C8B-B14F-4D97-AF65-F5344CB8AC3E}">
        <p14:creationId xmlns:p14="http://schemas.microsoft.com/office/powerpoint/2010/main" val="4006717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nl-BE" dirty="0"/>
              <a:t>Ik ben Pieter Samyn, Technology lead bij ZF in België. Dit laatste hadden jullie waarschijnljik al door.</a:t>
            </a:r>
          </a:p>
          <a:p>
            <a:endParaRPr lang="nl-BE" dirty="0"/>
          </a:p>
          <a:p>
            <a:r>
              <a:rPr lang="nl-BE" dirty="0"/>
              <a:t>Mijn focus is backend development op de AWS Stack met dotnet, een niet alledaagse combinatie maar wel een leuke.</a:t>
            </a:r>
          </a:p>
          <a:p>
            <a:r>
              <a:rPr lang="nl-BE" dirty="0"/>
              <a:t>Ik probeer altijd te kijken waar we performance gains kunnen behalen en waar we het onderhoud in onze projecten kunnen verbeteren.</a:t>
            </a:r>
          </a:p>
          <a:p>
            <a:endParaRPr lang="nl-BE" dirty="0"/>
          </a:p>
          <a:p>
            <a:r>
              <a:rPr lang="nl-BE" dirty="0"/>
              <a:t>Maar ik neem aan dat dat genoeg is over mij, als je nog iets wilt weten of connecteren. Spreek me gerust aan. Ik bijt niet! Ik heb daarstraks goed gegeten, of voeg me toe op LinkedIn.</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3</a:t>
            </a:fld>
            <a:endParaRPr lang="de-DE" dirty="0"/>
          </a:p>
        </p:txBody>
      </p:sp>
    </p:spTree>
    <p:extLst>
      <p:ext uri="{BB962C8B-B14F-4D97-AF65-F5344CB8AC3E}">
        <p14:creationId xmlns:p14="http://schemas.microsoft.com/office/powerpoint/2010/main" val="3195256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nl-BE" dirty="0"/>
              <a:t>Zeg vaarwel tegen IConfiguration en omarm de kracht van het IOptions-patroon.</a:t>
            </a:r>
          </a:p>
          <a:p>
            <a:endParaRPr lang="nl-BE" dirty="0"/>
          </a:p>
          <a:p>
            <a:r>
              <a:rPr lang="nl-BE" dirty="0"/>
              <a:t>Wat een titel, we gaan het vandaag in deze laatste sessie over configuratie hebben.</a:t>
            </a:r>
          </a:p>
          <a:p>
            <a:r>
              <a:rPr lang="nl-BE" dirty="0"/>
              <a:t>Geen fancy third party libraries die ik gemaakt heb en die ik hier nu wil slijten, native functionaliteit.</a:t>
            </a:r>
          </a:p>
          <a:p>
            <a:r>
              <a:rPr lang="nl-BE" dirty="0"/>
              <a:t>De informatie staat op microsoft learn. Maar zoals de titel het al aan haalde, de focus is in het omarmen ervan.</a:t>
            </a:r>
          </a:p>
          <a:p>
            <a:endParaRPr lang="nl-BE" dirty="0"/>
          </a:p>
          <a:p>
            <a:r>
              <a:rPr lang="nl-BE" dirty="0"/>
              <a:t>Op het einde van deze sessie zal je weten hoe IConfiguration &amp; IOptions hun mechanismes meer met elkaar verweven zijn dan de meeste van je collega’s.</a:t>
            </a:r>
          </a:p>
          <a:p>
            <a:r>
              <a:rPr lang="nl-BE" dirty="0"/>
              <a:t>De sessie vereist een bassis C# kennis en inzicht, bepaalde topics zijn luchtig andere zaken gaan we wat dieper bekijken.</a:t>
            </a:r>
          </a:p>
          <a:p>
            <a:endParaRPr lang="nl-BE" dirty="0"/>
          </a:p>
          <a:p>
            <a:r>
              <a:rPr lang="nl-BE" dirty="0"/>
              <a:t>De sessie is tot stond gekomen uit een probleem die speelde in ons team. We gebruikten al IConfiguration en IOptions maar de link tussen beiden hadden we niet goed onder de knie. Toen we healthchecks introduceerden voelde de initiele implementatie fout aan. We hadden ofwel fouten in onze integratie testen of e2e testen. Uiteindelijk ging de failsafe wel werken maar dit was copy pasten, eerst hebben we geprobeerd te kijken of we het konden doen samenwerken met elkaar.</a:t>
            </a:r>
            <a:br>
              <a:rPr lang="nl-BE" dirty="0"/>
            </a:br>
            <a:endParaRPr lang="nl-BE" dirty="0"/>
          </a:p>
          <a:p>
            <a:r>
              <a:rPr lang="nl-BE" dirty="0"/>
              <a:t>Klaar voor de rit? Dan gaan we starten met opbouwen totdat alle bouwstenen uitgelicht zijn geweest zodat we dit huwelijk tussen IConfiguration en IOptions  kunnen demonstreren zonder dat het nog magie is.</a:t>
            </a:r>
          </a:p>
          <a:p>
            <a:r>
              <a:rPr lang="nl-BE" dirty="0"/>
              <a:t>Als er nog tijd over is kan ik wel nog een paar heel toepasselijke voorbeelden tonen die met behulp van deze techniek mogelijk komt.</a:t>
            </a:r>
          </a:p>
          <a:p>
            <a:r>
              <a:rPr lang="nl-BE" dirty="0"/>
              <a:t>Ieder deel is voorzien van een demo en de code is online bechikbaar, alles werkt tevens ook offline.</a:t>
            </a:r>
            <a:endParaRPr lang="en-US" noProof="0" dirty="0"/>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4</a:t>
            </a:fld>
            <a:endParaRPr lang="de-DE" dirty="0"/>
          </a:p>
        </p:txBody>
      </p:sp>
    </p:spTree>
    <p:extLst>
      <p:ext uri="{BB962C8B-B14F-4D97-AF65-F5344CB8AC3E}">
        <p14:creationId xmlns:p14="http://schemas.microsoft.com/office/powerpoint/2010/main" val="1207014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noProof="0" dirty="0" err="1"/>
              <a:t>IConfiguration</a:t>
            </a:r>
            <a:r>
              <a:rPr lang="en-US" noProof="0" dirty="0"/>
              <a:t> is de basis </a:t>
            </a:r>
            <a:r>
              <a:rPr lang="en-US" noProof="0" dirty="0" err="1"/>
              <a:t>voor</a:t>
            </a:r>
            <a:r>
              <a:rPr lang="en-US" noProof="0" dirty="0"/>
              <a:t> </a:t>
            </a:r>
            <a:r>
              <a:rPr lang="en-US" noProof="0" dirty="0" err="1"/>
              <a:t>wanneer</a:t>
            </a:r>
            <a:r>
              <a:rPr lang="en-US" noProof="0" dirty="0"/>
              <a:t> we </a:t>
            </a:r>
            <a:r>
              <a:rPr lang="en-US" noProof="0" dirty="0" err="1"/>
              <a:t>starten</a:t>
            </a:r>
            <a:r>
              <a:rPr lang="en-US" noProof="0" dirty="0"/>
              <a:t> met </a:t>
            </a:r>
            <a:r>
              <a:rPr lang="en-US" noProof="0" dirty="0" err="1"/>
              <a:t>IOptions</a:t>
            </a:r>
            <a:r>
              <a:rPr lang="en-US" noProof="0" dirty="0"/>
              <a:t>.</a:t>
            </a:r>
          </a:p>
          <a:p>
            <a:endParaRPr lang="en-US" noProof="0" dirty="0"/>
          </a:p>
          <a:p>
            <a:r>
              <a:rPr lang="en-US" noProof="0" dirty="0" err="1"/>
              <a:t>Ik</a:t>
            </a:r>
            <a:r>
              <a:rPr lang="en-US" noProof="0" dirty="0"/>
              <a:t> </a:t>
            </a:r>
            <a:r>
              <a:rPr lang="en-US" noProof="0" dirty="0" err="1"/>
              <a:t>heb</a:t>
            </a:r>
            <a:r>
              <a:rPr lang="en-US" noProof="0" dirty="0"/>
              <a:t> </a:t>
            </a:r>
            <a:r>
              <a:rPr lang="en-US" noProof="0" dirty="0" err="1"/>
              <a:t>deze</a:t>
            </a:r>
            <a:r>
              <a:rPr lang="en-US" noProof="0" dirty="0"/>
              <a:t> </a:t>
            </a:r>
            <a:r>
              <a:rPr lang="en-US" noProof="0" dirty="0" err="1"/>
              <a:t>opgesplitst</a:t>
            </a:r>
            <a:r>
              <a:rPr lang="en-US" noProof="0" dirty="0"/>
              <a:t> in 3 </a:t>
            </a:r>
            <a:r>
              <a:rPr lang="en-US" noProof="0" dirty="0" err="1"/>
              <a:t>stukken</a:t>
            </a:r>
            <a:r>
              <a:rPr lang="en-US" noProof="0" dirty="0"/>
              <a:t> concept, providers &amp; binding.</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5</a:t>
            </a:fld>
            <a:endParaRPr lang="de-DE" dirty="0"/>
          </a:p>
        </p:txBody>
      </p:sp>
    </p:spTree>
    <p:extLst>
      <p:ext uri="{BB962C8B-B14F-4D97-AF65-F5344CB8AC3E}">
        <p14:creationId xmlns:p14="http://schemas.microsoft.com/office/powerpoint/2010/main" val="2659134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nl-BE" noProof="0" dirty="0"/>
              <a:t>IConfiguration wat is het?</a:t>
            </a:r>
          </a:p>
          <a:p>
            <a:endParaRPr lang="nl-BE" noProof="0" dirty="0"/>
          </a:p>
          <a:p>
            <a:pPr marL="171450" indent="-171450">
              <a:buFont typeface="Arial" panose="020B0604020202020204" pitchFamily="34" charset="0"/>
              <a:buChar char="•"/>
            </a:pPr>
            <a:r>
              <a:rPr lang="nl-BE" noProof="0" dirty="0"/>
              <a:t>Voor de mensen die al gewerkt hebben met IConfiguration, wat zijn zaken die jullie hierin bewaren? (Timeout, uri’s, connectionstrings, …)</a:t>
            </a:r>
            <a:br>
              <a:rPr lang="nl-BE" noProof="0" dirty="0"/>
            </a:br>
            <a:r>
              <a:rPr lang="nl-BE" noProof="0" dirty="0"/>
              <a:t>Let wel op met gevoelige data dat je de voor deze de juiste provider kiest.</a:t>
            </a:r>
            <a:br>
              <a:rPr lang="nl-BE" noProof="0" dirty="0"/>
            </a:br>
            <a:r>
              <a:rPr lang="nl-BE" noProof="0" dirty="0"/>
              <a:t>Als je lokaal werkt kan je werken met secrets maar online ga je deze ook op een veilige manier moeten aan je applicatie meegeven. Ik denk hier aan een Azure Key Vault of een AWS Secret Manager of voor wie met Google Cloud Platform werk Secret Manager? Met deze laatste heb ik wel geen praktische ervaring.</a:t>
            </a:r>
            <a:br>
              <a:rPr lang="nl-BE" noProof="0" dirty="0"/>
            </a:br>
            <a:endParaRPr lang="nl-BE" noProof="0" dirty="0"/>
          </a:p>
          <a:p>
            <a:pPr marL="171450" indent="-171450">
              <a:buFont typeface="Arial" panose="020B0604020202020204" pitchFamily="34" charset="0"/>
              <a:buChar char="•"/>
            </a:pPr>
            <a:r>
              <a:rPr lang="nl-BE" noProof="0" dirty="0"/>
              <a:t>Data die komt van IConfiguration moet je beschouwen als readonly, er zit een setter op maar als je je configuratie goed uitwerkt ga je dit niet nodig hebben.</a:t>
            </a:r>
            <a:br>
              <a:rPr lang="nl-BE" noProof="0" dirty="0"/>
            </a:br>
            <a:endParaRPr lang="nl-BE" noProof="0" dirty="0"/>
          </a:p>
          <a:p>
            <a:pPr marL="171450" indent="-171450">
              <a:buFont typeface="Arial" panose="020B0604020202020204" pitchFamily="34" charset="0"/>
              <a:buChar char="•"/>
            </a:pPr>
            <a:r>
              <a:rPr lang="nl-BE" noProof="0" dirty="0"/>
              <a:t>Een deel van de configuratie is standaard ingebakken tijdens het compileren.</a:t>
            </a:r>
            <a:br>
              <a:rPr lang="nl-BE" noProof="0" dirty="0"/>
            </a:br>
            <a:r>
              <a:rPr lang="nl-BE" noProof="0" dirty="0"/>
              <a:t>Elke environment heeft zijn eigen configuratie at compile time.</a:t>
            </a:r>
            <a:br>
              <a:rPr lang="nl-BE" noProof="0" dirty="0"/>
            </a:br>
            <a:r>
              <a:rPr lang="nl-BE" noProof="0" dirty="0"/>
              <a:t>Het betekend echter niet dat een configuratie niet kan reageren op een wijziging of telkens moet heropstarten om de nieuwe wijzigingen in te laden. Dus als je echt wilt kan je een heel eenvoudige vorm van feature flags gebruiken. Iemand al ervaring met deze?</a:t>
            </a:r>
            <a:br>
              <a:rPr lang="nl-BE" noProof="0" dirty="0"/>
            </a:br>
            <a:endParaRPr lang="nl-BE" noProof="0" dirty="0"/>
          </a:p>
          <a:p>
            <a:pPr marL="171450" indent="-171450">
              <a:buFont typeface="Arial" panose="020B0604020202020204" pitchFamily="34" charset="0"/>
              <a:buChar char="•"/>
            </a:pPr>
            <a:r>
              <a:rPr lang="nl-BE" b="1" noProof="0" dirty="0"/>
              <a:t>Zijn er mensen hier die nog gewerkt hebben met web.config of app.config?</a:t>
            </a:r>
            <a:br>
              <a:rPr lang="nl-BE" noProof="0" dirty="0"/>
            </a:br>
            <a:r>
              <a:rPr lang="nl-BE" noProof="0" dirty="0"/>
              <a:t>Deze mindset leef/leefde ook nog in onze organizatie, heel wat nieuwe projecten steunden daardoor ook nog op deze mindset.</a:t>
            </a:r>
            <a:br>
              <a:rPr lang="nl-BE" noProof="0" dirty="0"/>
            </a:br>
            <a:r>
              <a:rPr lang="nl-BE" noProof="0" dirty="0"/>
              <a:t>Voor de mensen die het niet meer herinneren of kennen. Dit was een XML gebaseerde configuratie die gebruik maakte van de Configuration Manager.</a:t>
            </a:r>
            <a:br>
              <a:rPr lang="nl-BE" noProof="0" dirty="0"/>
            </a:br>
            <a:r>
              <a:rPr lang="nl-BE" noProof="0" dirty="0"/>
              <a:t>Eenvoudige transformaties waren niet aan de orde, je had wel tool zoals Slow Cheetah maar ik vond deze alles behalve leuk om te leren en te testen.</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6</a:t>
            </a:fld>
            <a:endParaRPr lang="de-DE" dirty="0"/>
          </a:p>
        </p:txBody>
      </p:sp>
    </p:spTree>
    <p:extLst>
      <p:ext uri="{BB962C8B-B14F-4D97-AF65-F5344CB8AC3E}">
        <p14:creationId xmlns:p14="http://schemas.microsoft.com/office/powerpoint/2010/main" val="3967492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nl-BE" noProof="0" dirty="0"/>
              <a:t>Wanneer een applicatie is gemaakt met een host of web application en deze wordt opgestart, dan worden de volgende configuration providers in deze volgorde geladen.</a:t>
            </a:r>
          </a:p>
          <a:p>
            <a:pPr marL="171450" indent="-171450">
              <a:buFont typeface="Arial" panose="020B0604020202020204" pitchFamily="34" charset="0"/>
              <a:buChar char="•"/>
            </a:pPr>
            <a:r>
              <a:rPr lang="nl-BE" noProof="0" dirty="0"/>
              <a:t>DOTNET_ of ASPNETCORE_ environment variable (this is used to determine the environment)</a:t>
            </a:r>
          </a:p>
          <a:p>
            <a:pPr marL="171450" indent="-171450">
              <a:buFont typeface="Arial" panose="020B0604020202020204" pitchFamily="34" charset="0"/>
              <a:buChar char="•"/>
            </a:pPr>
            <a:r>
              <a:rPr lang="nl-BE" noProof="0" dirty="0"/>
              <a:t>appsettings.json</a:t>
            </a:r>
          </a:p>
          <a:p>
            <a:pPr marL="171450" indent="-171450">
              <a:buFont typeface="Arial" panose="020B0604020202020204" pitchFamily="34" charset="0"/>
              <a:buChar char="•"/>
            </a:pPr>
            <a:r>
              <a:rPr lang="nl-BE" noProof="0" dirty="0"/>
              <a:t>appsettings.{environment}.json</a:t>
            </a:r>
          </a:p>
          <a:p>
            <a:pPr marL="171450" indent="-171450">
              <a:buFont typeface="Arial" panose="020B0604020202020204" pitchFamily="34" charset="0"/>
              <a:buChar char="•"/>
            </a:pPr>
            <a:r>
              <a:rPr lang="nl-BE" noProof="0" dirty="0"/>
              <a:t>secrets.json (als je in development bent)</a:t>
            </a:r>
          </a:p>
          <a:p>
            <a:pPr marL="171450" indent="-171450">
              <a:buFont typeface="Arial" panose="020B0604020202020204" pitchFamily="34" charset="0"/>
              <a:buChar char="•"/>
            </a:pPr>
            <a:r>
              <a:rPr lang="nl-BE" noProof="0" dirty="0"/>
              <a:t>Environment variables</a:t>
            </a:r>
          </a:p>
          <a:p>
            <a:pPr marL="171450" indent="-171450">
              <a:buFont typeface="Arial" panose="020B0604020202020204" pitchFamily="34" charset="0"/>
              <a:buChar char="•"/>
            </a:pPr>
            <a:r>
              <a:rPr lang="nl-BE" noProof="0" dirty="0"/>
              <a:t>Command line variables</a:t>
            </a:r>
          </a:p>
          <a:p>
            <a:endParaRPr lang="nl-BE" noProof="0" dirty="0"/>
          </a:p>
          <a:p>
            <a:r>
              <a:rPr lang="nl-BE" noProof="0" dirty="0"/>
              <a:t>Custom providers, zoals deze van AWS Secret Manager of andere bronnen.</a:t>
            </a:r>
          </a:p>
          <a:p>
            <a:endParaRPr lang="nl-BE" noProof="0" dirty="0"/>
          </a:p>
          <a:p>
            <a:r>
              <a:rPr lang="nl-BE" noProof="0" dirty="0"/>
              <a:t>Wanneer deze geladen worden worden ze ook als laagjes over elkaar gelegd waar dat iedere laag de waarde van de laag eronder overschrijft. Het geheel wordt dan verwerkt en weergegeven alse een layered view die door de IConfiguration wordt weergegeven.</a:t>
            </a:r>
          </a:p>
          <a:p>
            <a:r>
              <a:rPr lang="nl-BE" noProof="0" dirty="0"/>
              <a:t>Je hoeft deze providers niet manueel in te laden als je de default host gebruikt. Dit zijn standaard zaken die je krijgt. Als je het toch doet en je gebruikt een testhost om een vorm van integratie testen te doen moet je wel zeker zijn dat je die configuration mooi doorgeeft, anders gaan je testen een deel van de configuratie ontbreken. En dan wordt Microsoft ontercht als zwarte piet gewezen.</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7</a:t>
            </a:fld>
            <a:endParaRPr lang="de-DE" dirty="0"/>
          </a:p>
        </p:txBody>
      </p:sp>
    </p:spTree>
    <p:extLst>
      <p:ext uri="{BB962C8B-B14F-4D97-AF65-F5344CB8AC3E}">
        <p14:creationId xmlns:p14="http://schemas.microsoft.com/office/powerpoint/2010/main" val="2062240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pPr>
              <a:buFont typeface="Arial" panose="020B0604020202020204" pitchFamily="34" charset="0"/>
            </a:pPr>
            <a:r>
              <a:rPr lang="nl-BE" dirty="0"/>
              <a:t>ConfigurationExplorer</a:t>
            </a:r>
          </a:p>
          <a:p>
            <a:pPr>
              <a:buFont typeface="Arial" panose="020B0604020202020204" pitchFamily="34" charset="0"/>
            </a:pPr>
            <a:endParaRPr lang="nl-BE" dirty="0"/>
          </a:p>
          <a:p>
            <a:pPr>
              <a:buFont typeface="Arial" panose="020B0604020202020204" pitchFamily="34" charset="0"/>
            </a:pPr>
            <a:r>
              <a:rPr lang="nl-BE" b="1" dirty="0"/>
              <a:t>DEV</a:t>
            </a:r>
          </a:p>
          <a:p>
            <a:pPr>
              <a:buFont typeface="Arial" panose="020B0604020202020204" pitchFamily="34" charset="0"/>
            </a:pPr>
            <a:r>
              <a:rPr lang="nl-BE" b="1" dirty="0"/>
              <a:t>/configuration</a:t>
            </a:r>
            <a:r>
              <a:rPr lang="nl-BE" dirty="0"/>
              <a:t> </a:t>
            </a:r>
          </a:p>
          <a:p>
            <a:pPr>
              <a:buFont typeface="Arial" panose="020B0604020202020204" pitchFamily="34" charset="0"/>
            </a:pPr>
            <a:endParaRPr lang="nl-BE" dirty="0"/>
          </a:p>
          <a:p>
            <a:pPr>
              <a:buFont typeface="Arial" panose="020B0604020202020204" pitchFamily="34" charset="0"/>
            </a:pPr>
            <a:r>
              <a:rPr lang="nl-BE" dirty="0"/>
              <a:t>Deze endpoint schrijft de volledige content van de IConfiguration uit. Laten we kijken naar de AppSettings waarde en dan de herkomst aantonen van alles. Dit zal op die manier de layers aantonen van de verschillende providers.</a:t>
            </a:r>
          </a:p>
          <a:p>
            <a:pPr>
              <a:buFont typeface="Arial" panose="020B0604020202020204" pitchFamily="34" charset="0"/>
            </a:pPr>
            <a:endParaRPr lang="nl-BE" dirty="0"/>
          </a:p>
          <a:p>
            <a:pPr marL="228600" indent="-228600">
              <a:buFont typeface="+mj-lt"/>
              <a:buAutoNum type="arabicPeriod"/>
            </a:pPr>
            <a:r>
              <a:rPr lang="nl-BE" dirty="0"/>
              <a:t>LaunchSettings.json -&gt; ASPNETCORE_</a:t>
            </a:r>
          </a:p>
          <a:p>
            <a:pPr marL="228600" indent="-228600">
              <a:buFont typeface="+mj-lt"/>
              <a:buAutoNum type="arabicPeriod"/>
            </a:pPr>
            <a:r>
              <a:rPr lang="nl-BE" dirty="0"/>
              <a:t>Appsettings.json</a:t>
            </a:r>
          </a:p>
          <a:p>
            <a:pPr marL="228600" indent="-228600">
              <a:buFont typeface="+mj-lt"/>
              <a:buAutoNum type="arabicPeriod"/>
            </a:pPr>
            <a:r>
              <a:rPr lang="nl-BE" dirty="0"/>
              <a:t>Appsettings.Development.json</a:t>
            </a:r>
          </a:p>
          <a:p>
            <a:pPr marL="228600" indent="-228600">
              <a:buFont typeface="+mj-lt"/>
              <a:buAutoNum type="arabicPeriod"/>
            </a:pPr>
            <a:r>
              <a:rPr lang="nl-BE" dirty="0"/>
              <a:t>Secrets.json (highlight the importance of this file)</a:t>
            </a:r>
          </a:p>
          <a:p>
            <a:pPr marL="228600" indent="-228600">
              <a:buFont typeface="+mj-lt"/>
              <a:buAutoNum type="arabicPeriod"/>
            </a:pPr>
            <a:r>
              <a:rPr lang="nl-BE" dirty="0"/>
              <a:t>Environment variables (simulated by the LaunchSettings.json environmentVariables)</a:t>
            </a:r>
          </a:p>
          <a:p>
            <a:pPr marL="228600" indent="-228600">
              <a:buFont typeface="+mj-lt"/>
              <a:buAutoNum type="arabicPeriod"/>
            </a:pPr>
            <a:r>
              <a:rPr lang="nl-BE" dirty="0"/>
              <a:t>Command line args  (simulated by the LaunchSettings.json commandLineArgs)</a:t>
            </a:r>
          </a:p>
          <a:p>
            <a:pPr marL="228600" indent="-228600">
              <a:buFont typeface="+mj-lt"/>
              <a:buAutoNum type="arabicPeriod"/>
            </a:pPr>
            <a:r>
              <a:rPr lang="nl-BE" dirty="0"/>
              <a:t>Program.cs (in memory dictionary)</a:t>
            </a:r>
          </a:p>
          <a:p>
            <a:pPr>
              <a:buFont typeface="Arial" panose="020B0604020202020204" pitchFamily="34" charset="0"/>
            </a:pPr>
            <a:endParaRPr lang="nl-BE" dirty="0"/>
          </a:p>
          <a:p>
            <a:pPr>
              <a:buFont typeface="Arial" panose="020B0604020202020204" pitchFamily="34" charset="0"/>
            </a:pPr>
            <a:r>
              <a:rPr lang="nl-BE" b="1" dirty="0"/>
              <a:t>Other</a:t>
            </a:r>
          </a:p>
          <a:p>
            <a:pPr>
              <a:buFont typeface="Arial" panose="020B0604020202020204" pitchFamily="34" charset="0"/>
            </a:pPr>
            <a:r>
              <a:rPr lang="nl-BE" dirty="0"/>
              <a:t>Deze startup is hetzelfde als de vorige, maar de ASPNETCORE_ENVIRONMENT environment variable is verwijderd. Iemand een idee welke environment we dan krijgen?</a:t>
            </a:r>
          </a:p>
          <a:p>
            <a:pPr>
              <a:buFont typeface="Arial" panose="020B0604020202020204" pitchFamily="34" charset="0"/>
            </a:pPr>
            <a:endParaRPr lang="nl-BE" dirty="0"/>
          </a:p>
          <a:p>
            <a:pPr>
              <a:buFont typeface="Arial" panose="020B0604020202020204" pitchFamily="34" charset="0"/>
            </a:pPr>
            <a:r>
              <a:rPr lang="nl-BE" dirty="0"/>
              <a:t>We krijgen dan de Production environment, dit is de standaard omgeving.</a:t>
            </a:r>
          </a:p>
          <a:p>
            <a:pPr>
              <a:buFont typeface="Arial" panose="020B0604020202020204" pitchFamily="34" charset="0"/>
            </a:pPr>
            <a:r>
              <a:rPr lang="nl-BE" dirty="0"/>
              <a:t>Het geeft ook andere gevolgen, zoals by default is verwijzing naar de secrets.json provider nu weg. Omdat deze enkel maar voor lokale ontwikkeling bedoelt is.</a:t>
            </a:r>
          </a:p>
          <a:p>
            <a:pPr>
              <a:buFont typeface="Arial" panose="020B0604020202020204" pitchFamily="34" charset="0"/>
            </a:pPr>
            <a:endParaRPr lang="nl-BE" dirty="0"/>
          </a:p>
          <a:p>
            <a:pPr>
              <a:buFont typeface="Arial" panose="020B0604020202020204" pitchFamily="34" charset="0"/>
            </a:pPr>
            <a:r>
              <a:rPr lang="nl-BE" b="1" dirty="0"/>
              <a:t>/configuration-providers</a:t>
            </a:r>
          </a:p>
          <a:p>
            <a:pPr>
              <a:buFont typeface="Arial" panose="020B0604020202020204" pitchFamily="34" charset="0"/>
            </a:pPr>
            <a:endParaRPr lang="nl-BE" dirty="0"/>
          </a:p>
          <a:p>
            <a:pPr>
              <a:buFont typeface="Arial" panose="020B0604020202020204" pitchFamily="34" charset="0"/>
            </a:pPr>
            <a:r>
              <a:rPr lang="nl-BE" dirty="0"/>
              <a:t>Deze toont de volgorde van de ingeladen configuration providers, sommige zijn meerdere keren ingeladen.</a:t>
            </a:r>
          </a:p>
          <a:p>
            <a:pPr>
              <a:buFont typeface="Arial" panose="020B0604020202020204" pitchFamily="34" charset="0"/>
            </a:pPr>
            <a:r>
              <a:rPr lang="nl-BE" dirty="0"/>
              <a:t>In dev mode zie je nu ook dat secrets.json ingeladen wordt maar eens je switcht naar production is deze weg.</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8</a:t>
            </a:fld>
            <a:endParaRPr lang="de-DE" dirty="0"/>
          </a:p>
        </p:txBody>
      </p:sp>
    </p:spTree>
    <p:extLst>
      <p:ext uri="{BB962C8B-B14F-4D97-AF65-F5344CB8AC3E}">
        <p14:creationId xmlns:p14="http://schemas.microsoft.com/office/powerpoint/2010/main" val="3304068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pPr marL="171450" indent="-171450">
              <a:buFont typeface="Arial" panose="020B0604020202020204" pitchFamily="34" charset="0"/>
              <a:buChar char="•"/>
            </a:pPr>
            <a:r>
              <a:rPr lang="nl-BE" noProof="0" dirty="0"/>
              <a:t>Voor de file-based providers, als je deze kan wijzigen op de plaats waar ze gedeployed zijn kunnen ze hot reload toelaten. Containers bijvoorbeeld met read-only disks daar heb je niet veel aan dat je appsettings kan reloaden.</a:t>
            </a:r>
          </a:p>
          <a:p>
            <a:pPr marL="171450" indent="-171450">
              <a:buFont typeface="Arial" panose="020B0604020202020204" pitchFamily="34" charset="0"/>
              <a:buChar char="•"/>
            </a:pPr>
            <a:r>
              <a:rPr lang="nl-BE" noProof="0" dirty="0"/>
              <a:t>Environment variables kunnen ingeladen worden met een specifieke prefix of gewoon zoals ze zijn.</a:t>
            </a:r>
          </a:p>
          <a:p>
            <a:pPr marL="387450" lvl="1" indent="-171450">
              <a:buFont typeface="Arial" panose="020B0604020202020204" pitchFamily="34" charset="0"/>
              <a:buChar char="•"/>
            </a:pPr>
            <a:r>
              <a:rPr lang="nl-BE" b="1" noProof="0" dirty="0"/>
              <a:t>Hou er rekening mee dat een dubbele __ wijzigt naar een : dit zorgt ervoor dat het mee kan doen met de hierarchical mapping.</a:t>
            </a:r>
          </a:p>
          <a:p>
            <a:pPr marL="171450" indent="-171450">
              <a:buFont typeface="Arial" panose="020B0604020202020204" pitchFamily="34" charset="0"/>
              <a:buChar char="•"/>
            </a:pPr>
            <a:r>
              <a:rPr lang="nl-BE" noProof="0" dirty="0"/>
              <a:t>Key per file, een directory waar iedere file een key is en waar de inhoud de waarde is. Geen praktische ervaring met deze.</a:t>
            </a:r>
          </a:p>
          <a:p>
            <a:pPr marL="171450" indent="-171450">
              <a:buFont typeface="Arial" panose="020B0604020202020204" pitchFamily="34" charset="0"/>
              <a:buChar char="•"/>
            </a:pPr>
            <a:r>
              <a:rPr lang="nl-BE" noProof="0" dirty="0"/>
              <a:t>In memory provider, is gewoon een dictionary.</a:t>
            </a:r>
          </a:p>
          <a:p>
            <a:pPr marL="171450" indent="-171450">
              <a:buFont typeface="Arial" panose="020B0604020202020204" pitchFamily="34" charset="0"/>
              <a:buChar char="•"/>
            </a:pPr>
            <a:endParaRPr lang="nl-BE" noProof="0" dirty="0"/>
          </a:p>
          <a:p>
            <a:r>
              <a:rPr lang="nl-BE" b="1" noProof="0" dirty="0"/>
              <a:t>Iemand de yaml provider al gebruikt?</a:t>
            </a:r>
          </a:p>
          <a:p>
            <a:pPr marL="171450" indent="-171450">
              <a:buFont typeface="Arial" panose="020B0604020202020204" pitchFamily="34" charset="0"/>
              <a:buChar char="•"/>
            </a:pPr>
            <a:r>
              <a:rPr lang="nl-BE" noProof="0" dirty="0"/>
              <a:t>Zoja welke nuget package?</a:t>
            </a:r>
          </a:p>
          <a:p>
            <a:pPr marL="171450" indent="-171450">
              <a:buFont typeface="Arial" panose="020B0604020202020204" pitchFamily="34" charset="0"/>
              <a:buChar char="•"/>
            </a:pPr>
            <a:r>
              <a:rPr lang="nl-BE" noProof="0" dirty="0"/>
              <a:t>Zonee, eerlijk publiek.</a:t>
            </a:r>
          </a:p>
          <a:p>
            <a:r>
              <a:rPr lang="nl-BE" noProof="0" dirty="0"/>
              <a:t>Bij mijn weten bestaat deze niet, maar dat wil niet zeggen dat we daar niet kunnen voor zorgen. Als een provider niet bestaat en je hebt een use case hiervoor dan houd niets je tegen om deze zelf te maken. Ik zou wel de voorkeur geven aan packages van Microsoft of anderen die de heavy lifting al eens gedaan hebben voor je.</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9</a:t>
            </a:fld>
            <a:endParaRPr lang="de-DE" dirty="0"/>
          </a:p>
        </p:txBody>
      </p:sp>
    </p:spTree>
    <p:extLst>
      <p:ext uri="{BB962C8B-B14F-4D97-AF65-F5344CB8AC3E}">
        <p14:creationId xmlns:p14="http://schemas.microsoft.com/office/powerpoint/2010/main" val="16320684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59999" y="908416"/>
            <a:ext cx="8424000" cy="1057982"/>
          </a:xfrm>
        </p:spPr>
        <p:txBody>
          <a:bodyPr anchor="b" anchorCtr="0"/>
          <a:lstStyle>
            <a:lvl1pPr>
              <a:defRPr sz="3600">
                <a:solidFill>
                  <a:schemeClr val="bg1"/>
                </a:solidFill>
              </a:defRPr>
            </a:lvl1pPr>
          </a:lstStyle>
          <a:p>
            <a:r>
              <a:rPr lang="de-DE" dirty="0"/>
              <a:t>Titelmasterformat durch Klicken bearbeiten</a:t>
            </a:r>
          </a:p>
        </p:txBody>
      </p:sp>
      <p:sp>
        <p:nvSpPr>
          <p:cNvPr id="3" name="Untertitel 2"/>
          <p:cNvSpPr>
            <a:spLocks noGrp="1"/>
          </p:cNvSpPr>
          <p:nvPr>
            <p:ph type="subTitle" idx="1"/>
          </p:nvPr>
        </p:nvSpPr>
        <p:spPr>
          <a:xfrm>
            <a:off x="359998" y="2190181"/>
            <a:ext cx="8424000" cy="663788"/>
          </a:xfrm>
        </p:spPr>
        <p:txBody>
          <a:bodyPr vert="horz" lIns="0" tIns="0" rIns="0" bIns="0" rtlCol="0" anchor="t" anchorCtr="0">
            <a:noAutofit/>
          </a:bodyPr>
          <a:lstStyle>
            <a:lvl1pPr>
              <a:lnSpc>
                <a:spcPts val="3000"/>
              </a:lnSpc>
              <a:defRPr lang="de-DE" sz="2400" b="0" dirty="0">
                <a:solidFill>
                  <a:schemeClr val="bg1"/>
                </a:solidFill>
                <a:latin typeface="+mj-lt"/>
                <a:ea typeface="+mj-ea"/>
                <a:cs typeface="+mj-cs"/>
              </a:defRPr>
            </a:lvl1pPr>
          </a:lstStyle>
          <a:p>
            <a:pPr lvl="0">
              <a:spcBef>
                <a:spcPct val="0"/>
              </a:spcBef>
            </a:pPr>
            <a:r>
              <a:rPr lang="en-US"/>
              <a:t>Click to edit Master subtitle style</a:t>
            </a:r>
            <a:endParaRPr lang="de-DE" dirty="0"/>
          </a:p>
        </p:txBody>
      </p:sp>
      <p:pic>
        <p:nvPicPr>
          <p:cNvPr id="10" name="Grafik 9">
            <a:extLst>
              <a:ext uri="{FF2B5EF4-FFF2-40B4-BE49-F238E27FC236}">
                <a16:creationId xmlns:a16="http://schemas.microsoft.com/office/drawing/2014/main" id="{7C9F2692-0856-E1CE-C300-E6618B42B2C0}"/>
              </a:ext>
            </a:extLst>
          </p:cNvPr>
          <p:cNvPicPr>
            <a:picLocks noChangeAspect="1"/>
          </p:cNvPicPr>
          <p:nvPr userDrawn="1"/>
        </p:nvPicPr>
        <p:blipFill>
          <a:blip r:embed="rId3">
            <a:extLst>
              <a:ext uri="{28A0092B-C50C-407E-A947-70E740481C1C}">
                <a14:useLocalDpi xmlns:a14="http://schemas.microsoft.com/office/drawing/2010/main" val="0"/>
              </a:ext>
            </a:extLst>
          </a:blip>
          <a:srcRect t="32" b="32"/>
          <a:stretch/>
        </p:blipFill>
        <p:spPr>
          <a:xfrm>
            <a:off x="7828763" y="3828585"/>
            <a:ext cx="864000" cy="863441"/>
          </a:xfrm>
          <a:prstGeom prst="rect">
            <a:avLst/>
          </a:prstGeom>
        </p:spPr>
      </p:pic>
    </p:spTree>
    <p:extLst>
      <p:ext uri="{BB962C8B-B14F-4D97-AF65-F5344CB8AC3E}">
        <p14:creationId xmlns:p14="http://schemas.microsoft.com/office/powerpoint/2010/main" val="421852856"/>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a:p>
        </p:txBody>
      </p:sp>
      <p:sp>
        <p:nvSpPr>
          <p:cNvPr id="5" name="Inhaltsplatzhalter 1"/>
          <p:cNvSpPr>
            <a:spLocks noGrp="1"/>
          </p:cNvSpPr>
          <p:nvPr>
            <p:ph idx="1"/>
          </p:nvPr>
        </p:nvSpPr>
        <p:spPr bwMode="gray">
          <a:xfrm>
            <a:off x="360001" y="972000"/>
            <a:ext cx="2700000"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3222002" y="972000"/>
            <a:ext cx="2700000"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6084002" y="972000"/>
            <a:ext cx="2700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769622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dirty="0"/>
          </a:p>
        </p:txBody>
      </p:sp>
      <p:sp>
        <p:nvSpPr>
          <p:cNvPr id="5" name="Inhaltsplatzhalter 1"/>
          <p:cNvSpPr>
            <a:spLocks noGrp="1"/>
          </p:cNvSpPr>
          <p:nvPr>
            <p:ph idx="1"/>
          </p:nvPr>
        </p:nvSpPr>
        <p:spPr bwMode="gray">
          <a:xfrm>
            <a:off x="360003" y="972000"/>
            <a:ext cx="4122737"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4660362" y="972000"/>
            <a:ext cx="4122737"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360003" y="2952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Inhaltsplatzhalter 4"/>
          <p:cNvSpPr>
            <a:spLocks noGrp="1"/>
          </p:cNvSpPr>
          <p:nvPr>
            <p:ph sz="quarter" idx="15"/>
          </p:nvPr>
        </p:nvSpPr>
        <p:spPr>
          <a:xfrm>
            <a:off x="4660362" y="2952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2941755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ix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a:p>
        </p:txBody>
      </p:sp>
      <p:sp>
        <p:nvSpPr>
          <p:cNvPr id="5" name="Inhaltsplatzhalter 1"/>
          <p:cNvSpPr>
            <a:spLocks noGrp="1"/>
          </p:cNvSpPr>
          <p:nvPr>
            <p:ph idx="1"/>
          </p:nvPr>
        </p:nvSpPr>
        <p:spPr bwMode="gray">
          <a:xfrm>
            <a:off x="360001" y="972000"/>
            <a:ext cx="2700000"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3222002" y="972000"/>
            <a:ext cx="2700000"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6084002" y="972000"/>
            <a:ext cx="2700000"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Inhaltsplatzhalter 4"/>
          <p:cNvSpPr>
            <a:spLocks noGrp="1"/>
          </p:cNvSpPr>
          <p:nvPr>
            <p:ph sz="quarter" idx="15"/>
          </p:nvPr>
        </p:nvSpPr>
        <p:spPr>
          <a:xfrm>
            <a:off x="360001" y="2951775"/>
            <a:ext cx="2700000"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9" name="Inhaltsplatzhalter 5"/>
          <p:cNvSpPr>
            <a:spLocks noGrp="1"/>
          </p:cNvSpPr>
          <p:nvPr>
            <p:ph sz="quarter" idx="16"/>
          </p:nvPr>
        </p:nvSpPr>
        <p:spPr>
          <a:xfrm>
            <a:off x="3222002" y="2951775"/>
            <a:ext cx="2700000" cy="1800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0" name="Inhaltsplatzhalter 6"/>
          <p:cNvSpPr>
            <a:spLocks noGrp="1"/>
          </p:cNvSpPr>
          <p:nvPr>
            <p:ph sz="quarter" idx="17"/>
          </p:nvPr>
        </p:nvSpPr>
        <p:spPr>
          <a:xfrm>
            <a:off x="6084002" y="2951775"/>
            <a:ext cx="2700000" cy="1800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2166009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with Picture">
    <p:spTree>
      <p:nvGrpSpPr>
        <p:cNvPr id="1" name=""/>
        <p:cNvGrpSpPr/>
        <p:nvPr/>
      </p:nvGrpSpPr>
      <p:grpSpPr>
        <a:xfrm>
          <a:off x="0" y="0"/>
          <a:ext cx="0" cy="0"/>
          <a:chOff x="0" y="0"/>
          <a:chExt cx="0" cy="0"/>
        </a:xfrm>
      </p:grpSpPr>
      <p:sp>
        <p:nvSpPr>
          <p:cNvPr id="8" name="Rechteck 7"/>
          <p:cNvSpPr/>
          <p:nvPr/>
        </p:nvSpPr>
        <p:spPr>
          <a:xfrm>
            <a:off x="340818" y="4707947"/>
            <a:ext cx="4610366" cy="36000"/>
          </a:xfrm>
          <a:prstGeom prst="rect">
            <a:avLst/>
          </a:prstGeom>
          <a:solidFill>
            <a:schemeClr val="bg1"/>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991" tIns="89991" rIns="89991" bIns="89991" numCol="1" spcCol="0" rtlCol="0" fromWordArt="0" anchor="ctr" anchorCtr="0" forceAA="0" compatLnSpc="1">
            <a:prstTxWarp prst="textNoShape">
              <a:avLst/>
            </a:prstTxWarp>
            <a:noAutofit/>
          </a:bodyPr>
          <a:lstStyle/>
          <a:p>
            <a:pPr algn="ctr" fontAlgn="base">
              <a:lnSpc>
                <a:spcPts val="1699"/>
              </a:lnSpc>
              <a:spcBef>
                <a:spcPts val="840"/>
              </a:spcBef>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a:xfrm>
            <a:off x="360362" y="143999"/>
            <a:ext cx="4122000" cy="792000"/>
          </a:xfrm>
        </p:spPr>
        <p:txBody>
          <a:bodyPr/>
          <a:lstStyle/>
          <a:p>
            <a:r>
              <a:rPr lang="en-US"/>
              <a:t>Click to edit Master title style</a:t>
            </a:r>
            <a:endParaRPr lang="de-DE" dirty="0"/>
          </a:p>
        </p:txBody>
      </p:sp>
      <p:sp>
        <p:nvSpPr>
          <p:cNvPr id="3" name="Fußzeilenplatzhalter 2"/>
          <p:cNvSpPr>
            <a:spLocks noGrp="1"/>
          </p:cNvSpPr>
          <p:nvPr>
            <p:ph type="ftr" sz="quarter" idx="10"/>
          </p:nvPr>
        </p:nvSpPr>
        <p:spPr>
          <a:xfrm>
            <a:off x="929391" y="4871601"/>
            <a:ext cx="3564000" cy="108000"/>
          </a:xfrm>
        </p:spPr>
        <p:txBody>
          <a:bodyPr vert="horz" lIns="0" tIns="0" rIns="0" bIns="0" rtlCol="0" anchor="ctr"/>
          <a:lstStyle>
            <a:lvl1pPr>
              <a:defRPr lang="de-DE"/>
            </a:lvl1pPr>
          </a:lstStyle>
          <a:p>
            <a:endParaRPr lang="de-DE"/>
          </a:p>
        </p:txBody>
      </p:sp>
      <p:sp>
        <p:nvSpPr>
          <p:cNvPr id="6" name="Inhaltsplatzhalter 2"/>
          <p:cNvSpPr>
            <a:spLocks noGrp="1"/>
          </p:cNvSpPr>
          <p:nvPr>
            <p:ph idx="1"/>
          </p:nvPr>
        </p:nvSpPr>
        <p:spPr bwMode="gray">
          <a:xfrm>
            <a:off x="360003" y="972000"/>
            <a:ext cx="4122737"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Bildplatzhalter 2"/>
          <p:cNvSpPr>
            <a:spLocks noGrp="1"/>
          </p:cNvSpPr>
          <p:nvPr>
            <p:ph type="pic" sz="quarter" idx="12"/>
          </p:nvPr>
        </p:nvSpPr>
        <p:spPr>
          <a:xfrm>
            <a:off x="4661096" y="0"/>
            <a:ext cx="4482904" cy="5143500"/>
          </a:xfrm>
          <a:solidFill>
            <a:schemeClr val="bg2"/>
          </a:solidFill>
        </p:spPr>
        <p:txBody>
          <a:bodyPr/>
          <a:lstStyle/>
          <a:p>
            <a:r>
              <a:rPr lang="en-US"/>
              <a:t>Click icon to add picture</a:t>
            </a:r>
            <a:endParaRPr lang="de-DE"/>
          </a:p>
        </p:txBody>
      </p:sp>
      <p:sp>
        <p:nvSpPr>
          <p:cNvPr id="4" name="Foliennummernplatzhalter 3"/>
          <p:cNvSpPr>
            <a:spLocks noGrp="1"/>
          </p:cNvSpPr>
          <p:nvPr>
            <p:ph type="sldNum" sz="quarter" idx="11"/>
          </p:nvPr>
        </p:nvSpPr>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dirty="0">
              <a:solidFill>
                <a:srgbClr val="FFFFFF"/>
              </a:solidFill>
            </a:endParaRPr>
          </a:p>
        </p:txBody>
      </p:sp>
    </p:spTree>
    <p:extLst>
      <p:ext uri="{BB962C8B-B14F-4D97-AF65-F5344CB8AC3E}">
        <p14:creationId xmlns:p14="http://schemas.microsoft.com/office/powerpoint/2010/main" val="4184862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with two Pictures">
    <p:spTree>
      <p:nvGrpSpPr>
        <p:cNvPr id="1" name=""/>
        <p:cNvGrpSpPr/>
        <p:nvPr/>
      </p:nvGrpSpPr>
      <p:grpSpPr>
        <a:xfrm>
          <a:off x="0" y="0"/>
          <a:ext cx="0" cy="0"/>
          <a:chOff x="0" y="0"/>
          <a:chExt cx="0" cy="0"/>
        </a:xfrm>
      </p:grpSpPr>
      <p:sp>
        <p:nvSpPr>
          <p:cNvPr id="9" name="Rechteck 8"/>
          <p:cNvSpPr/>
          <p:nvPr/>
        </p:nvSpPr>
        <p:spPr>
          <a:xfrm>
            <a:off x="340818" y="4707947"/>
            <a:ext cx="4610366" cy="36000"/>
          </a:xfrm>
          <a:prstGeom prst="rect">
            <a:avLst/>
          </a:prstGeom>
          <a:solidFill>
            <a:schemeClr val="bg1"/>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991" tIns="89991" rIns="89991" bIns="89991" numCol="1" spcCol="0" rtlCol="0" fromWordArt="0" anchor="ctr" anchorCtr="0" forceAA="0" compatLnSpc="1">
            <a:prstTxWarp prst="textNoShape">
              <a:avLst/>
            </a:prstTxWarp>
            <a:noAutofit/>
          </a:bodyPr>
          <a:lstStyle/>
          <a:p>
            <a:pPr algn="ctr" fontAlgn="base">
              <a:lnSpc>
                <a:spcPts val="1699"/>
              </a:lnSpc>
              <a:spcBef>
                <a:spcPts val="840"/>
              </a:spcBef>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a:xfrm>
            <a:off x="360362" y="143999"/>
            <a:ext cx="4122000" cy="792000"/>
          </a:xfrm>
        </p:spPr>
        <p:txBody>
          <a:bodyPr/>
          <a:lstStyle/>
          <a:p>
            <a:r>
              <a:rPr lang="en-US"/>
              <a:t>Click to edit Master title style</a:t>
            </a:r>
            <a:endParaRPr lang="de-DE" dirty="0"/>
          </a:p>
        </p:txBody>
      </p:sp>
      <p:sp>
        <p:nvSpPr>
          <p:cNvPr id="3" name="Fußzeilenplatzhalter 2"/>
          <p:cNvSpPr>
            <a:spLocks noGrp="1"/>
          </p:cNvSpPr>
          <p:nvPr>
            <p:ph type="ftr" sz="quarter" idx="10"/>
          </p:nvPr>
        </p:nvSpPr>
        <p:spPr>
          <a:xfrm>
            <a:off x="929391" y="4871601"/>
            <a:ext cx="3563234" cy="108000"/>
          </a:xfrm>
        </p:spPr>
        <p:txBody>
          <a:bodyPr vert="horz" lIns="0" tIns="0" rIns="0" bIns="0" rtlCol="0" anchor="ctr"/>
          <a:lstStyle>
            <a:lvl1pPr>
              <a:defRPr lang="de-DE"/>
            </a:lvl1pPr>
          </a:lstStyle>
          <a:p>
            <a:endParaRPr lang="de-DE"/>
          </a:p>
        </p:txBody>
      </p:sp>
      <p:sp>
        <p:nvSpPr>
          <p:cNvPr id="5" name="Inhaltsplatzhalter 2"/>
          <p:cNvSpPr>
            <a:spLocks noGrp="1"/>
          </p:cNvSpPr>
          <p:nvPr>
            <p:ph idx="1"/>
          </p:nvPr>
        </p:nvSpPr>
        <p:spPr bwMode="gray">
          <a:xfrm>
            <a:off x="360003" y="972000"/>
            <a:ext cx="4122737"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Bildplatzhalter 1"/>
          <p:cNvSpPr>
            <a:spLocks noGrp="1"/>
          </p:cNvSpPr>
          <p:nvPr>
            <p:ph type="pic" sz="quarter" idx="12"/>
          </p:nvPr>
        </p:nvSpPr>
        <p:spPr>
          <a:xfrm>
            <a:off x="4661096" y="2"/>
            <a:ext cx="4482904" cy="2574000"/>
          </a:xfrm>
          <a:solidFill>
            <a:schemeClr val="bg2"/>
          </a:solidFill>
        </p:spPr>
        <p:txBody>
          <a:bodyPr/>
          <a:lstStyle/>
          <a:p>
            <a:r>
              <a:rPr lang="en-US"/>
              <a:t>Click icon to add picture</a:t>
            </a:r>
            <a:endParaRPr lang="de-DE"/>
          </a:p>
        </p:txBody>
      </p:sp>
      <p:sp>
        <p:nvSpPr>
          <p:cNvPr id="8" name="Bildplatzhalter 2"/>
          <p:cNvSpPr>
            <a:spLocks noGrp="1"/>
          </p:cNvSpPr>
          <p:nvPr>
            <p:ph type="pic" sz="quarter" idx="13"/>
          </p:nvPr>
        </p:nvSpPr>
        <p:spPr>
          <a:xfrm>
            <a:off x="4661096" y="2574002"/>
            <a:ext cx="4482904" cy="2574000"/>
          </a:xfrm>
          <a:solidFill>
            <a:schemeClr val="bg2"/>
          </a:solidFill>
        </p:spPr>
        <p:txBody>
          <a:bodyPr/>
          <a:lstStyle/>
          <a:p>
            <a:r>
              <a:rPr lang="en-US"/>
              <a:t>Click icon to add picture</a:t>
            </a:r>
            <a:endParaRPr lang="de-DE"/>
          </a:p>
        </p:txBody>
      </p:sp>
      <p:sp>
        <p:nvSpPr>
          <p:cNvPr id="4" name="Foliennummernplatzhalter 3"/>
          <p:cNvSpPr>
            <a:spLocks noGrp="1"/>
          </p:cNvSpPr>
          <p:nvPr>
            <p:ph type="sldNum" sz="quarter" idx="11"/>
          </p:nvPr>
        </p:nvSpPr>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a:solidFill>
                <a:srgbClr val="FFFFFF"/>
              </a:solidFill>
            </a:endParaRPr>
          </a:p>
        </p:txBody>
      </p:sp>
    </p:spTree>
    <p:extLst>
      <p:ext uri="{BB962C8B-B14F-4D97-AF65-F5344CB8AC3E}">
        <p14:creationId xmlns:p14="http://schemas.microsoft.com/office/powerpoint/2010/main" val="970303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ree Content and Picture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dirty="0"/>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dirty="0"/>
          </a:p>
        </p:txBody>
      </p:sp>
      <p:sp>
        <p:nvSpPr>
          <p:cNvPr id="5" name="Textplatzhalter 1"/>
          <p:cNvSpPr>
            <a:spLocks noGrp="1"/>
          </p:cNvSpPr>
          <p:nvPr>
            <p:ph type="body" sz="quarter" idx="12"/>
          </p:nvPr>
        </p:nvSpPr>
        <p:spPr>
          <a:xfrm>
            <a:off x="360001" y="971999"/>
            <a:ext cx="2700000" cy="360000"/>
          </a:xfrm>
        </p:spPr>
        <p:txBody>
          <a:bodyPr anchor="b" anchorCtr="0"/>
          <a:lstStyle>
            <a:lvl1pPr marL="0" indent="0">
              <a:lnSpc>
                <a:spcPct val="100000"/>
              </a:lnSpc>
              <a:spcBef>
                <a:spcPts val="0"/>
              </a:spcBef>
              <a:buFontTx/>
              <a:buNone/>
              <a:defRPr sz="1200" b="1">
                <a:solidFill>
                  <a:schemeClr val="tx1"/>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6" name="Textplatzhalter 2"/>
          <p:cNvSpPr>
            <a:spLocks noGrp="1"/>
          </p:cNvSpPr>
          <p:nvPr>
            <p:ph type="body" sz="quarter" idx="13"/>
          </p:nvPr>
        </p:nvSpPr>
        <p:spPr>
          <a:xfrm>
            <a:off x="3222002" y="971999"/>
            <a:ext cx="2700000" cy="360000"/>
          </a:xfrm>
        </p:spPr>
        <p:txBody>
          <a:bodyPr anchor="b" anchorCtr="0"/>
          <a:lstStyle>
            <a:lvl1pPr marL="0" indent="0">
              <a:lnSpc>
                <a:spcPct val="100000"/>
              </a:lnSpc>
              <a:spcBef>
                <a:spcPts val="0"/>
              </a:spcBef>
              <a:buFontTx/>
              <a:buNone/>
              <a:defRPr sz="1200" b="1">
                <a:solidFill>
                  <a:schemeClr val="tx1"/>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7" name="Textplatzhalter 3"/>
          <p:cNvSpPr>
            <a:spLocks noGrp="1"/>
          </p:cNvSpPr>
          <p:nvPr>
            <p:ph type="body" sz="quarter" idx="14"/>
          </p:nvPr>
        </p:nvSpPr>
        <p:spPr>
          <a:xfrm>
            <a:off x="6084002" y="971999"/>
            <a:ext cx="2700000" cy="360000"/>
          </a:xfrm>
        </p:spPr>
        <p:txBody>
          <a:bodyPr anchor="b" anchorCtr="0"/>
          <a:lstStyle>
            <a:lvl1pPr marL="0" indent="0">
              <a:lnSpc>
                <a:spcPct val="100000"/>
              </a:lnSpc>
              <a:spcBef>
                <a:spcPts val="0"/>
              </a:spcBef>
              <a:buFontTx/>
              <a:buNone/>
              <a:defRPr sz="1200" b="1">
                <a:solidFill>
                  <a:schemeClr val="tx1"/>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8" name="Bildplatzhalter 1"/>
          <p:cNvSpPr>
            <a:spLocks noGrp="1"/>
          </p:cNvSpPr>
          <p:nvPr>
            <p:ph type="pic" sz="quarter" idx="15"/>
          </p:nvPr>
        </p:nvSpPr>
        <p:spPr>
          <a:xfrm>
            <a:off x="360001" y="1511998"/>
            <a:ext cx="2700000" cy="1800000"/>
          </a:xfrm>
          <a:solidFill>
            <a:schemeClr val="bg2"/>
          </a:solidFill>
        </p:spPr>
        <p:txBody>
          <a:bodyPr/>
          <a:lstStyle/>
          <a:p>
            <a:r>
              <a:rPr lang="en-US"/>
              <a:t>Click icon to add picture</a:t>
            </a:r>
            <a:endParaRPr lang="de-DE"/>
          </a:p>
        </p:txBody>
      </p:sp>
      <p:sp>
        <p:nvSpPr>
          <p:cNvPr id="9" name="Bildplatzhalter 2"/>
          <p:cNvSpPr>
            <a:spLocks noGrp="1"/>
          </p:cNvSpPr>
          <p:nvPr>
            <p:ph type="pic" sz="quarter" idx="16"/>
          </p:nvPr>
        </p:nvSpPr>
        <p:spPr>
          <a:xfrm>
            <a:off x="3222002" y="1511998"/>
            <a:ext cx="2700000" cy="1800000"/>
          </a:xfrm>
          <a:solidFill>
            <a:schemeClr val="bg2"/>
          </a:solidFill>
        </p:spPr>
        <p:txBody>
          <a:bodyPr/>
          <a:lstStyle/>
          <a:p>
            <a:r>
              <a:rPr lang="en-US"/>
              <a:t>Click icon to add picture</a:t>
            </a:r>
            <a:endParaRPr lang="de-DE"/>
          </a:p>
        </p:txBody>
      </p:sp>
      <p:sp>
        <p:nvSpPr>
          <p:cNvPr id="10" name="Bildplatzhalter 3"/>
          <p:cNvSpPr>
            <a:spLocks noGrp="1"/>
          </p:cNvSpPr>
          <p:nvPr>
            <p:ph type="pic" sz="quarter" idx="17"/>
          </p:nvPr>
        </p:nvSpPr>
        <p:spPr>
          <a:xfrm>
            <a:off x="6084002" y="1511998"/>
            <a:ext cx="2700000" cy="1800000"/>
          </a:xfrm>
          <a:solidFill>
            <a:schemeClr val="bg2"/>
          </a:solidFill>
        </p:spPr>
        <p:txBody>
          <a:bodyPr/>
          <a:lstStyle/>
          <a:p>
            <a:r>
              <a:rPr lang="en-US"/>
              <a:t>Click icon to add picture</a:t>
            </a:r>
            <a:endParaRPr lang="de-DE"/>
          </a:p>
        </p:txBody>
      </p:sp>
      <p:sp>
        <p:nvSpPr>
          <p:cNvPr id="11" name="Inhaltsplatzhalter 1"/>
          <p:cNvSpPr>
            <a:spLocks noGrp="1"/>
          </p:cNvSpPr>
          <p:nvPr>
            <p:ph sz="quarter" idx="18"/>
          </p:nvPr>
        </p:nvSpPr>
        <p:spPr>
          <a:xfrm>
            <a:off x="360001" y="3491998"/>
            <a:ext cx="2700000" cy="12600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2" name="Inhaltsplatzhalter 2"/>
          <p:cNvSpPr>
            <a:spLocks noGrp="1"/>
          </p:cNvSpPr>
          <p:nvPr>
            <p:ph sz="quarter" idx="19"/>
          </p:nvPr>
        </p:nvSpPr>
        <p:spPr>
          <a:xfrm>
            <a:off x="3222002" y="3491998"/>
            <a:ext cx="2700000" cy="12600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3" name="Inhaltsplatzhalter 3"/>
          <p:cNvSpPr>
            <a:spLocks noGrp="1"/>
          </p:cNvSpPr>
          <p:nvPr>
            <p:ph sz="quarter" idx="20"/>
          </p:nvPr>
        </p:nvSpPr>
        <p:spPr>
          <a:xfrm>
            <a:off x="6084002" y="3491998"/>
            <a:ext cx="2700000" cy="12600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692852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cture Slid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dirty="0"/>
          </a:p>
        </p:txBody>
      </p:sp>
      <p:sp>
        <p:nvSpPr>
          <p:cNvPr id="8" name="Bildplatzhalter 7"/>
          <p:cNvSpPr>
            <a:spLocks noGrp="1"/>
          </p:cNvSpPr>
          <p:nvPr>
            <p:ph type="pic" sz="quarter" idx="12"/>
          </p:nvPr>
        </p:nvSpPr>
        <p:spPr>
          <a:xfrm>
            <a:off x="360002" y="972000"/>
            <a:ext cx="8424000" cy="3780000"/>
          </a:xfrm>
          <a:solidFill>
            <a:schemeClr val="bg2"/>
          </a:solidFill>
        </p:spPr>
        <p:txBody>
          <a:bodyPr vert="horz" lIns="0" tIns="0" rIns="0" bIns="0" rtlCol="0">
            <a:noAutofit/>
          </a:bodyPr>
          <a:lstStyle>
            <a:lvl1pPr>
              <a:defRPr lang="de-DE"/>
            </a:lvl1pPr>
          </a:lstStyle>
          <a:p>
            <a:pPr lvl="0"/>
            <a:r>
              <a:rPr lang="en-US"/>
              <a:t>Click icon to add picture</a:t>
            </a:r>
            <a:endParaRPr lang="de-DE"/>
          </a:p>
        </p:txBody>
      </p:sp>
    </p:spTree>
    <p:extLst>
      <p:ext uri="{BB962C8B-B14F-4D97-AF65-F5344CB8AC3E}">
        <p14:creationId xmlns:p14="http://schemas.microsoft.com/office/powerpoint/2010/main" val="1004532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5784309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42927813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Picture II">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2">
            <a:extLst>
              <a:ext uri="{FF2B5EF4-FFF2-40B4-BE49-F238E27FC236}">
                <a16:creationId xmlns:a16="http://schemas.microsoft.com/office/drawing/2014/main" id="{68002865-4DF0-4DF0-9A0B-10DDC8EA3CE9}"/>
              </a:ext>
            </a:extLst>
          </p:cNvPr>
          <p:cNvSpPr>
            <a:spLocks noGrp="1"/>
          </p:cNvSpPr>
          <p:nvPr>
            <p:ph type="pic" sz="quarter" idx="14"/>
          </p:nvPr>
        </p:nvSpPr>
        <p:spPr>
          <a:xfrm>
            <a:off x="360005" y="972000"/>
            <a:ext cx="4122737" cy="378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650013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for dark Picture">
    <p:spTree>
      <p:nvGrpSpPr>
        <p:cNvPr id="1" name=""/>
        <p:cNvGrpSpPr/>
        <p:nvPr/>
      </p:nvGrpSpPr>
      <p:grpSpPr>
        <a:xfrm>
          <a:off x="0" y="0"/>
          <a:ext cx="0" cy="0"/>
          <a:chOff x="0" y="0"/>
          <a:chExt cx="0" cy="0"/>
        </a:xfrm>
      </p:grpSpPr>
      <p:sp>
        <p:nvSpPr>
          <p:cNvPr id="7" name="Bildplatzhalter 2">
            <a:extLst>
              <a:ext uri="{FF2B5EF4-FFF2-40B4-BE49-F238E27FC236}">
                <a16:creationId xmlns:a16="http://schemas.microsoft.com/office/drawing/2014/main" id="{22FDBB0D-9A76-097F-5478-D8AB3324536B}"/>
              </a:ext>
            </a:extLst>
          </p:cNvPr>
          <p:cNvSpPr>
            <a:spLocks noGrp="1"/>
          </p:cNvSpPr>
          <p:nvPr>
            <p:ph type="pic" sz="quarter" idx="12"/>
          </p:nvPr>
        </p:nvSpPr>
        <p:spPr>
          <a:xfrm>
            <a:off x="0" y="273"/>
            <a:ext cx="9144000" cy="5144541"/>
          </a:xfrm>
          <a:blipFill>
            <a:blip r:embed="rId2">
              <a:extLst>
                <a:ext uri="{BEBA8EAE-BF5A-486C-A8C5-ECC9F3942E4B}">
                  <a14:imgProps xmlns:a14="http://schemas.microsoft.com/office/drawing/2010/main">
                    <a14:imgLayer r:embed="rId3">
                      <a14:imgEffect>
                        <a14:saturation sat="109000"/>
                      </a14:imgEffect>
                    </a14:imgLayer>
                  </a14:imgProps>
                </a:ext>
              </a:extLst>
            </a:blip>
            <a:stretch>
              <a:fillRect/>
            </a:stretch>
          </a:blipFill>
        </p:spPr>
        <p:txBody>
          <a:bodyPr/>
          <a:lstStyle/>
          <a:p>
            <a:r>
              <a:rPr lang="en-US"/>
              <a:t>Click icon to add picture</a:t>
            </a:r>
            <a:endParaRPr lang="de-DE" dirty="0"/>
          </a:p>
        </p:txBody>
      </p:sp>
      <p:sp>
        <p:nvSpPr>
          <p:cNvPr id="2" name="Titel 1"/>
          <p:cNvSpPr>
            <a:spLocks noGrp="1"/>
          </p:cNvSpPr>
          <p:nvPr>
            <p:ph type="ctrTitle"/>
          </p:nvPr>
        </p:nvSpPr>
        <p:spPr>
          <a:xfrm>
            <a:off x="359999" y="908416"/>
            <a:ext cx="8424000" cy="1057982"/>
          </a:xfrm>
        </p:spPr>
        <p:txBody>
          <a:bodyPr vert="horz" lIns="0" tIns="0" rIns="0" bIns="0" rtlCol="0" anchor="b" anchorCtr="0">
            <a:noAutofit/>
          </a:bodyPr>
          <a:lstStyle>
            <a:lvl1pPr>
              <a:defRPr lang="de-DE" sz="3600" dirty="0">
                <a:solidFill>
                  <a:schemeClr val="bg1"/>
                </a:solidFill>
              </a:defRPr>
            </a:lvl1pPr>
          </a:lstStyle>
          <a:p>
            <a:pPr lvl="0"/>
            <a:r>
              <a:rPr lang="en-US"/>
              <a:t>Click to edit Master title style</a:t>
            </a:r>
            <a:endParaRPr lang="de-DE" dirty="0"/>
          </a:p>
        </p:txBody>
      </p:sp>
      <p:sp>
        <p:nvSpPr>
          <p:cNvPr id="3" name="Untertitel 2"/>
          <p:cNvSpPr>
            <a:spLocks noGrp="1"/>
          </p:cNvSpPr>
          <p:nvPr>
            <p:ph type="subTitle" idx="1"/>
          </p:nvPr>
        </p:nvSpPr>
        <p:spPr>
          <a:xfrm>
            <a:off x="359998" y="2190180"/>
            <a:ext cx="4212002" cy="663788"/>
          </a:xfrm>
        </p:spPr>
        <p:txBody>
          <a:bodyPr vert="horz" lIns="0" tIns="0" rIns="0" bIns="0" rtlCol="0" anchor="t" anchorCtr="0">
            <a:noAutofit/>
          </a:bodyPr>
          <a:lstStyle>
            <a:lvl1pPr>
              <a:defRPr lang="de-DE" sz="2400" b="0" dirty="0">
                <a:solidFill>
                  <a:schemeClr val="bg1"/>
                </a:solidFill>
                <a:latin typeface="+mj-lt"/>
                <a:ea typeface="+mj-ea"/>
                <a:cs typeface="+mj-cs"/>
              </a:defRPr>
            </a:lvl1pPr>
          </a:lstStyle>
          <a:p>
            <a:pPr lvl="0">
              <a:lnSpc>
                <a:spcPts val="3000"/>
              </a:lnSpc>
              <a:spcBef>
                <a:spcPct val="0"/>
              </a:spcBef>
            </a:pPr>
            <a:r>
              <a:rPr lang="en-US"/>
              <a:t>Click to edit Master subtitle style</a:t>
            </a:r>
            <a:endParaRPr lang="de-DE" dirty="0"/>
          </a:p>
        </p:txBody>
      </p:sp>
      <p:sp>
        <p:nvSpPr>
          <p:cNvPr id="9" name="Bildplatzhalter 8">
            <a:extLst>
              <a:ext uri="{FF2B5EF4-FFF2-40B4-BE49-F238E27FC236}">
                <a16:creationId xmlns:a16="http://schemas.microsoft.com/office/drawing/2014/main" id="{6CF8F7F5-1D26-B002-9948-6C3932287BB9}"/>
              </a:ext>
            </a:extLst>
          </p:cNvPr>
          <p:cNvSpPr>
            <a:spLocks noGrp="1"/>
          </p:cNvSpPr>
          <p:nvPr>
            <p:ph type="pic" sz="quarter" idx="13" hasCustomPrompt="1"/>
          </p:nvPr>
        </p:nvSpPr>
        <p:spPr>
          <a:xfrm>
            <a:off x="7828762" y="3828584"/>
            <a:ext cx="864000" cy="864267"/>
          </a:xfrm>
          <a:blipFill>
            <a:blip r:embed="rId4"/>
            <a:stretch>
              <a:fillRect/>
            </a:stretch>
          </a:blipFill>
        </p:spPr>
        <p:txBody>
          <a:bodyPr/>
          <a:lstStyle>
            <a:lvl1pPr>
              <a:defRPr/>
            </a:lvl1pPr>
          </a:lstStyle>
          <a:p>
            <a:r>
              <a:rPr lang="de-DE" dirty="0"/>
              <a:t>  </a:t>
            </a:r>
            <a:endParaRPr dirty="0"/>
          </a:p>
        </p:txBody>
      </p:sp>
    </p:spTree>
    <p:extLst>
      <p:ext uri="{BB962C8B-B14F-4D97-AF65-F5344CB8AC3E}">
        <p14:creationId xmlns:p14="http://schemas.microsoft.com/office/powerpoint/2010/main" val="31980860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two Pictures II">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4" y="972000"/>
            <a:ext cx="4122737" cy="1800000"/>
          </a:xfrm>
          <a:solidFill>
            <a:schemeClr val="bg2"/>
          </a:solidFill>
        </p:spPr>
        <p:txBody>
          <a:bodyPr/>
          <a:lstStyle/>
          <a:p>
            <a:r>
              <a:rPr lang="en-US"/>
              <a:t>Click icon to add picture</a:t>
            </a:r>
            <a:endParaRPr lang="de-DE" dirty="0"/>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360004" y="2952000"/>
            <a:ext cx="4122737" cy="180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20218758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with Picture">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3" name="Inhaltsplatzhalter 2"/>
          <p:cNvSpPr>
            <a:spLocks noGrp="1"/>
          </p:cNvSpPr>
          <p:nvPr>
            <p:ph idx="1"/>
          </p:nvPr>
        </p:nvSpPr>
        <p:spPr>
          <a:xfrm>
            <a:off x="360003" y="2952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1">
            <a:extLst>
              <a:ext uri="{FF2B5EF4-FFF2-40B4-BE49-F238E27FC236}">
                <a16:creationId xmlns:a16="http://schemas.microsoft.com/office/drawing/2014/main" id="{4244940D-BCF9-4854-A262-67E8EFBBB0CA}"/>
              </a:ext>
            </a:extLst>
          </p:cNvPr>
          <p:cNvSpPr>
            <a:spLocks noGrp="1"/>
          </p:cNvSpPr>
          <p:nvPr>
            <p:ph type="pic" sz="quarter" idx="14"/>
          </p:nvPr>
        </p:nvSpPr>
        <p:spPr>
          <a:xfrm>
            <a:off x="360004" y="972000"/>
            <a:ext cx="4122737" cy="1800000"/>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18688563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two Pictures III">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972000"/>
            <a:ext cx="1980000" cy="3780000"/>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972000"/>
            <a:ext cx="1980000" cy="3780000"/>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3634657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four Pictures">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972000"/>
            <a:ext cx="1980000" cy="1799444"/>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972000"/>
            <a:ext cx="1980000" cy="1799444"/>
          </a:xfrm>
          <a:solidFill>
            <a:schemeClr val="bg2"/>
          </a:solidFill>
        </p:spPr>
        <p:txBody>
          <a:bodyPr/>
          <a:lstStyle/>
          <a:p>
            <a:r>
              <a:rPr lang="en-US"/>
              <a:t>Click icon to add picture</a:t>
            </a:r>
            <a:endParaRPr lang="de-DE" dirty="0"/>
          </a:p>
        </p:txBody>
      </p:sp>
      <p:sp>
        <p:nvSpPr>
          <p:cNvPr id="14" name="Bildplatzhalter 3">
            <a:extLst>
              <a:ext uri="{FF2B5EF4-FFF2-40B4-BE49-F238E27FC236}">
                <a16:creationId xmlns:a16="http://schemas.microsoft.com/office/drawing/2014/main" id="{76A22173-963E-47DA-BA5E-830D62C65C4A}"/>
              </a:ext>
            </a:extLst>
          </p:cNvPr>
          <p:cNvSpPr>
            <a:spLocks noGrp="1"/>
          </p:cNvSpPr>
          <p:nvPr>
            <p:ph type="pic" sz="quarter" idx="16"/>
          </p:nvPr>
        </p:nvSpPr>
        <p:spPr>
          <a:xfrm>
            <a:off x="360004" y="2952556"/>
            <a:ext cx="1980000" cy="1799444"/>
          </a:xfrm>
          <a:solidFill>
            <a:schemeClr val="bg2"/>
          </a:solidFill>
        </p:spPr>
        <p:txBody>
          <a:bodyPr/>
          <a:lstStyle/>
          <a:p>
            <a:r>
              <a:rPr lang="en-US"/>
              <a:t>Click icon to add picture</a:t>
            </a:r>
            <a:endParaRPr lang="de-DE"/>
          </a:p>
        </p:txBody>
      </p:sp>
      <p:sp>
        <p:nvSpPr>
          <p:cNvPr id="15" name="Bildplatzhalter 4">
            <a:extLst>
              <a:ext uri="{FF2B5EF4-FFF2-40B4-BE49-F238E27FC236}">
                <a16:creationId xmlns:a16="http://schemas.microsoft.com/office/drawing/2014/main" id="{B6940BFB-5824-458B-B1F2-E9406433E6BB}"/>
              </a:ext>
            </a:extLst>
          </p:cNvPr>
          <p:cNvSpPr>
            <a:spLocks noGrp="1"/>
          </p:cNvSpPr>
          <p:nvPr>
            <p:ph type="pic" sz="quarter" idx="17"/>
          </p:nvPr>
        </p:nvSpPr>
        <p:spPr>
          <a:xfrm>
            <a:off x="2502741" y="2952556"/>
            <a:ext cx="1980000" cy="1799444"/>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23211660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with two Pictures">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4" name="Inhaltsplatzhalter 2">
            <a:extLst>
              <a:ext uri="{FF2B5EF4-FFF2-40B4-BE49-F238E27FC236}">
                <a16:creationId xmlns:a16="http://schemas.microsoft.com/office/drawing/2014/main" id="{A8E6E9FE-CE6E-4809-89BC-5C2FBA8FD11E}"/>
              </a:ext>
            </a:extLst>
          </p:cNvPr>
          <p:cNvSpPr>
            <a:spLocks noGrp="1"/>
          </p:cNvSpPr>
          <p:nvPr>
            <p:ph sz="quarter" idx="16"/>
          </p:nvPr>
        </p:nvSpPr>
        <p:spPr>
          <a:xfrm>
            <a:off x="360004" y="2952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972000"/>
            <a:ext cx="1980000" cy="1799444"/>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972000"/>
            <a:ext cx="1980000" cy="1799444"/>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16584450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Picture III">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dirty="0"/>
          </a:p>
        </p:txBody>
      </p:sp>
      <p:sp>
        <p:nvSpPr>
          <p:cNvPr id="3" name="Inhaltsplatzhalter 2"/>
          <p:cNvSpPr>
            <a:spLocks noGrp="1"/>
          </p:cNvSpPr>
          <p:nvPr>
            <p:ph idx="1"/>
          </p:nvPr>
        </p:nvSpPr>
        <p:spPr>
          <a:xfrm>
            <a:off x="360002" y="972000"/>
            <a:ext cx="2674746"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4" name="Bildplatzhalter 2">
            <a:extLst>
              <a:ext uri="{FF2B5EF4-FFF2-40B4-BE49-F238E27FC236}">
                <a16:creationId xmlns:a16="http://schemas.microsoft.com/office/drawing/2014/main" id="{E45A8B0F-33B4-90CA-586B-BA540BF562C4}"/>
              </a:ext>
            </a:extLst>
          </p:cNvPr>
          <p:cNvSpPr>
            <a:spLocks noGrp="1"/>
          </p:cNvSpPr>
          <p:nvPr>
            <p:ph type="pic" sz="quarter" idx="13"/>
          </p:nvPr>
        </p:nvSpPr>
        <p:spPr>
          <a:xfrm>
            <a:off x="3266660" y="972000"/>
            <a:ext cx="5517341" cy="378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42659346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ture with Key Message">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hasCustomPrompt="1"/>
          </p:nvPr>
        </p:nvSpPr>
        <p:spPr>
          <a:xfrm>
            <a:off x="360002" y="4032000"/>
            <a:ext cx="8424000" cy="720000"/>
          </a:xfrm>
        </p:spPr>
        <p:txBody>
          <a:bodyPr/>
          <a:lstStyle>
            <a:lvl2pPr marL="0" indent="0">
              <a:buNone/>
              <a:defRPr/>
            </a:lvl2pPr>
          </a:lstStyle>
          <a:p>
            <a:pPr lvl="0"/>
            <a:r>
              <a:rPr lang="de-DE" dirty="0"/>
              <a:t>Textmasterformat bearbeiten</a:t>
            </a:r>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2">
            <a:extLst>
              <a:ext uri="{FF2B5EF4-FFF2-40B4-BE49-F238E27FC236}">
                <a16:creationId xmlns:a16="http://schemas.microsoft.com/office/drawing/2014/main" id="{68002865-4DF0-4DF0-9A0B-10DDC8EA3CE9}"/>
              </a:ext>
            </a:extLst>
          </p:cNvPr>
          <p:cNvSpPr>
            <a:spLocks noGrp="1"/>
          </p:cNvSpPr>
          <p:nvPr>
            <p:ph type="pic" sz="quarter" idx="14"/>
          </p:nvPr>
        </p:nvSpPr>
        <p:spPr>
          <a:xfrm>
            <a:off x="360002" y="972000"/>
            <a:ext cx="8424000" cy="2879111"/>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20143574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 preserve="1">
  <p:cSld name="Title and Content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
        <p:nvSpPr>
          <p:cNvPr id="3" name="Inhaltsplatzhalter 2"/>
          <p:cNvSpPr>
            <a:spLocks noGrp="1"/>
          </p:cNvSpPr>
          <p:nvPr>
            <p:ph idx="1"/>
          </p:nvPr>
        </p:nvSpPr>
        <p:spPr>
          <a:xfrm>
            <a:off x="360002" y="972000"/>
            <a:ext cx="8424000" cy="378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defRPr>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15" name="Textfeld 14"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grpSp>
        <p:nvGrpSpPr>
          <p:cNvPr id="7" name="Gruppieren 6">
            <a:extLst>
              <a:ext uri="{FF2B5EF4-FFF2-40B4-BE49-F238E27FC236}">
                <a16:creationId xmlns:a16="http://schemas.microsoft.com/office/drawing/2014/main" id="{930CF375-D2D8-7049-8838-653CE776D9A4}"/>
              </a:ext>
            </a:extLst>
          </p:cNvPr>
          <p:cNvGrpSpPr/>
          <p:nvPr userDrawn="1"/>
        </p:nvGrpSpPr>
        <p:grpSpPr>
          <a:xfrm>
            <a:off x="360002" y="4796188"/>
            <a:ext cx="8147030" cy="209068"/>
            <a:chOff x="360002" y="4796188"/>
            <a:chExt cx="8147030" cy="209068"/>
          </a:xfrm>
        </p:grpSpPr>
        <p:pic>
          <p:nvPicPr>
            <p:cNvPr id="10" name="Grafik 9">
              <a:extLst>
                <a:ext uri="{FF2B5EF4-FFF2-40B4-BE49-F238E27FC236}">
                  <a16:creationId xmlns:a16="http://schemas.microsoft.com/office/drawing/2014/main" id="{6E553B8C-1A4B-36BA-3482-8CAB42A7FFB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
          <p:nvSpPr>
            <p:cNvPr id="4" name="Text Box 10">
              <a:extLst>
                <a:ext uri="{FF2B5EF4-FFF2-40B4-BE49-F238E27FC236}">
                  <a16:creationId xmlns:a16="http://schemas.microsoft.com/office/drawing/2014/main" id="{73FAFDC2-E0C2-6848-E936-8DC21CE5E3FE}"/>
                </a:ext>
              </a:extLst>
            </p:cNvPr>
            <p:cNvSpPr txBox="1">
              <a:spLocks noChangeArrowheads="1"/>
            </p:cNvSpPr>
            <p:nvPr userDrawn="1"/>
          </p:nvSpPr>
          <p:spPr bwMode="black">
            <a:xfrm>
              <a:off x="7607032" y="4871601"/>
              <a:ext cx="900000" cy="108000"/>
            </a:xfrm>
            <a:prstGeom prst="rect">
              <a:avLst/>
            </a:prstGeom>
          </p:spPr>
          <p:txBody>
            <a:bodyPr vert="horz" lIns="0" tIns="0" rIns="0" bIns="0" rtlCol="0" anchor="ctr"/>
            <a:lstStyle>
              <a:defPPr>
                <a:defRPr lang="de-DE"/>
              </a:defPPr>
              <a:lvl1pPr>
                <a:defRPr sz="600"/>
              </a:lvl1pPr>
            </a:lstStyle>
            <a:p>
              <a:pPr lvl="0" algn="r"/>
              <a:r>
                <a:rPr lang="de-DE" dirty="0">
                  <a:solidFill>
                    <a:schemeClr val="bg1"/>
                  </a:solidFill>
                </a:rPr>
                <a:t>© ZF Friedrichshafen AG</a:t>
              </a:r>
            </a:p>
          </p:txBody>
        </p:sp>
      </p:grpSp>
    </p:spTree>
    <p:extLst>
      <p:ext uri="{BB962C8B-B14F-4D97-AF65-F5344CB8AC3E}">
        <p14:creationId xmlns:p14="http://schemas.microsoft.com/office/powerpoint/2010/main" val="41562626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
        <p:nvSpPr>
          <p:cNvPr id="4" name="Fußzeilenplatzhalter 3"/>
          <p:cNvSpPr>
            <a:spLocks noGrp="1"/>
          </p:cNvSpPr>
          <p:nvPr>
            <p:ph type="ftr" sz="quarter" idx="11"/>
          </p:nvPr>
        </p:nvSpPr>
        <p:spPr/>
        <p:txBody>
          <a:bodyPr/>
          <a:lstStyle>
            <a:lvl1pPr>
              <a:defRPr>
                <a:solidFill>
                  <a:schemeClr val="bg1"/>
                </a:solidFill>
              </a:defRPr>
            </a:lvl1pPr>
          </a:lstStyle>
          <a:p>
            <a:endParaRPr lang="de-DE"/>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15" name="Textfeld 14"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grpSp>
        <p:nvGrpSpPr>
          <p:cNvPr id="3" name="Gruppieren 2">
            <a:extLst>
              <a:ext uri="{FF2B5EF4-FFF2-40B4-BE49-F238E27FC236}">
                <a16:creationId xmlns:a16="http://schemas.microsoft.com/office/drawing/2014/main" id="{F9248D9E-1B90-BC6D-A0B7-902F5377D954}"/>
              </a:ext>
            </a:extLst>
          </p:cNvPr>
          <p:cNvGrpSpPr/>
          <p:nvPr userDrawn="1"/>
        </p:nvGrpSpPr>
        <p:grpSpPr>
          <a:xfrm>
            <a:off x="360002" y="4796188"/>
            <a:ext cx="8147030" cy="209068"/>
            <a:chOff x="360002" y="4796188"/>
            <a:chExt cx="8147030" cy="209068"/>
          </a:xfrm>
        </p:grpSpPr>
        <p:pic>
          <p:nvPicPr>
            <p:cNvPr id="6" name="Grafik 5">
              <a:extLst>
                <a:ext uri="{FF2B5EF4-FFF2-40B4-BE49-F238E27FC236}">
                  <a16:creationId xmlns:a16="http://schemas.microsoft.com/office/drawing/2014/main" id="{A166C5BF-00FA-DD53-8868-536F948D0F1A}"/>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
          <p:nvSpPr>
            <p:cNvPr id="7" name="Text Box 10">
              <a:extLst>
                <a:ext uri="{FF2B5EF4-FFF2-40B4-BE49-F238E27FC236}">
                  <a16:creationId xmlns:a16="http://schemas.microsoft.com/office/drawing/2014/main" id="{ACB40CC4-1CC3-7CD8-CAA5-9BAAF4D6756A}"/>
                </a:ext>
              </a:extLst>
            </p:cNvPr>
            <p:cNvSpPr txBox="1">
              <a:spLocks noChangeArrowheads="1"/>
            </p:cNvSpPr>
            <p:nvPr userDrawn="1"/>
          </p:nvSpPr>
          <p:spPr bwMode="black">
            <a:xfrm>
              <a:off x="7607032" y="4871601"/>
              <a:ext cx="900000" cy="108000"/>
            </a:xfrm>
            <a:prstGeom prst="rect">
              <a:avLst/>
            </a:prstGeom>
          </p:spPr>
          <p:txBody>
            <a:bodyPr vert="horz" lIns="0" tIns="0" rIns="0" bIns="0" rtlCol="0" anchor="ctr"/>
            <a:lstStyle>
              <a:defPPr>
                <a:defRPr lang="de-DE"/>
              </a:defPPr>
              <a:lvl1pPr>
                <a:defRPr sz="600"/>
              </a:lvl1pPr>
            </a:lstStyle>
            <a:p>
              <a:pPr lvl="0" algn="r"/>
              <a:r>
                <a:rPr lang="de-DE" dirty="0">
                  <a:solidFill>
                    <a:schemeClr val="bg1"/>
                  </a:solidFill>
                </a:rPr>
                <a:t>© ZF Friedrichshafen AG</a:t>
              </a:r>
            </a:p>
          </p:txBody>
        </p:sp>
      </p:grpSp>
    </p:spTree>
    <p:extLst>
      <p:ext uri="{BB962C8B-B14F-4D97-AF65-F5344CB8AC3E}">
        <p14:creationId xmlns:p14="http://schemas.microsoft.com/office/powerpoint/2010/main" val="10583610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lvl1pPr>
              <a:defRPr>
                <a:solidFill>
                  <a:schemeClr val="bg1"/>
                </a:solidFill>
              </a:defRPr>
            </a:lvl1pPr>
          </a:lstStyle>
          <a:p>
            <a:endParaRPr lang="de-DE" dirty="0"/>
          </a:p>
        </p:txBody>
      </p:sp>
      <p:sp>
        <p:nvSpPr>
          <p:cNvPr id="4" name="Foliennummernplatzhalter 3"/>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14" name="Textfeld 13"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grpSp>
        <p:nvGrpSpPr>
          <p:cNvPr id="2" name="Gruppieren 1">
            <a:extLst>
              <a:ext uri="{FF2B5EF4-FFF2-40B4-BE49-F238E27FC236}">
                <a16:creationId xmlns:a16="http://schemas.microsoft.com/office/drawing/2014/main" id="{073FC9BD-7338-0E63-59CA-40B27CEA74EE}"/>
              </a:ext>
            </a:extLst>
          </p:cNvPr>
          <p:cNvGrpSpPr/>
          <p:nvPr userDrawn="1"/>
        </p:nvGrpSpPr>
        <p:grpSpPr>
          <a:xfrm>
            <a:off x="360002" y="4796188"/>
            <a:ext cx="8147030" cy="209068"/>
            <a:chOff x="360002" y="4796188"/>
            <a:chExt cx="8147030" cy="209068"/>
          </a:xfrm>
        </p:grpSpPr>
        <p:pic>
          <p:nvPicPr>
            <p:cNvPr id="5" name="Grafik 4">
              <a:extLst>
                <a:ext uri="{FF2B5EF4-FFF2-40B4-BE49-F238E27FC236}">
                  <a16:creationId xmlns:a16="http://schemas.microsoft.com/office/drawing/2014/main" id="{64F8E7A1-BCD3-532D-DAAF-16C84BE88776}"/>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
          <p:nvSpPr>
            <p:cNvPr id="6" name="Text Box 10">
              <a:extLst>
                <a:ext uri="{FF2B5EF4-FFF2-40B4-BE49-F238E27FC236}">
                  <a16:creationId xmlns:a16="http://schemas.microsoft.com/office/drawing/2014/main" id="{6F36FB3F-0833-0E50-B73A-B1AC72FCF693}"/>
                </a:ext>
              </a:extLst>
            </p:cNvPr>
            <p:cNvSpPr txBox="1">
              <a:spLocks noChangeArrowheads="1"/>
            </p:cNvSpPr>
            <p:nvPr userDrawn="1"/>
          </p:nvSpPr>
          <p:spPr bwMode="black">
            <a:xfrm>
              <a:off x="7607032" y="4871601"/>
              <a:ext cx="900000" cy="108000"/>
            </a:xfrm>
            <a:prstGeom prst="rect">
              <a:avLst/>
            </a:prstGeom>
          </p:spPr>
          <p:txBody>
            <a:bodyPr vert="horz" lIns="0" tIns="0" rIns="0" bIns="0" rtlCol="0" anchor="ctr"/>
            <a:lstStyle>
              <a:defPPr>
                <a:defRPr lang="de-DE"/>
              </a:defPPr>
              <a:lvl1pPr>
                <a:defRPr sz="600"/>
              </a:lvl1pPr>
            </a:lstStyle>
            <a:p>
              <a:pPr lvl="0" algn="r"/>
              <a:r>
                <a:rPr lang="de-DE" dirty="0">
                  <a:solidFill>
                    <a:schemeClr val="bg1"/>
                  </a:solidFill>
                </a:rPr>
                <a:t>© ZF Friedrichshafen AG</a:t>
              </a:r>
            </a:p>
          </p:txBody>
        </p:sp>
      </p:grpSp>
    </p:spTree>
    <p:extLst>
      <p:ext uri="{BB962C8B-B14F-4D97-AF65-F5344CB8AC3E}">
        <p14:creationId xmlns:p14="http://schemas.microsoft.com/office/powerpoint/2010/main" val="1411299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for bright Picture">
    <p:spTree>
      <p:nvGrpSpPr>
        <p:cNvPr id="1" name=""/>
        <p:cNvGrpSpPr/>
        <p:nvPr/>
      </p:nvGrpSpPr>
      <p:grpSpPr>
        <a:xfrm>
          <a:off x="0" y="0"/>
          <a:ext cx="0" cy="0"/>
          <a:chOff x="0" y="0"/>
          <a:chExt cx="0" cy="0"/>
        </a:xfrm>
      </p:grpSpPr>
      <p:sp>
        <p:nvSpPr>
          <p:cNvPr id="7" name="Bildplatzhalter 2">
            <a:extLst>
              <a:ext uri="{FF2B5EF4-FFF2-40B4-BE49-F238E27FC236}">
                <a16:creationId xmlns:a16="http://schemas.microsoft.com/office/drawing/2014/main" id="{22FDBB0D-9A76-097F-5478-D8AB3324536B}"/>
              </a:ext>
            </a:extLst>
          </p:cNvPr>
          <p:cNvSpPr>
            <a:spLocks noGrp="1"/>
          </p:cNvSpPr>
          <p:nvPr>
            <p:ph type="pic" sz="quarter" idx="12"/>
          </p:nvPr>
        </p:nvSpPr>
        <p:spPr>
          <a:xfrm>
            <a:off x="0" y="273"/>
            <a:ext cx="9144000" cy="5144541"/>
          </a:xfrm>
          <a:solidFill>
            <a:schemeClr val="bg2"/>
          </a:solidFill>
        </p:spPr>
        <p:txBody>
          <a:bodyPr/>
          <a:lstStyle/>
          <a:p>
            <a:r>
              <a:rPr lang="en-US"/>
              <a:t>Click icon to add picture</a:t>
            </a:r>
            <a:endParaRPr lang="de-DE" dirty="0"/>
          </a:p>
        </p:txBody>
      </p:sp>
      <p:sp>
        <p:nvSpPr>
          <p:cNvPr id="2" name="Titel 1"/>
          <p:cNvSpPr>
            <a:spLocks noGrp="1"/>
          </p:cNvSpPr>
          <p:nvPr>
            <p:ph type="ctrTitle"/>
          </p:nvPr>
        </p:nvSpPr>
        <p:spPr>
          <a:xfrm>
            <a:off x="359999" y="908416"/>
            <a:ext cx="8424000" cy="1057982"/>
          </a:xfrm>
        </p:spPr>
        <p:txBody>
          <a:bodyPr vert="horz" lIns="0" tIns="0" rIns="0" bIns="0" rtlCol="0" anchor="b" anchorCtr="0">
            <a:noAutofit/>
          </a:bodyPr>
          <a:lstStyle>
            <a:lvl1pPr>
              <a:defRPr lang="de-DE" sz="3600" dirty="0">
                <a:solidFill>
                  <a:schemeClr val="accent5"/>
                </a:solidFill>
              </a:defRPr>
            </a:lvl1pPr>
          </a:lstStyle>
          <a:p>
            <a:pPr lvl="0"/>
            <a:r>
              <a:rPr lang="en-US"/>
              <a:t>Click to edit Master title style</a:t>
            </a:r>
            <a:endParaRPr lang="de-DE" dirty="0"/>
          </a:p>
        </p:txBody>
      </p:sp>
      <p:sp>
        <p:nvSpPr>
          <p:cNvPr id="3" name="Untertitel 2"/>
          <p:cNvSpPr>
            <a:spLocks noGrp="1"/>
          </p:cNvSpPr>
          <p:nvPr>
            <p:ph type="subTitle" idx="1"/>
          </p:nvPr>
        </p:nvSpPr>
        <p:spPr>
          <a:xfrm>
            <a:off x="359998" y="2190180"/>
            <a:ext cx="4212002" cy="663788"/>
          </a:xfrm>
        </p:spPr>
        <p:txBody>
          <a:bodyPr vert="horz" lIns="0" tIns="0" rIns="0" bIns="0" rtlCol="0" anchor="t" anchorCtr="0">
            <a:noAutofit/>
          </a:bodyPr>
          <a:lstStyle>
            <a:lvl1pPr>
              <a:defRPr lang="de-DE" sz="2400" b="0" dirty="0">
                <a:solidFill>
                  <a:schemeClr val="accent5"/>
                </a:solidFill>
                <a:latin typeface="+mj-lt"/>
                <a:ea typeface="+mj-ea"/>
                <a:cs typeface="+mj-cs"/>
              </a:defRPr>
            </a:lvl1pPr>
          </a:lstStyle>
          <a:p>
            <a:pPr lvl="0">
              <a:lnSpc>
                <a:spcPts val="3000"/>
              </a:lnSpc>
              <a:spcBef>
                <a:spcPct val="0"/>
              </a:spcBef>
            </a:pPr>
            <a:r>
              <a:rPr lang="en-US"/>
              <a:t>Click to edit Master subtitle style</a:t>
            </a:r>
            <a:endParaRPr lang="de-DE" dirty="0"/>
          </a:p>
        </p:txBody>
      </p:sp>
      <p:sp>
        <p:nvSpPr>
          <p:cNvPr id="9" name="Bildplatzhalter 8">
            <a:extLst>
              <a:ext uri="{FF2B5EF4-FFF2-40B4-BE49-F238E27FC236}">
                <a16:creationId xmlns:a16="http://schemas.microsoft.com/office/drawing/2014/main" id="{6CF8F7F5-1D26-B002-9948-6C3932287BB9}"/>
              </a:ext>
            </a:extLst>
          </p:cNvPr>
          <p:cNvSpPr>
            <a:spLocks noGrp="1"/>
          </p:cNvSpPr>
          <p:nvPr>
            <p:ph type="pic" sz="quarter" idx="13" hasCustomPrompt="1"/>
          </p:nvPr>
        </p:nvSpPr>
        <p:spPr>
          <a:xfrm>
            <a:off x="7828762" y="3828584"/>
            <a:ext cx="864000" cy="864267"/>
          </a:xfrm>
          <a:blipFill>
            <a:blip r:embed="rId2"/>
            <a:stretch>
              <a:fillRect/>
            </a:stretch>
          </a:blipFill>
        </p:spPr>
        <p:txBody>
          <a:bodyPr/>
          <a:lstStyle>
            <a:lvl1pPr>
              <a:defRPr/>
            </a:lvl1pPr>
          </a:lstStyle>
          <a:p>
            <a:r>
              <a:rPr lang="de-DE" dirty="0"/>
              <a:t>  </a:t>
            </a:r>
            <a:endParaRPr dirty="0"/>
          </a:p>
        </p:txBody>
      </p:sp>
    </p:spTree>
    <p:extLst>
      <p:ext uri="{BB962C8B-B14F-4D97-AF65-F5344CB8AC3E}">
        <p14:creationId xmlns:p14="http://schemas.microsoft.com/office/powerpoint/2010/main" val="3219211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slide (blue)">
    <p:bg>
      <p:bgPr>
        <a:solidFill>
          <a:srgbClr val="00265F"/>
        </a:solidFill>
        <a:effectLst/>
      </p:bgPr>
    </p:bg>
    <p:spTree>
      <p:nvGrpSpPr>
        <p:cNvPr id="1" name=""/>
        <p:cNvGrpSpPr/>
        <p:nvPr/>
      </p:nvGrpSpPr>
      <p:grpSpPr>
        <a:xfrm>
          <a:off x="0" y="0"/>
          <a:ext cx="0" cy="0"/>
          <a:chOff x="0" y="0"/>
          <a:chExt cx="0" cy="0"/>
        </a:xfrm>
      </p:grpSpPr>
      <p:sp>
        <p:nvSpPr>
          <p:cNvPr id="24" name="Textplatzhalter 13"/>
          <p:cNvSpPr>
            <a:spLocks noGrp="1"/>
          </p:cNvSpPr>
          <p:nvPr>
            <p:ph type="body" sz="quarter" idx="12"/>
          </p:nvPr>
        </p:nvSpPr>
        <p:spPr>
          <a:xfrm>
            <a:off x="360002" y="324642"/>
            <a:ext cx="1279615" cy="682523"/>
          </a:xfrm>
        </p:spPr>
        <p:txBody>
          <a:bodyPr wrap="none" lIns="0" tIns="0" rIns="0" bIns="0">
            <a:noAutofit/>
          </a:bodyPr>
          <a:lstStyle>
            <a:lvl1pPr>
              <a:defRPr lang="de-DE" sz="2400" b="1" kern="0" dirty="0">
                <a:solidFill>
                  <a:schemeClr val="bg1"/>
                </a:solidFill>
                <a:latin typeface="+mj-lt"/>
              </a:defRPr>
            </a:lvl1pPr>
          </a:lstStyle>
          <a:p>
            <a:pPr lvl="0"/>
            <a:r>
              <a:rPr lang="en-US"/>
              <a:t>Click to edit Master text styles</a:t>
            </a:r>
          </a:p>
        </p:txBody>
      </p:sp>
      <p:sp>
        <p:nvSpPr>
          <p:cNvPr id="25" name="Textplatzhalter 12"/>
          <p:cNvSpPr>
            <a:spLocks noGrp="1"/>
          </p:cNvSpPr>
          <p:nvPr>
            <p:ph type="body" sz="quarter" idx="13"/>
          </p:nvPr>
        </p:nvSpPr>
        <p:spPr>
          <a:xfrm>
            <a:off x="360001" y="1404858"/>
            <a:ext cx="8424000" cy="1623270"/>
          </a:xfrm>
          <a:noFill/>
        </p:spPr>
        <p:txBody>
          <a:bodyPr wrap="square" lIns="0" tIns="0" rIns="0" bIns="0" rtlCol="0">
            <a:noAutofit/>
          </a:bodyPr>
          <a:lstStyle>
            <a:lvl1pPr>
              <a:defRPr lang="de-DE" sz="3200" b="1" kern="1200" dirty="0">
                <a:solidFill>
                  <a:schemeClr val="bg1"/>
                </a:solidFill>
                <a:latin typeface="+mj-lt"/>
                <a:ea typeface="Tahoma" charset="0"/>
                <a:cs typeface="Tahoma" charset="0"/>
              </a:defRPr>
            </a:lvl1pPr>
          </a:lstStyle>
          <a:p>
            <a:pPr lvl="0">
              <a:spcBef>
                <a:spcPct val="0"/>
              </a:spcBef>
            </a:pPr>
            <a:r>
              <a:rPr lang="en-US"/>
              <a:t>Click to edit Master text styles</a:t>
            </a:r>
          </a:p>
        </p:txBody>
      </p:sp>
      <p:pic>
        <p:nvPicPr>
          <p:cNvPr id="3" name="Grafik 2">
            <a:extLst>
              <a:ext uri="{FF2B5EF4-FFF2-40B4-BE49-F238E27FC236}">
                <a16:creationId xmlns:a16="http://schemas.microsoft.com/office/drawing/2014/main" id="{0C46C04E-B4AE-3757-B779-346B52144175}"/>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
        <p:nvSpPr>
          <p:cNvPr id="4" name="Foliennummernplatzhalter 3">
            <a:extLst>
              <a:ext uri="{FF2B5EF4-FFF2-40B4-BE49-F238E27FC236}">
                <a16:creationId xmlns:a16="http://schemas.microsoft.com/office/drawing/2014/main" id="{CF39BA41-B913-0437-A25B-775D9A03C5FF}"/>
              </a:ext>
            </a:extLst>
          </p:cNvPr>
          <p:cNvSpPr>
            <a:spLocks noGrp="1"/>
          </p:cNvSpPr>
          <p:nvPr>
            <p:ph type="sldNum" sz="quarter" idx="11"/>
          </p:nvPr>
        </p:nvSpPr>
        <p:spPr>
          <a:xfrm>
            <a:off x="8604001" y="4890653"/>
            <a:ext cx="180000" cy="108000"/>
          </a:xfrm>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dirty="0">
              <a:solidFill>
                <a:srgbClr val="FFFFFF"/>
              </a:solidFill>
            </a:endParaRPr>
          </a:p>
        </p:txBody>
      </p:sp>
    </p:spTree>
    <p:extLst>
      <p:ext uri="{BB962C8B-B14F-4D97-AF65-F5344CB8AC3E}">
        <p14:creationId xmlns:p14="http://schemas.microsoft.com/office/powerpoint/2010/main" val="3494881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pter slide with Picture (blue)">
    <p:bg>
      <p:bgPr>
        <a:solidFill>
          <a:srgbClr val="00265F"/>
        </a:solidFill>
        <a:effectLst/>
      </p:bgPr>
    </p:bg>
    <p:spTree>
      <p:nvGrpSpPr>
        <p:cNvPr id="1" name=""/>
        <p:cNvGrpSpPr/>
        <p:nvPr/>
      </p:nvGrpSpPr>
      <p:grpSpPr>
        <a:xfrm>
          <a:off x="0" y="0"/>
          <a:ext cx="0" cy="0"/>
          <a:chOff x="0" y="0"/>
          <a:chExt cx="0" cy="0"/>
        </a:xfrm>
      </p:grpSpPr>
      <p:sp>
        <p:nvSpPr>
          <p:cNvPr id="24" name="Textplatzhalter 13"/>
          <p:cNvSpPr>
            <a:spLocks noGrp="1"/>
          </p:cNvSpPr>
          <p:nvPr>
            <p:ph type="body" sz="quarter" idx="12"/>
          </p:nvPr>
        </p:nvSpPr>
        <p:spPr>
          <a:xfrm>
            <a:off x="360002" y="324642"/>
            <a:ext cx="1279615" cy="682523"/>
          </a:xfrm>
        </p:spPr>
        <p:txBody>
          <a:bodyPr wrap="none" lIns="0" tIns="0" rIns="0" bIns="0">
            <a:noAutofit/>
          </a:bodyPr>
          <a:lstStyle>
            <a:lvl1pPr>
              <a:defRPr lang="de-DE" sz="2400" b="1" kern="0" dirty="0">
                <a:solidFill>
                  <a:schemeClr val="bg1"/>
                </a:solidFill>
                <a:latin typeface="+mj-lt"/>
              </a:defRPr>
            </a:lvl1pPr>
          </a:lstStyle>
          <a:p>
            <a:pPr lvl="0"/>
            <a:r>
              <a:rPr lang="en-US"/>
              <a:t>Click to edit Master text styles</a:t>
            </a:r>
          </a:p>
        </p:txBody>
      </p:sp>
      <p:sp>
        <p:nvSpPr>
          <p:cNvPr id="25" name="Textplatzhalter 12"/>
          <p:cNvSpPr>
            <a:spLocks noGrp="1"/>
          </p:cNvSpPr>
          <p:nvPr>
            <p:ph type="body" sz="quarter" idx="13"/>
          </p:nvPr>
        </p:nvSpPr>
        <p:spPr>
          <a:xfrm>
            <a:off x="360001" y="1404858"/>
            <a:ext cx="4122000" cy="1623270"/>
          </a:xfrm>
          <a:noFill/>
        </p:spPr>
        <p:txBody>
          <a:bodyPr wrap="square" lIns="0" tIns="0" rIns="0" bIns="0" rtlCol="0">
            <a:noAutofit/>
          </a:bodyPr>
          <a:lstStyle>
            <a:lvl1pPr>
              <a:defRPr lang="de-DE" sz="3200" b="1" kern="1200" dirty="0">
                <a:solidFill>
                  <a:schemeClr val="bg1"/>
                </a:solidFill>
                <a:latin typeface="+mj-lt"/>
                <a:ea typeface="Tahoma" charset="0"/>
                <a:cs typeface="Tahoma" charset="0"/>
              </a:defRPr>
            </a:lvl1pPr>
          </a:lstStyle>
          <a:p>
            <a:pPr lvl="0">
              <a:spcBef>
                <a:spcPct val="0"/>
              </a:spcBef>
            </a:pPr>
            <a:r>
              <a:rPr lang="en-US"/>
              <a:t>Click to edit Master text styles</a:t>
            </a:r>
          </a:p>
        </p:txBody>
      </p:sp>
      <p:sp>
        <p:nvSpPr>
          <p:cNvPr id="2" name="Bildplatzhalter 2">
            <a:extLst>
              <a:ext uri="{FF2B5EF4-FFF2-40B4-BE49-F238E27FC236}">
                <a16:creationId xmlns:a16="http://schemas.microsoft.com/office/drawing/2014/main" id="{A4AF9126-6937-A989-7F32-992CCFD90D98}"/>
              </a:ext>
            </a:extLst>
          </p:cNvPr>
          <p:cNvSpPr>
            <a:spLocks noGrp="1"/>
          </p:cNvSpPr>
          <p:nvPr>
            <p:ph type="pic" sz="quarter" idx="14"/>
          </p:nvPr>
        </p:nvSpPr>
        <p:spPr>
          <a:xfrm>
            <a:off x="4661096" y="0"/>
            <a:ext cx="4482904" cy="5143500"/>
          </a:xfrm>
          <a:noFill/>
        </p:spPr>
        <p:txBody>
          <a:bodyPr/>
          <a:lstStyle>
            <a:lvl1pPr>
              <a:defRPr>
                <a:solidFill>
                  <a:schemeClr val="bg1"/>
                </a:solidFill>
              </a:defRPr>
            </a:lvl1pPr>
          </a:lstStyle>
          <a:p>
            <a:r>
              <a:rPr lang="en-US"/>
              <a:t>Click icon to add picture</a:t>
            </a:r>
            <a:endParaRPr lang="de-DE" dirty="0"/>
          </a:p>
        </p:txBody>
      </p:sp>
      <p:sp>
        <p:nvSpPr>
          <p:cNvPr id="4" name="Foliennummernplatzhalter 3">
            <a:extLst>
              <a:ext uri="{FF2B5EF4-FFF2-40B4-BE49-F238E27FC236}">
                <a16:creationId xmlns:a16="http://schemas.microsoft.com/office/drawing/2014/main" id="{CF39BA41-B913-0437-A25B-775D9A03C5FF}"/>
              </a:ext>
            </a:extLst>
          </p:cNvPr>
          <p:cNvSpPr>
            <a:spLocks noGrp="1"/>
          </p:cNvSpPr>
          <p:nvPr>
            <p:ph type="sldNum" sz="quarter" idx="11"/>
          </p:nvPr>
        </p:nvSpPr>
        <p:spPr>
          <a:xfrm>
            <a:off x="8604001" y="4890653"/>
            <a:ext cx="180000" cy="108000"/>
          </a:xfrm>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dirty="0">
              <a:solidFill>
                <a:srgbClr val="FFFFFF"/>
              </a:solidFill>
            </a:endParaRPr>
          </a:p>
        </p:txBody>
      </p:sp>
      <p:pic>
        <p:nvPicPr>
          <p:cNvPr id="5" name="Grafik 4">
            <a:extLst>
              <a:ext uri="{FF2B5EF4-FFF2-40B4-BE49-F238E27FC236}">
                <a16:creationId xmlns:a16="http://schemas.microsoft.com/office/drawing/2014/main" id="{4DC7C70C-6D75-BA5B-7801-55484AF8419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Tree>
    <p:extLst>
      <p:ext uri="{BB962C8B-B14F-4D97-AF65-F5344CB8AC3E}">
        <p14:creationId xmlns:p14="http://schemas.microsoft.com/office/powerpoint/2010/main" val="536573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ter slide (white)">
    <p:bg>
      <p:bgPr>
        <a:solidFill>
          <a:schemeClr val="bg1"/>
        </a:solidFill>
        <a:effectLst/>
      </p:bgPr>
    </p:bg>
    <p:spTree>
      <p:nvGrpSpPr>
        <p:cNvPr id="1" name=""/>
        <p:cNvGrpSpPr/>
        <p:nvPr/>
      </p:nvGrpSpPr>
      <p:grpSpPr>
        <a:xfrm>
          <a:off x="0" y="0"/>
          <a:ext cx="0" cy="0"/>
          <a:chOff x="0" y="0"/>
          <a:chExt cx="0" cy="0"/>
        </a:xfrm>
      </p:grpSpPr>
      <p:sp>
        <p:nvSpPr>
          <p:cNvPr id="24" name="Textplatzhalter 13"/>
          <p:cNvSpPr>
            <a:spLocks noGrp="1"/>
          </p:cNvSpPr>
          <p:nvPr>
            <p:ph type="body" sz="quarter" idx="12"/>
          </p:nvPr>
        </p:nvSpPr>
        <p:spPr>
          <a:xfrm>
            <a:off x="360002" y="324642"/>
            <a:ext cx="1279615" cy="682523"/>
          </a:xfrm>
        </p:spPr>
        <p:txBody>
          <a:bodyPr wrap="none" lIns="0" tIns="0" rIns="0" bIns="0">
            <a:noAutofit/>
          </a:bodyPr>
          <a:lstStyle>
            <a:lvl1pPr>
              <a:defRPr lang="de-DE" sz="2400" b="1" kern="0" dirty="0">
                <a:solidFill>
                  <a:schemeClr val="accent5"/>
                </a:solidFill>
                <a:latin typeface="+mj-lt"/>
              </a:defRPr>
            </a:lvl1pPr>
          </a:lstStyle>
          <a:p>
            <a:pPr lvl="0"/>
            <a:r>
              <a:rPr lang="en-US"/>
              <a:t>Click to edit Master text styles</a:t>
            </a:r>
          </a:p>
        </p:txBody>
      </p:sp>
      <p:sp>
        <p:nvSpPr>
          <p:cNvPr id="25" name="Textplatzhalter 12"/>
          <p:cNvSpPr>
            <a:spLocks noGrp="1"/>
          </p:cNvSpPr>
          <p:nvPr>
            <p:ph type="body" sz="quarter" idx="13"/>
          </p:nvPr>
        </p:nvSpPr>
        <p:spPr>
          <a:xfrm>
            <a:off x="360001" y="1404858"/>
            <a:ext cx="8424000" cy="1623270"/>
          </a:xfrm>
          <a:noFill/>
        </p:spPr>
        <p:txBody>
          <a:bodyPr wrap="square" lIns="0" tIns="0" rIns="0" bIns="0" rtlCol="0">
            <a:noAutofit/>
          </a:bodyPr>
          <a:lstStyle>
            <a:lvl1pPr>
              <a:defRPr lang="de-DE" sz="3200" b="1" kern="1200" dirty="0">
                <a:solidFill>
                  <a:schemeClr val="accent5"/>
                </a:solidFill>
                <a:latin typeface="+mj-lt"/>
                <a:ea typeface="Tahoma" charset="0"/>
                <a:cs typeface="Tahoma" charset="0"/>
              </a:defRPr>
            </a:lvl1pPr>
          </a:lstStyle>
          <a:p>
            <a:pPr lvl="0">
              <a:spcBef>
                <a:spcPct val="0"/>
              </a:spcBef>
            </a:pPr>
            <a:r>
              <a:rPr lang="en-US"/>
              <a:t>Click to edit Master text styles</a:t>
            </a:r>
          </a:p>
        </p:txBody>
      </p:sp>
      <p:pic>
        <p:nvPicPr>
          <p:cNvPr id="5" name="Grafik 4">
            <a:extLst>
              <a:ext uri="{FF2B5EF4-FFF2-40B4-BE49-F238E27FC236}">
                <a16:creationId xmlns:a16="http://schemas.microsoft.com/office/drawing/2014/main" id="{F1354AA2-811B-1F05-9630-357CB157AB0D}"/>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60734" y="4796188"/>
            <a:ext cx="207740" cy="209204"/>
          </a:xfrm>
          <a:prstGeom prst="rect">
            <a:avLst/>
          </a:prstGeom>
        </p:spPr>
      </p:pic>
      <p:sp>
        <p:nvSpPr>
          <p:cNvPr id="3" name="Foliennummernplatzhalter 5">
            <a:extLst>
              <a:ext uri="{FF2B5EF4-FFF2-40B4-BE49-F238E27FC236}">
                <a16:creationId xmlns:a16="http://schemas.microsoft.com/office/drawing/2014/main" id="{D9263DE1-C037-39FE-DC94-7BCEAC44F830}"/>
              </a:ext>
            </a:extLst>
          </p:cNvPr>
          <p:cNvSpPr>
            <a:spLocks noGrp="1"/>
          </p:cNvSpPr>
          <p:nvPr>
            <p:ph type="sldNum" sz="quarter" idx="15"/>
          </p:nvPr>
        </p:nvSpPr>
        <p:spPr>
          <a:xfrm>
            <a:off x="8604001" y="4871601"/>
            <a:ext cx="180000" cy="108000"/>
          </a:xfrm>
        </p:spPr>
        <p:txBody>
          <a:bodyPr/>
          <a:lstStyle/>
          <a:p>
            <a:fld id="{AE839375-43AA-4A5D-B991-4343C4570BCB}" type="slidenum">
              <a:rPr lang="de-DE" smtClean="0"/>
              <a:t>‹#›</a:t>
            </a:fld>
            <a:endParaRPr lang="de-DE" dirty="0"/>
          </a:p>
        </p:txBody>
      </p:sp>
    </p:spTree>
    <p:extLst>
      <p:ext uri="{BB962C8B-B14F-4D97-AF65-F5344CB8AC3E}">
        <p14:creationId xmlns:p14="http://schemas.microsoft.com/office/powerpoint/2010/main" val="1601301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hapter slide with Picture (white)">
    <p:bg>
      <p:bgPr>
        <a:solidFill>
          <a:schemeClr val="bg1"/>
        </a:solidFill>
        <a:effectLst/>
      </p:bgPr>
    </p:bg>
    <p:spTree>
      <p:nvGrpSpPr>
        <p:cNvPr id="1" name=""/>
        <p:cNvGrpSpPr/>
        <p:nvPr/>
      </p:nvGrpSpPr>
      <p:grpSpPr>
        <a:xfrm>
          <a:off x="0" y="0"/>
          <a:ext cx="0" cy="0"/>
          <a:chOff x="0" y="0"/>
          <a:chExt cx="0" cy="0"/>
        </a:xfrm>
      </p:grpSpPr>
      <p:sp>
        <p:nvSpPr>
          <p:cNvPr id="24" name="Textplatzhalter 13"/>
          <p:cNvSpPr>
            <a:spLocks noGrp="1"/>
          </p:cNvSpPr>
          <p:nvPr>
            <p:ph type="body" sz="quarter" idx="12"/>
          </p:nvPr>
        </p:nvSpPr>
        <p:spPr>
          <a:xfrm>
            <a:off x="360002" y="324642"/>
            <a:ext cx="1279615" cy="682523"/>
          </a:xfrm>
        </p:spPr>
        <p:txBody>
          <a:bodyPr wrap="none" lIns="0" tIns="0" rIns="0" bIns="0">
            <a:noAutofit/>
          </a:bodyPr>
          <a:lstStyle>
            <a:lvl1pPr>
              <a:defRPr lang="de-DE" sz="2400" b="1" kern="0" dirty="0">
                <a:solidFill>
                  <a:schemeClr val="accent5"/>
                </a:solidFill>
                <a:latin typeface="+mj-lt"/>
              </a:defRPr>
            </a:lvl1pPr>
          </a:lstStyle>
          <a:p>
            <a:pPr lvl="0"/>
            <a:r>
              <a:rPr lang="en-US"/>
              <a:t>Click to edit Master text styles</a:t>
            </a:r>
          </a:p>
        </p:txBody>
      </p:sp>
      <p:sp>
        <p:nvSpPr>
          <p:cNvPr id="25" name="Textplatzhalter 12"/>
          <p:cNvSpPr>
            <a:spLocks noGrp="1"/>
          </p:cNvSpPr>
          <p:nvPr>
            <p:ph type="body" sz="quarter" idx="13"/>
          </p:nvPr>
        </p:nvSpPr>
        <p:spPr>
          <a:xfrm>
            <a:off x="360001" y="1404858"/>
            <a:ext cx="4122000" cy="1623270"/>
          </a:xfrm>
          <a:noFill/>
        </p:spPr>
        <p:txBody>
          <a:bodyPr wrap="square" lIns="0" tIns="0" rIns="0" bIns="0" rtlCol="0">
            <a:noAutofit/>
          </a:bodyPr>
          <a:lstStyle>
            <a:lvl1pPr>
              <a:defRPr lang="de-DE" sz="3200" b="1" kern="1200" dirty="0">
                <a:solidFill>
                  <a:schemeClr val="accent5"/>
                </a:solidFill>
                <a:latin typeface="+mj-lt"/>
                <a:ea typeface="Tahoma" charset="0"/>
                <a:cs typeface="Tahoma" charset="0"/>
              </a:defRPr>
            </a:lvl1pPr>
          </a:lstStyle>
          <a:p>
            <a:pPr lvl="0">
              <a:spcBef>
                <a:spcPct val="0"/>
              </a:spcBef>
            </a:pPr>
            <a:r>
              <a:rPr lang="en-US"/>
              <a:t>Click to edit Master text styles</a:t>
            </a:r>
          </a:p>
        </p:txBody>
      </p:sp>
      <p:sp>
        <p:nvSpPr>
          <p:cNvPr id="2" name="Bildplatzhalter 2">
            <a:extLst>
              <a:ext uri="{FF2B5EF4-FFF2-40B4-BE49-F238E27FC236}">
                <a16:creationId xmlns:a16="http://schemas.microsoft.com/office/drawing/2014/main" id="{043B0EE3-F67E-B2CB-E7F0-9B5841AFA6D7}"/>
              </a:ext>
            </a:extLst>
          </p:cNvPr>
          <p:cNvSpPr>
            <a:spLocks noGrp="1"/>
          </p:cNvSpPr>
          <p:nvPr>
            <p:ph type="pic" sz="quarter" idx="14"/>
          </p:nvPr>
        </p:nvSpPr>
        <p:spPr>
          <a:xfrm>
            <a:off x="4661096" y="0"/>
            <a:ext cx="4482904" cy="5143500"/>
          </a:xfrm>
          <a:noFill/>
        </p:spPr>
        <p:txBody>
          <a:bodyPr/>
          <a:lstStyle/>
          <a:p>
            <a:r>
              <a:rPr lang="en-US"/>
              <a:t>Click icon to add picture</a:t>
            </a:r>
            <a:endParaRPr lang="de-DE" dirty="0"/>
          </a:p>
        </p:txBody>
      </p:sp>
      <p:pic>
        <p:nvPicPr>
          <p:cNvPr id="5" name="Grafik 4">
            <a:extLst>
              <a:ext uri="{FF2B5EF4-FFF2-40B4-BE49-F238E27FC236}">
                <a16:creationId xmlns:a16="http://schemas.microsoft.com/office/drawing/2014/main" id="{F1354AA2-811B-1F05-9630-357CB157AB0D}"/>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60734" y="4796188"/>
            <a:ext cx="207740" cy="209204"/>
          </a:xfrm>
          <a:prstGeom prst="rect">
            <a:avLst/>
          </a:prstGeom>
        </p:spPr>
      </p:pic>
      <p:sp>
        <p:nvSpPr>
          <p:cNvPr id="3" name="Foliennummernplatzhalter 5">
            <a:extLst>
              <a:ext uri="{FF2B5EF4-FFF2-40B4-BE49-F238E27FC236}">
                <a16:creationId xmlns:a16="http://schemas.microsoft.com/office/drawing/2014/main" id="{D9263DE1-C037-39FE-DC94-7BCEAC44F830}"/>
              </a:ext>
            </a:extLst>
          </p:cNvPr>
          <p:cNvSpPr>
            <a:spLocks noGrp="1"/>
          </p:cNvSpPr>
          <p:nvPr>
            <p:ph type="sldNum" sz="quarter" idx="15"/>
          </p:nvPr>
        </p:nvSpPr>
        <p:spPr>
          <a:xfrm>
            <a:off x="8604001" y="4871601"/>
            <a:ext cx="180000" cy="108000"/>
          </a:xfrm>
        </p:spPr>
        <p:txBody>
          <a:bodyPr/>
          <a:lstStyle/>
          <a:p>
            <a:fld id="{AE839375-43AA-4A5D-B991-4343C4570BCB}" type="slidenum">
              <a:rPr lang="de-DE" smtClean="0"/>
              <a:t>‹#›</a:t>
            </a:fld>
            <a:endParaRPr lang="de-DE" dirty="0"/>
          </a:p>
        </p:txBody>
      </p:sp>
    </p:spTree>
    <p:extLst>
      <p:ext uri="{BB962C8B-B14F-4D97-AF65-F5344CB8AC3E}">
        <p14:creationId xmlns:p14="http://schemas.microsoft.com/office/powerpoint/2010/main" val="78156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dirty="0"/>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4148235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3" name="Inhaltsplatzhalter 2"/>
          <p:cNvSpPr>
            <a:spLocks noGrp="1"/>
          </p:cNvSpPr>
          <p:nvPr>
            <p:ph idx="1"/>
          </p:nvPr>
        </p:nvSpPr>
        <p:spPr>
          <a:xfrm>
            <a:off x="360005" y="972000"/>
            <a:ext cx="4122737"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2634096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60364" y="143955"/>
            <a:ext cx="8424001" cy="792000"/>
          </a:xfrm>
          <a:prstGeom prst="rect">
            <a:avLst/>
          </a:prstGeom>
        </p:spPr>
        <p:txBody>
          <a:bodyPr vert="horz" lIns="0" tIns="0" rIns="0" bIns="0" rtlCol="0" anchor="t" anchorCtr="0">
            <a:noAutofit/>
          </a:bodyPr>
          <a:lstStyle/>
          <a:p>
            <a:r>
              <a:rPr lang="de-DE" dirty="0"/>
              <a:t>Titelmasterformat durch Klicken bearbeiten</a:t>
            </a:r>
          </a:p>
        </p:txBody>
      </p:sp>
      <p:sp>
        <p:nvSpPr>
          <p:cNvPr id="3" name="Textplatzhalter 2"/>
          <p:cNvSpPr>
            <a:spLocks noGrp="1"/>
          </p:cNvSpPr>
          <p:nvPr>
            <p:ph type="body" idx="1"/>
          </p:nvPr>
        </p:nvSpPr>
        <p:spPr>
          <a:xfrm>
            <a:off x="360002" y="972000"/>
            <a:ext cx="8424000" cy="378000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p:txBody>
      </p:sp>
      <p:sp>
        <p:nvSpPr>
          <p:cNvPr id="5" name="Fußzeilenplatzhalter 4"/>
          <p:cNvSpPr>
            <a:spLocks noGrp="1"/>
          </p:cNvSpPr>
          <p:nvPr>
            <p:ph type="ftr" sz="quarter" idx="3"/>
          </p:nvPr>
        </p:nvSpPr>
        <p:spPr>
          <a:xfrm>
            <a:off x="929391" y="4871601"/>
            <a:ext cx="5220000" cy="108000"/>
          </a:xfrm>
          <a:prstGeom prst="rect">
            <a:avLst/>
          </a:prstGeom>
        </p:spPr>
        <p:txBody>
          <a:bodyPr vert="horz" lIns="0" tIns="0" rIns="0" bIns="0" rtlCol="0" anchor="ctr"/>
          <a:lstStyle>
            <a:lvl1pPr algn="l">
              <a:defRPr sz="600">
                <a:solidFill>
                  <a:schemeClr val="tx1"/>
                </a:solidFill>
              </a:defRPr>
            </a:lvl1pPr>
          </a:lstStyle>
          <a:p>
            <a:endParaRPr lang="de-DE" dirty="0"/>
          </a:p>
        </p:txBody>
      </p:sp>
      <p:sp>
        <p:nvSpPr>
          <p:cNvPr id="6" name="Foliennummernplatzhalter 5"/>
          <p:cNvSpPr>
            <a:spLocks noGrp="1"/>
          </p:cNvSpPr>
          <p:nvPr>
            <p:ph type="sldNum" sz="quarter" idx="4"/>
          </p:nvPr>
        </p:nvSpPr>
        <p:spPr>
          <a:xfrm>
            <a:off x="8604001" y="4871601"/>
            <a:ext cx="180000" cy="108000"/>
          </a:xfrm>
          <a:prstGeom prst="rect">
            <a:avLst/>
          </a:prstGeom>
        </p:spPr>
        <p:txBody>
          <a:bodyPr vert="horz" lIns="0" tIns="0" rIns="0" bIns="0" rtlCol="0" anchor="ctr"/>
          <a:lstStyle>
            <a:lvl1pPr algn="r">
              <a:defRPr sz="600" b="1">
                <a:solidFill>
                  <a:schemeClr val="accent5"/>
                </a:solidFill>
              </a:defRPr>
            </a:lvl1pPr>
          </a:lstStyle>
          <a:p>
            <a:fld id="{AE839375-43AA-4A5D-B991-4343C4570BCB}" type="slidenum">
              <a:rPr lang="de-DE" smtClean="0"/>
              <a:pPr/>
              <a:t>‹#›</a:t>
            </a:fld>
            <a:endParaRPr lang="de-DE" dirty="0"/>
          </a:p>
        </p:txBody>
      </p:sp>
      <p:sp>
        <p:nvSpPr>
          <p:cNvPr id="7" name="Text Box 10"/>
          <p:cNvSpPr txBox="1">
            <a:spLocks noChangeArrowheads="1"/>
          </p:cNvSpPr>
          <p:nvPr userDrawn="1"/>
        </p:nvSpPr>
        <p:spPr bwMode="black">
          <a:xfrm>
            <a:off x="7607032" y="4871601"/>
            <a:ext cx="900000" cy="108000"/>
          </a:xfrm>
          <a:prstGeom prst="rect">
            <a:avLst/>
          </a:prstGeom>
        </p:spPr>
        <p:txBody>
          <a:bodyPr vert="horz" lIns="0" tIns="0" rIns="0" bIns="0" rtlCol="0" anchor="ctr"/>
          <a:lstStyle>
            <a:defPPr>
              <a:defRPr lang="de-DE"/>
            </a:defPPr>
            <a:lvl1pPr>
              <a:defRPr sz="600"/>
            </a:lvl1pPr>
          </a:lstStyle>
          <a:p>
            <a:pPr lvl="0" algn="r"/>
            <a:r>
              <a:rPr lang="de-DE" dirty="0"/>
              <a:t>© ZF Friedrichshafen AG</a:t>
            </a:r>
          </a:p>
        </p:txBody>
      </p:sp>
      <p:pic>
        <p:nvPicPr>
          <p:cNvPr id="9" name="Grafik 8">
            <a:extLst>
              <a:ext uri="{FF2B5EF4-FFF2-40B4-BE49-F238E27FC236}">
                <a16:creationId xmlns:a16="http://schemas.microsoft.com/office/drawing/2014/main" id="{E49BC9D6-C0FC-8F86-2D77-7E2CDEAA292E}"/>
              </a:ext>
            </a:extLst>
          </p:cNvPr>
          <p:cNvPicPr>
            <a:picLocks noChangeAspect="1"/>
          </p:cNvPicPr>
          <p:nvPr userDrawn="1"/>
        </p:nvPicPr>
        <p:blipFill>
          <a:blip r:embed="rId31" cstate="print">
            <a:extLst>
              <a:ext uri="{28A0092B-C50C-407E-A947-70E740481C1C}">
                <a14:useLocalDpi xmlns:a14="http://schemas.microsoft.com/office/drawing/2010/main" val="0"/>
              </a:ext>
            </a:extLst>
          </a:blip>
          <a:srcRect t="350" b="350"/>
          <a:stretch/>
        </p:blipFill>
        <p:spPr>
          <a:xfrm>
            <a:off x="360002" y="4796188"/>
            <a:ext cx="209204" cy="209204"/>
          </a:xfrm>
          <a:prstGeom prst="rect">
            <a:avLst/>
          </a:prstGeom>
        </p:spPr>
      </p:pic>
    </p:spTree>
    <p:extLst>
      <p:ext uri="{BB962C8B-B14F-4D97-AF65-F5344CB8AC3E}">
        <p14:creationId xmlns:p14="http://schemas.microsoft.com/office/powerpoint/2010/main" val="3346026307"/>
      </p:ext>
    </p:extLst>
  </p:cSld>
  <p:clrMap bg1="lt1" tx1="dk1" bg2="lt2" tx2="dk2" accent1="accent1" accent2="accent2" accent3="accent3" accent4="accent4" accent5="accent5" accent6="accent6" hlink="hlink" folHlink="folHlink"/>
  <p:sldLayoutIdLst>
    <p:sldLayoutId id="2147483649" r:id="rId1"/>
    <p:sldLayoutId id="2147483711" r:id="rId2"/>
    <p:sldLayoutId id="2147483719" r:id="rId3"/>
    <p:sldLayoutId id="2147483714" r:id="rId4"/>
    <p:sldLayoutId id="2147483720" r:id="rId5"/>
    <p:sldLayoutId id="2147483721" r:id="rId6"/>
    <p:sldLayoutId id="2147483715" r:id="rId7"/>
    <p:sldLayoutId id="2147483650" r:id="rId8"/>
    <p:sldLayoutId id="2147483687" r:id="rId9"/>
    <p:sldLayoutId id="2147483677" r:id="rId10"/>
    <p:sldLayoutId id="2147483678" r:id="rId11"/>
    <p:sldLayoutId id="2147483679" r:id="rId12"/>
    <p:sldLayoutId id="2147483680" r:id="rId13"/>
    <p:sldLayoutId id="2147483681" r:id="rId14"/>
    <p:sldLayoutId id="2147483682" r:id="rId15"/>
    <p:sldLayoutId id="2147483683" r:id="rId16"/>
    <p:sldLayoutId id="2147483654" r:id="rId17"/>
    <p:sldLayoutId id="2147483655" r:id="rId18"/>
    <p:sldLayoutId id="2147483693" r:id="rId19"/>
    <p:sldLayoutId id="2147483694" r:id="rId20"/>
    <p:sldLayoutId id="2147483695" r:id="rId21"/>
    <p:sldLayoutId id="2147483696" r:id="rId22"/>
    <p:sldLayoutId id="2147483698" r:id="rId23"/>
    <p:sldLayoutId id="2147483699" r:id="rId24"/>
    <p:sldLayoutId id="2147483718" r:id="rId25"/>
    <p:sldLayoutId id="2147483700" r:id="rId26"/>
    <p:sldLayoutId id="2147483688" r:id="rId27"/>
    <p:sldLayoutId id="2147483689" r:id="rId28"/>
    <p:sldLayoutId id="2147483690" r:id="rId29"/>
  </p:sldLayoutIdLst>
  <p:hf hdr="0" dt="0"/>
  <p:txStyles>
    <p:titleStyle>
      <a:lvl1pPr algn="l" defTabSz="914400" rtl="0" eaLnBrk="1" latinLnBrk="0" hangingPunct="1">
        <a:spcBef>
          <a:spcPct val="0"/>
        </a:spcBef>
        <a:buNone/>
        <a:defRPr sz="2400" b="1" kern="1200">
          <a:solidFill>
            <a:schemeClr val="accent5"/>
          </a:solidFill>
          <a:latin typeface="+mj-lt"/>
          <a:ea typeface="+mj-ea"/>
          <a:cs typeface="+mj-cs"/>
        </a:defRPr>
      </a:lvl1pPr>
    </p:titleStyle>
    <p:bodyStyle>
      <a:lvl1pPr marL="0" indent="0" algn="l" defTabSz="914400" rtl="0" eaLnBrk="1" latinLnBrk="0" hangingPunct="1">
        <a:spcBef>
          <a:spcPts val="0"/>
        </a:spcBef>
        <a:spcAft>
          <a:spcPts val="300"/>
        </a:spcAft>
        <a:buFont typeface="Arial" pitchFamily="34" charset="0"/>
        <a:buNone/>
        <a:defRPr sz="1200" kern="1200">
          <a:solidFill>
            <a:schemeClr val="tx1"/>
          </a:solidFill>
          <a:latin typeface="+mn-lt"/>
          <a:ea typeface="+mn-ea"/>
          <a:cs typeface="+mn-cs"/>
        </a:defRPr>
      </a:lvl1pPr>
      <a:lvl2pPr marL="180000" indent="-180000" algn="l" defTabSz="914400" rtl="0" eaLnBrk="1" latinLnBrk="0" hangingPunct="1">
        <a:spcBef>
          <a:spcPts val="0"/>
        </a:spcBef>
        <a:spcAft>
          <a:spcPts val="300"/>
        </a:spcAft>
        <a:buClr>
          <a:schemeClr val="accent5"/>
        </a:buClr>
        <a:buFont typeface="Tahoma" panose="020B0604030504040204" pitchFamily="34" charset="0"/>
        <a:buChar char="•"/>
        <a:defRPr sz="1200" kern="1200">
          <a:solidFill>
            <a:schemeClr val="tx1"/>
          </a:solidFill>
          <a:latin typeface="+mn-lt"/>
          <a:ea typeface="+mn-ea"/>
          <a:cs typeface="+mn-cs"/>
        </a:defRPr>
      </a:lvl2pPr>
      <a:lvl3pPr marL="360000" indent="-180000" algn="l" defTabSz="914400" rtl="0" eaLnBrk="1" latinLnBrk="0" hangingPunct="1">
        <a:spcBef>
          <a:spcPts val="0"/>
        </a:spcBef>
        <a:spcAft>
          <a:spcPts val="300"/>
        </a:spcAft>
        <a:buClr>
          <a:schemeClr val="accent5"/>
        </a:buClr>
        <a:buFont typeface="Tahoma" panose="020B0604030504040204" pitchFamily="34" charset="0"/>
        <a:buChar char="•"/>
        <a:defRPr sz="1200" kern="1200">
          <a:solidFill>
            <a:schemeClr val="tx1"/>
          </a:solidFill>
          <a:latin typeface="+mn-lt"/>
          <a:ea typeface="+mn-ea"/>
          <a:cs typeface="+mn-cs"/>
        </a:defRPr>
      </a:lvl3pPr>
      <a:lvl4pPr marL="540000" indent="-180000" algn="l" defTabSz="914400" rtl="0" eaLnBrk="1" latinLnBrk="0" hangingPunct="1">
        <a:spcBef>
          <a:spcPts val="0"/>
        </a:spcBef>
        <a:spcAft>
          <a:spcPts val="300"/>
        </a:spcAft>
        <a:buClr>
          <a:schemeClr val="accent5"/>
        </a:buClr>
        <a:buFont typeface="Tahoma" panose="020B0604030504040204" pitchFamily="34" charset="0"/>
        <a:buChar char="•"/>
        <a:defRPr sz="1200" kern="1200">
          <a:solidFill>
            <a:schemeClr val="tx1"/>
          </a:solidFill>
          <a:latin typeface="+mn-lt"/>
          <a:ea typeface="+mn-ea"/>
          <a:cs typeface="+mn-cs"/>
        </a:defRPr>
      </a:lvl4pPr>
      <a:lvl5pPr marL="720000" indent="-180000" algn="l" defTabSz="914400" rtl="0" eaLnBrk="1" latinLnBrk="0" hangingPunct="1">
        <a:spcBef>
          <a:spcPts val="0"/>
        </a:spcBef>
        <a:spcAft>
          <a:spcPts val="300"/>
        </a:spcAft>
        <a:buClr>
          <a:schemeClr val="accent5"/>
        </a:buClr>
        <a:buFont typeface="Tahoma" panose="020B0604030504040204" pitchFamily="34" charset="0"/>
        <a:buChar char="•"/>
        <a:defRPr sz="1200" kern="1200">
          <a:solidFill>
            <a:schemeClr val="tx1"/>
          </a:solidFill>
          <a:latin typeface="+mn-lt"/>
          <a:ea typeface="+mn-ea"/>
          <a:cs typeface="+mn-cs"/>
        </a:defRPr>
      </a:lvl5pPr>
      <a:lvl6pPr marL="0" indent="0" algn="l" defTabSz="914400" rtl="0" eaLnBrk="1" latinLnBrk="0" hangingPunct="1">
        <a:spcBef>
          <a:spcPts val="0"/>
        </a:spcBef>
        <a:spcAft>
          <a:spcPts val="600"/>
        </a:spcAft>
        <a:buFont typeface="Arial" pitchFamily="34" charset="0"/>
        <a:buNone/>
        <a:defRPr sz="1200" b="1" kern="1200">
          <a:solidFill>
            <a:schemeClr val="tx1"/>
          </a:solidFill>
          <a:latin typeface="+mj-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hyperlink" Target="https://www.linkedin.com/in/samyne/" TargetMode="External"/><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hyperlink" Target="https://andrewlock.net/creating-a-custom-iconfigurationprovider-in-asp-net-core-to-parse-yaml/" TargetMode="External"/><Relationship Id="rId5" Type="http://schemas.openxmlformats.org/officeDocument/2006/relationships/hyperlink" Target="https://learn.microsoft.com/en-us/dotnet/core/extensions/configuration" TargetMode="External"/><Relationship Id="rId4" Type="http://schemas.openxmlformats.org/officeDocument/2006/relationships/hyperlink" Target="https://github.com/PhbsSmn/configuration-and-option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logo with black text&#10;&#10;AI-generated content may be incorrect.">
            <a:extLst>
              <a:ext uri="{FF2B5EF4-FFF2-40B4-BE49-F238E27FC236}">
                <a16:creationId xmlns:a16="http://schemas.microsoft.com/office/drawing/2014/main" id="{40AB50F9-F681-E630-B710-CB9B427DC42F}"/>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tretch>
            <a:fillRect/>
          </a:stretch>
        </p:blipFill>
        <p:spPr>
          <a:xfrm>
            <a:off x="360000" y="3600000"/>
            <a:ext cx="2628900" cy="1143000"/>
          </a:xfrm>
        </p:spPr>
      </p:pic>
      <p:sp>
        <p:nvSpPr>
          <p:cNvPr id="3" name="Title 2">
            <a:extLst>
              <a:ext uri="{FF2B5EF4-FFF2-40B4-BE49-F238E27FC236}">
                <a16:creationId xmlns:a16="http://schemas.microsoft.com/office/drawing/2014/main" id="{CDD1C466-30F1-6703-A4C9-F4F49201070D}"/>
              </a:ext>
            </a:extLst>
          </p:cNvPr>
          <p:cNvSpPr>
            <a:spLocks noGrp="1"/>
          </p:cNvSpPr>
          <p:nvPr>
            <p:ph type="ctrTitle"/>
          </p:nvPr>
        </p:nvSpPr>
        <p:spPr/>
        <p:txBody>
          <a:bodyPr/>
          <a:lstStyle/>
          <a:p>
            <a:r>
              <a:rPr lang="nl-BE" dirty="0"/>
              <a:t>Zeg vaarwel tegen IConfiguration en omarm de kracht van het IOptions-patroon</a:t>
            </a:r>
          </a:p>
        </p:txBody>
      </p:sp>
      <p:sp>
        <p:nvSpPr>
          <p:cNvPr id="4" name="Subtitle 3">
            <a:extLst>
              <a:ext uri="{FF2B5EF4-FFF2-40B4-BE49-F238E27FC236}">
                <a16:creationId xmlns:a16="http://schemas.microsoft.com/office/drawing/2014/main" id="{ED2C5201-160E-5579-1223-BE8530DC2C3E}"/>
              </a:ext>
            </a:extLst>
          </p:cNvPr>
          <p:cNvSpPr>
            <a:spLocks noGrp="1"/>
          </p:cNvSpPr>
          <p:nvPr>
            <p:ph type="subTitle" idx="1"/>
          </p:nvPr>
        </p:nvSpPr>
        <p:spPr/>
        <p:txBody>
          <a:bodyPr/>
          <a:lstStyle/>
          <a:p>
            <a:r>
              <a:rPr lang="nl-BE" dirty="0"/>
              <a:t>Pieter Samyn</a:t>
            </a:r>
          </a:p>
          <a:p>
            <a:endParaRPr lang="nl-BE" dirty="0"/>
          </a:p>
        </p:txBody>
      </p:sp>
      <p:sp>
        <p:nvSpPr>
          <p:cNvPr id="5" name="Picture Placeholder 4">
            <a:extLst>
              <a:ext uri="{FF2B5EF4-FFF2-40B4-BE49-F238E27FC236}">
                <a16:creationId xmlns:a16="http://schemas.microsoft.com/office/drawing/2014/main" id="{11D4283E-1EB0-E849-281F-D4EA537472F1}"/>
              </a:ext>
            </a:extLst>
          </p:cNvPr>
          <p:cNvSpPr>
            <a:spLocks noGrp="1"/>
          </p:cNvSpPr>
          <p:nvPr>
            <p:ph type="pic" sz="quarter" idx="13"/>
          </p:nvPr>
        </p:nvSpPr>
        <p:spPr/>
        <p:txBody>
          <a:bodyPr/>
          <a:lstStyle/>
          <a:p>
            <a:endParaRPr lang="nl-BE"/>
          </a:p>
        </p:txBody>
      </p:sp>
    </p:spTree>
    <p:extLst>
      <p:ext uri="{BB962C8B-B14F-4D97-AF65-F5344CB8AC3E}">
        <p14:creationId xmlns:p14="http://schemas.microsoft.com/office/powerpoint/2010/main" val="1623102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IConfiguration</a:t>
            </a:r>
            <a:r>
              <a:rPr lang="nl-BE" dirty="0"/>
              <a:t>: </a:t>
            </a:r>
            <a:r>
              <a:rPr lang="nl-BE" dirty="0" err="1"/>
              <a:t>Custom</a:t>
            </a:r>
            <a:r>
              <a:rPr lang="nl-BE" dirty="0"/>
              <a:t> provider</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10</a:t>
            </a:fld>
            <a:endParaRPr lang="de-DE"/>
          </a:p>
        </p:txBody>
      </p:sp>
    </p:spTree>
    <p:extLst>
      <p:ext uri="{BB962C8B-B14F-4D97-AF65-F5344CB8AC3E}">
        <p14:creationId xmlns:p14="http://schemas.microsoft.com/office/powerpoint/2010/main" val="2641500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IConfiguration</a:t>
            </a:r>
            <a:r>
              <a:rPr lang="nl-BE" dirty="0"/>
              <a:t>: Binding</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11</a:t>
            </a:fld>
            <a:endParaRPr lang="de-DE"/>
          </a:p>
        </p:txBody>
      </p:sp>
    </p:spTree>
    <p:extLst>
      <p:ext uri="{BB962C8B-B14F-4D97-AF65-F5344CB8AC3E}">
        <p14:creationId xmlns:p14="http://schemas.microsoft.com/office/powerpoint/2010/main" val="3930078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E4484-861E-6FB4-61B1-5B814ECA143E}"/>
              </a:ext>
            </a:extLst>
          </p:cNvPr>
          <p:cNvSpPr>
            <a:spLocks noGrp="1"/>
          </p:cNvSpPr>
          <p:nvPr>
            <p:ph type="ctrTitle"/>
          </p:nvPr>
        </p:nvSpPr>
        <p:spPr/>
        <p:txBody>
          <a:bodyPr/>
          <a:lstStyle/>
          <a:p>
            <a:r>
              <a:rPr lang="nl-BE" dirty="0" err="1"/>
              <a:t>IOptions</a:t>
            </a:r>
            <a:endParaRPr lang="en-US" dirty="0"/>
          </a:p>
        </p:txBody>
      </p:sp>
      <p:sp>
        <p:nvSpPr>
          <p:cNvPr id="3" name="Subtitle 2">
            <a:extLst>
              <a:ext uri="{FF2B5EF4-FFF2-40B4-BE49-F238E27FC236}">
                <a16:creationId xmlns:a16="http://schemas.microsoft.com/office/drawing/2014/main" id="{F1024924-E187-1E7A-0111-0FD31C971274}"/>
              </a:ext>
            </a:extLst>
          </p:cNvPr>
          <p:cNvSpPr>
            <a:spLocks noGrp="1"/>
          </p:cNvSpPr>
          <p:nvPr>
            <p:ph type="subTitle" idx="1"/>
          </p:nvPr>
        </p:nvSpPr>
        <p:spPr/>
        <p:txBody>
          <a:bodyPr/>
          <a:lstStyle/>
          <a:p>
            <a:r>
              <a:rPr lang="nl-BE" dirty="0"/>
              <a:t>Concept</a:t>
            </a:r>
          </a:p>
          <a:p>
            <a:r>
              <a:rPr lang="nl-BE" dirty="0"/>
              <a:t>Types</a:t>
            </a:r>
          </a:p>
          <a:p>
            <a:r>
              <a:rPr lang="nl-BE" dirty="0"/>
              <a:t>Validatie</a:t>
            </a:r>
          </a:p>
          <a:p>
            <a:r>
              <a:rPr lang="nl-BE" dirty="0"/>
              <a:t>Configuratie</a:t>
            </a:r>
          </a:p>
          <a:p>
            <a:endParaRPr lang="en-US" dirty="0"/>
          </a:p>
        </p:txBody>
      </p:sp>
    </p:spTree>
    <p:extLst>
      <p:ext uri="{BB962C8B-B14F-4D97-AF65-F5344CB8AC3E}">
        <p14:creationId xmlns:p14="http://schemas.microsoft.com/office/powerpoint/2010/main" val="2884413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ABA1-B814-5378-943C-6745DFFADB56}"/>
              </a:ext>
            </a:extLst>
          </p:cNvPr>
          <p:cNvSpPr>
            <a:spLocks noGrp="1"/>
          </p:cNvSpPr>
          <p:nvPr>
            <p:ph type="title"/>
          </p:nvPr>
        </p:nvSpPr>
        <p:spPr/>
        <p:txBody>
          <a:bodyPr/>
          <a:lstStyle/>
          <a:p>
            <a:r>
              <a:rPr lang="nl-BE" dirty="0" err="1"/>
              <a:t>IOptions</a:t>
            </a:r>
            <a:r>
              <a:rPr lang="nl-BE" dirty="0"/>
              <a:t>: Concept</a:t>
            </a:r>
            <a:endParaRPr lang="en-US" dirty="0"/>
          </a:p>
        </p:txBody>
      </p:sp>
      <p:sp>
        <p:nvSpPr>
          <p:cNvPr id="3" name="Content Placeholder 2">
            <a:extLst>
              <a:ext uri="{FF2B5EF4-FFF2-40B4-BE49-F238E27FC236}">
                <a16:creationId xmlns:a16="http://schemas.microsoft.com/office/drawing/2014/main" id="{9FCA33D0-A9C9-8B90-1643-CAA610B34E86}"/>
              </a:ext>
            </a:extLst>
          </p:cNvPr>
          <p:cNvSpPr>
            <a:spLocks noGrp="1"/>
          </p:cNvSpPr>
          <p:nvPr>
            <p:ph idx="1"/>
          </p:nvPr>
        </p:nvSpPr>
        <p:spPr/>
        <p:txBody>
          <a:bodyPr/>
          <a:lstStyle/>
          <a:p>
            <a:pPr marL="171450" indent="-171450" fontAlgn="base">
              <a:spcAft>
                <a:spcPct val="0"/>
              </a:spcAft>
              <a:buFont typeface="Arial" panose="020B0604020202020204" pitchFamily="34" charset="0"/>
              <a:buChar char="•"/>
            </a:pPr>
            <a:r>
              <a:rPr lang="nl-BE" sz="2000" kern="0" dirty="0">
                <a:solidFill>
                  <a:srgbClr val="000000"/>
                </a:solidFill>
              </a:rPr>
              <a:t>Interface </a:t>
            </a:r>
            <a:r>
              <a:rPr lang="nl-BE" sz="2000" kern="0" dirty="0" err="1">
                <a:solidFill>
                  <a:srgbClr val="000000"/>
                </a:solidFill>
              </a:rPr>
              <a:t>Segregation</a:t>
            </a:r>
            <a:r>
              <a:rPr lang="nl-BE" sz="2000" kern="0" dirty="0">
                <a:solidFill>
                  <a:srgbClr val="000000"/>
                </a:solidFill>
              </a:rPr>
              <a:t> </a:t>
            </a:r>
            <a:r>
              <a:rPr lang="nl-BE" sz="2000" kern="0" dirty="0" err="1">
                <a:solidFill>
                  <a:srgbClr val="000000"/>
                </a:solidFill>
              </a:rPr>
              <a:t>Principle</a:t>
            </a:r>
            <a:r>
              <a:rPr lang="nl-BE" sz="2000" kern="0" dirty="0">
                <a:solidFill>
                  <a:srgbClr val="000000"/>
                </a:solidFill>
              </a:rPr>
              <a:t> (ISP)</a:t>
            </a:r>
            <a:br>
              <a:rPr lang="nl-BE" sz="2000" kern="0" dirty="0">
                <a:solidFill>
                  <a:srgbClr val="000000"/>
                </a:solidFill>
              </a:rPr>
            </a:br>
            <a:endParaRPr lang="nl-BE" sz="2000" kern="0" dirty="0">
              <a:solidFill>
                <a:srgbClr val="000000"/>
              </a:solidFill>
            </a:endParaRPr>
          </a:p>
          <a:p>
            <a:pPr marL="171450" indent="-171450" fontAlgn="base">
              <a:spcAft>
                <a:spcPct val="0"/>
              </a:spcAft>
              <a:buFont typeface="Arial" panose="020B0604020202020204" pitchFamily="34" charset="0"/>
              <a:buChar char="•"/>
            </a:pPr>
            <a:r>
              <a:rPr lang="nl-BE" sz="2000" kern="0" dirty="0" err="1">
                <a:solidFill>
                  <a:srgbClr val="000000"/>
                </a:solidFill>
              </a:rPr>
              <a:t>Separation</a:t>
            </a:r>
            <a:r>
              <a:rPr lang="nl-BE" sz="2000" kern="0" dirty="0">
                <a:solidFill>
                  <a:srgbClr val="000000"/>
                </a:solidFill>
              </a:rPr>
              <a:t> of Concerns</a:t>
            </a:r>
            <a:br>
              <a:rPr lang="nl-BE" sz="2000" kern="0" dirty="0">
                <a:solidFill>
                  <a:srgbClr val="000000"/>
                </a:solidFill>
              </a:rPr>
            </a:br>
            <a:endParaRPr lang="nl-BE" sz="2000" kern="0" dirty="0">
              <a:solidFill>
                <a:srgbClr val="000000"/>
              </a:solidFill>
            </a:endParaRPr>
          </a:p>
          <a:p>
            <a:pPr marL="171450" indent="-171450" fontAlgn="base">
              <a:spcAft>
                <a:spcPct val="0"/>
              </a:spcAft>
              <a:buFont typeface="Arial" panose="020B0604020202020204" pitchFamily="34" charset="0"/>
              <a:buChar char="•"/>
            </a:pPr>
            <a:r>
              <a:rPr lang="nl-BE" sz="2000" kern="0" dirty="0">
                <a:solidFill>
                  <a:srgbClr val="000000"/>
                </a:solidFill>
              </a:rPr>
              <a:t>Validatie</a:t>
            </a:r>
            <a:br>
              <a:rPr lang="nl-BE" sz="2000" kern="0" dirty="0">
                <a:solidFill>
                  <a:srgbClr val="000000"/>
                </a:solidFill>
              </a:rPr>
            </a:br>
            <a:endParaRPr lang="nl-BE" sz="2000" kern="0" dirty="0">
              <a:solidFill>
                <a:srgbClr val="000000"/>
              </a:solidFill>
            </a:endParaRPr>
          </a:p>
          <a:p>
            <a:pPr marL="171450" indent="-171450" fontAlgn="base">
              <a:spcAft>
                <a:spcPct val="0"/>
              </a:spcAft>
              <a:buFont typeface="Arial" panose="020B0604020202020204" pitchFamily="34" charset="0"/>
              <a:buChar char="•"/>
            </a:pPr>
            <a:r>
              <a:rPr lang="nl-BE" sz="2000" kern="0" dirty="0">
                <a:solidFill>
                  <a:srgbClr val="000000"/>
                </a:solidFill>
              </a:rPr>
              <a:t>DI </a:t>
            </a:r>
            <a:r>
              <a:rPr lang="nl-BE" sz="2000" kern="0" dirty="0" err="1">
                <a:solidFill>
                  <a:srgbClr val="000000"/>
                </a:solidFill>
              </a:rPr>
              <a:t>resolving</a:t>
            </a:r>
            <a:endParaRPr lang="nl-BE" sz="2000" kern="0" dirty="0">
              <a:solidFill>
                <a:srgbClr val="000000"/>
              </a:solidFill>
            </a:endParaRPr>
          </a:p>
        </p:txBody>
      </p:sp>
      <p:sp>
        <p:nvSpPr>
          <p:cNvPr id="4" name="Footer Placeholder 3">
            <a:extLst>
              <a:ext uri="{FF2B5EF4-FFF2-40B4-BE49-F238E27FC236}">
                <a16:creationId xmlns:a16="http://schemas.microsoft.com/office/drawing/2014/main" id="{C57ACD57-1165-E2FC-FACA-AC1C6F677AAA}"/>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553FE90D-534D-1473-9601-39D99153896D}"/>
              </a:ext>
            </a:extLst>
          </p:cNvPr>
          <p:cNvSpPr>
            <a:spLocks noGrp="1"/>
          </p:cNvSpPr>
          <p:nvPr>
            <p:ph type="sldNum" sz="quarter" idx="12"/>
          </p:nvPr>
        </p:nvSpPr>
        <p:spPr/>
        <p:txBody>
          <a:bodyPr/>
          <a:lstStyle/>
          <a:p>
            <a:fld id="{AE839375-43AA-4A5D-B991-4343C4570BCB}" type="slidenum">
              <a:rPr lang="de-DE" smtClean="0"/>
              <a:t>13</a:t>
            </a:fld>
            <a:endParaRPr lang="de-DE"/>
          </a:p>
        </p:txBody>
      </p:sp>
    </p:spTree>
    <p:extLst>
      <p:ext uri="{BB962C8B-B14F-4D97-AF65-F5344CB8AC3E}">
        <p14:creationId xmlns:p14="http://schemas.microsoft.com/office/powerpoint/2010/main" val="1279537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18436-E2EB-411A-B5FC-A28D02F0CD09}"/>
              </a:ext>
            </a:extLst>
          </p:cNvPr>
          <p:cNvSpPr>
            <a:spLocks noGrp="1"/>
          </p:cNvSpPr>
          <p:nvPr>
            <p:ph type="title"/>
          </p:nvPr>
        </p:nvSpPr>
        <p:spPr/>
        <p:txBody>
          <a:bodyPr/>
          <a:lstStyle/>
          <a:p>
            <a:r>
              <a:rPr lang="nl-BE" dirty="0" err="1"/>
              <a:t>IOptions</a:t>
            </a:r>
            <a:r>
              <a:rPr lang="nl-BE" dirty="0"/>
              <a:t>: Types</a:t>
            </a:r>
            <a:endParaRPr lang="en-US" dirty="0"/>
          </a:p>
        </p:txBody>
      </p:sp>
      <p:graphicFrame>
        <p:nvGraphicFramePr>
          <p:cNvPr id="6" name="Table 6">
            <a:extLst>
              <a:ext uri="{FF2B5EF4-FFF2-40B4-BE49-F238E27FC236}">
                <a16:creationId xmlns:a16="http://schemas.microsoft.com/office/drawing/2014/main" id="{58FA9D4F-05BD-A575-3918-84C95D09DB00}"/>
              </a:ext>
            </a:extLst>
          </p:cNvPr>
          <p:cNvGraphicFramePr>
            <a:graphicFrameLocks noGrp="1"/>
          </p:cNvGraphicFramePr>
          <p:nvPr>
            <p:ph idx="1"/>
            <p:extLst>
              <p:ext uri="{D42A27DB-BD31-4B8C-83A1-F6EECF244321}">
                <p14:modId xmlns:p14="http://schemas.microsoft.com/office/powerpoint/2010/main" val="982756076"/>
              </p:ext>
            </p:extLst>
          </p:nvPr>
        </p:nvGraphicFramePr>
        <p:xfrm>
          <a:off x="360363" y="971550"/>
          <a:ext cx="8423272" cy="1483360"/>
        </p:xfrm>
        <a:graphic>
          <a:graphicData uri="http://schemas.openxmlformats.org/drawingml/2006/table">
            <a:tbl>
              <a:tblPr firstRow="1" bandRow="1">
                <a:tableStyleId>{5C22544A-7EE6-4342-B048-85BDC9FD1C3A}</a:tableStyleId>
              </a:tblPr>
              <a:tblGrid>
                <a:gridCol w="2482074">
                  <a:extLst>
                    <a:ext uri="{9D8B030D-6E8A-4147-A177-3AD203B41FA5}">
                      <a16:colId xmlns:a16="http://schemas.microsoft.com/office/drawing/2014/main" val="1637879203"/>
                    </a:ext>
                  </a:extLst>
                </a:gridCol>
                <a:gridCol w="2020186">
                  <a:extLst>
                    <a:ext uri="{9D8B030D-6E8A-4147-A177-3AD203B41FA5}">
                      <a16:colId xmlns:a16="http://schemas.microsoft.com/office/drawing/2014/main" val="951933807"/>
                    </a:ext>
                  </a:extLst>
                </a:gridCol>
                <a:gridCol w="1928037">
                  <a:extLst>
                    <a:ext uri="{9D8B030D-6E8A-4147-A177-3AD203B41FA5}">
                      <a16:colId xmlns:a16="http://schemas.microsoft.com/office/drawing/2014/main" val="234214767"/>
                    </a:ext>
                  </a:extLst>
                </a:gridCol>
                <a:gridCol w="1992975">
                  <a:extLst>
                    <a:ext uri="{9D8B030D-6E8A-4147-A177-3AD203B41FA5}">
                      <a16:colId xmlns:a16="http://schemas.microsoft.com/office/drawing/2014/main" val="1870506883"/>
                    </a:ext>
                  </a:extLst>
                </a:gridCol>
              </a:tblGrid>
              <a:tr h="370840">
                <a:tc>
                  <a:txBody>
                    <a:bodyPr/>
                    <a:lstStyle/>
                    <a:p>
                      <a:endParaRPr lang="en-US" dirty="0"/>
                    </a:p>
                  </a:txBody>
                  <a:tcPr/>
                </a:tc>
                <a:tc>
                  <a:txBody>
                    <a:bodyPr/>
                    <a:lstStyle/>
                    <a:p>
                      <a:r>
                        <a:rPr lang="nl-BE" dirty="0"/>
                        <a:t>Singleton</a:t>
                      </a:r>
                      <a:endParaRPr lang="en-US" dirty="0"/>
                    </a:p>
                  </a:txBody>
                  <a:tcPr/>
                </a:tc>
                <a:tc>
                  <a:txBody>
                    <a:bodyPr/>
                    <a:lstStyle/>
                    <a:p>
                      <a:r>
                        <a:rPr lang="nl-BE" dirty="0" err="1"/>
                        <a:t>Reloadable</a:t>
                      </a:r>
                      <a:endParaRPr lang="en-US" dirty="0"/>
                    </a:p>
                  </a:txBody>
                  <a:tcPr/>
                </a:tc>
                <a:tc>
                  <a:txBody>
                    <a:bodyPr/>
                    <a:lstStyle/>
                    <a:p>
                      <a:r>
                        <a:rPr lang="nl-BE" dirty="0" err="1"/>
                        <a:t>Named</a:t>
                      </a:r>
                      <a:r>
                        <a:rPr lang="nl-BE" dirty="0"/>
                        <a:t> support</a:t>
                      </a:r>
                      <a:endParaRPr lang="en-US" dirty="0"/>
                    </a:p>
                  </a:txBody>
                  <a:tcPr/>
                </a:tc>
                <a:extLst>
                  <a:ext uri="{0D108BD9-81ED-4DB2-BD59-A6C34878D82A}">
                    <a16:rowId xmlns:a16="http://schemas.microsoft.com/office/drawing/2014/main" val="2390620788"/>
                  </a:ext>
                </a:extLst>
              </a:tr>
              <a:tr h="370840">
                <a:tc>
                  <a:txBody>
                    <a:bodyPr/>
                    <a:lstStyle/>
                    <a:p>
                      <a:r>
                        <a:rPr lang="nl-BE" dirty="0" err="1"/>
                        <a:t>IOptions</a:t>
                      </a:r>
                      <a:r>
                        <a:rPr lang="nl-BE" dirty="0"/>
                        <a:t>&lt;T&gt;</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352512659"/>
                  </a:ext>
                </a:extLst>
              </a:tr>
              <a:tr h="370840">
                <a:tc>
                  <a:txBody>
                    <a:bodyPr/>
                    <a:lstStyle/>
                    <a:p>
                      <a:r>
                        <a:rPr lang="nl-BE" dirty="0" err="1"/>
                        <a:t>IOptionsSnapshot</a:t>
                      </a:r>
                      <a:r>
                        <a:rPr lang="nl-BE" dirty="0"/>
                        <a:t>&lt;T&gt;</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301941866"/>
                  </a:ext>
                </a:extLst>
              </a:tr>
              <a:tr h="370840">
                <a:tc>
                  <a:txBody>
                    <a:bodyPr/>
                    <a:lstStyle/>
                    <a:p>
                      <a:r>
                        <a:rPr lang="nl-BE" dirty="0" err="1"/>
                        <a:t>IOptionsMonitor</a:t>
                      </a:r>
                      <a:r>
                        <a:rPr lang="nl-BE" dirty="0"/>
                        <a:t>&lt;T&gt;</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753682836"/>
                  </a:ext>
                </a:extLst>
              </a:tr>
            </a:tbl>
          </a:graphicData>
        </a:graphic>
      </p:graphicFrame>
      <p:sp>
        <p:nvSpPr>
          <p:cNvPr id="4" name="Footer Placeholder 3">
            <a:extLst>
              <a:ext uri="{FF2B5EF4-FFF2-40B4-BE49-F238E27FC236}">
                <a16:creationId xmlns:a16="http://schemas.microsoft.com/office/drawing/2014/main" id="{DF787262-026E-E0B0-D460-9C7706E7AE2A}"/>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A3D3A833-9A21-F289-95EA-6CAF70ACEB98}"/>
              </a:ext>
            </a:extLst>
          </p:cNvPr>
          <p:cNvSpPr>
            <a:spLocks noGrp="1"/>
          </p:cNvSpPr>
          <p:nvPr>
            <p:ph type="sldNum" sz="quarter" idx="12"/>
          </p:nvPr>
        </p:nvSpPr>
        <p:spPr/>
        <p:txBody>
          <a:bodyPr/>
          <a:lstStyle/>
          <a:p>
            <a:fld id="{AE839375-43AA-4A5D-B991-4343C4570BCB}" type="slidenum">
              <a:rPr lang="de-DE" smtClean="0"/>
              <a:t>14</a:t>
            </a:fld>
            <a:endParaRPr lang="de-DE"/>
          </a:p>
        </p:txBody>
      </p:sp>
      <p:pic>
        <p:nvPicPr>
          <p:cNvPr id="8" name="Graphic 7" descr="Checkmark with solid fill">
            <a:extLst>
              <a:ext uri="{FF2B5EF4-FFF2-40B4-BE49-F238E27FC236}">
                <a16:creationId xmlns:a16="http://schemas.microsoft.com/office/drawing/2014/main" id="{72265822-2020-9FC9-4CF7-45240C450C7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17443" y="1332513"/>
            <a:ext cx="375955" cy="375955"/>
          </a:xfrm>
          <a:prstGeom prst="rect">
            <a:avLst/>
          </a:prstGeom>
        </p:spPr>
      </p:pic>
      <p:pic>
        <p:nvPicPr>
          <p:cNvPr id="9" name="Graphic 8" descr="Checkmark with solid fill">
            <a:extLst>
              <a:ext uri="{FF2B5EF4-FFF2-40B4-BE49-F238E27FC236}">
                <a16:creationId xmlns:a16="http://schemas.microsoft.com/office/drawing/2014/main" id="{8373D82F-81C1-DA84-D5C3-8D65FE4153F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17443" y="2071692"/>
            <a:ext cx="375955" cy="375955"/>
          </a:xfrm>
          <a:prstGeom prst="rect">
            <a:avLst/>
          </a:prstGeom>
        </p:spPr>
      </p:pic>
      <p:pic>
        <p:nvPicPr>
          <p:cNvPr id="10" name="Graphic 9" descr="Checkmark with solid fill">
            <a:extLst>
              <a:ext uri="{FF2B5EF4-FFF2-40B4-BE49-F238E27FC236}">
                <a16:creationId xmlns:a16="http://schemas.microsoft.com/office/drawing/2014/main" id="{2CC2CD0B-B1B6-B4F2-CA4C-EE863031ACA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89977" y="1705255"/>
            <a:ext cx="375955" cy="375955"/>
          </a:xfrm>
          <a:prstGeom prst="rect">
            <a:avLst/>
          </a:prstGeom>
        </p:spPr>
      </p:pic>
      <p:pic>
        <p:nvPicPr>
          <p:cNvPr id="11" name="Graphic 10" descr="Checkmark with solid fill">
            <a:extLst>
              <a:ext uri="{FF2B5EF4-FFF2-40B4-BE49-F238E27FC236}">
                <a16:creationId xmlns:a16="http://schemas.microsoft.com/office/drawing/2014/main" id="{50039D7B-093D-39CE-E0BE-7282E2A821E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89976" y="2071691"/>
            <a:ext cx="375955" cy="375955"/>
          </a:xfrm>
          <a:prstGeom prst="rect">
            <a:avLst/>
          </a:prstGeom>
        </p:spPr>
      </p:pic>
      <p:pic>
        <p:nvPicPr>
          <p:cNvPr id="12" name="Graphic 11" descr="Checkmark with solid fill">
            <a:extLst>
              <a:ext uri="{FF2B5EF4-FFF2-40B4-BE49-F238E27FC236}">
                <a16:creationId xmlns:a16="http://schemas.microsoft.com/office/drawing/2014/main" id="{3ECB7FBE-83CF-1327-F153-02561E28019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54507" y="2069438"/>
            <a:ext cx="375955" cy="375955"/>
          </a:xfrm>
          <a:prstGeom prst="rect">
            <a:avLst/>
          </a:prstGeom>
        </p:spPr>
      </p:pic>
      <p:pic>
        <p:nvPicPr>
          <p:cNvPr id="13" name="Graphic 12" descr="Checkmark with solid fill">
            <a:extLst>
              <a:ext uri="{FF2B5EF4-FFF2-40B4-BE49-F238E27FC236}">
                <a16:creationId xmlns:a16="http://schemas.microsoft.com/office/drawing/2014/main" id="{6755A32D-C9DB-14E6-13F2-3E3C339CA07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54506" y="1701325"/>
            <a:ext cx="375955" cy="375955"/>
          </a:xfrm>
          <a:prstGeom prst="rect">
            <a:avLst/>
          </a:prstGeom>
        </p:spPr>
      </p:pic>
      <p:pic>
        <p:nvPicPr>
          <p:cNvPr id="15" name="Graphic 14" descr="Close with solid fill">
            <a:extLst>
              <a:ext uri="{FF2B5EF4-FFF2-40B4-BE49-F238E27FC236}">
                <a16:creationId xmlns:a16="http://schemas.microsoft.com/office/drawing/2014/main" id="{F220DA90-52F0-2D1A-D06D-EF0CCF2E3060}"/>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66642" y="1703128"/>
            <a:ext cx="374904" cy="374904"/>
          </a:xfrm>
          <a:prstGeom prst="rect">
            <a:avLst/>
          </a:prstGeom>
        </p:spPr>
      </p:pic>
      <p:pic>
        <p:nvPicPr>
          <p:cNvPr id="16" name="Graphic 15" descr="Close with solid fill">
            <a:extLst>
              <a:ext uri="{FF2B5EF4-FFF2-40B4-BE49-F238E27FC236}">
                <a16:creationId xmlns:a16="http://schemas.microsoft.com/office/drawing/2014/main" id="{93ECC3E7-2AD3-8543-D6C5-1E0E3416CBD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8125" y="1329276"/>
            <a:ext cx="374904" cy="374904"/>
          </a:xfrm>
          <a:prstGeom prst="rect">
            <a:avLst/>
          </a:prstGeom>
        </p:spPr>
      </p:pic>
      <p:pic>
        <p:nvPicPr>
          <p:cNvPr id="17" name="Graphic 16" descr="Close with solid fill">
            <a:extLst>
              <a:ext uri="{FF2B5EF4-FFF2-40B4-BE49-F238E27FC236}">
                <a16:creationId xmlns:a16="http://schemas.microsoft.com/office/drawing/2014/main" id="{F05FB00B-CF6C-74B9-EEFB-0A14D7272F1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01603" y="1331661"/>
            <a:ext cx="374904" cy="374904"/>
          </a:xfrm>
          <a:prstGeom prst="rect">
            <a:avLst/>
          </a:prstGeom>
        </p:spPr>
      </p:pic>
    </p:spTree>
    <p:extLst>
      <p:ext uri="{BB962C8B-B14F-4D97-AF65-F5344CB8AC3E}">
        <p14:creationId xmlns:p14="http://schemas.microsoft.com/office/powerpoint/2010/main" val="2999537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a:t>IOptions: Types</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15</a:t>
            </a:fld>
            <a:endParaRPr lang="de-DE"/>
          </a:p>
        </p:txBody>
      </p:sp>
    </p:spTree>
    <p:extLst>
      <p:ext uri="{BB962C8B-B14F-4D97-AF65-F5344CB8AC3E}">
        <p14:creationId xmlns:p14="http://schemas.microsoft.com/office/powerpoint/2010/main" val="1160594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03A19-1FE7-4779-4887-B171A5B8E495}"/>
              </a:ext>
            </a:extLst>
          </p:cNvPr>
          <p:cNvSpPr>
            <a:spLocks noGrp="1"/>
          </p:cNvSpPr>
          <p:nvPr>
            <p:ph type="title"/>
          </p:nvPr>
        </p:nvSpPr>
        <p:spPr/>
        <p:txBody>
          <a:bodyPr/>
          <a:lstStyle/>
          <a:p>
            <a:r>
              <a:rPr lang="nl-BE" dirty="0" err="1"/>
              <a:t>IOptions</a:t>
            </a:r>
            <a:r>
              <a:rPr lang="nl-BE" dirty="0"/>
              <a:t>: </a:t>
            </a:r>
            <a:r>
              <a:rPr lang="nl-BE" dirty="0" err="1"/>
              <a:t>Validation</a:t>
            </a:r>
            <a:endParaRPr lang="en-US" dirty="0"/>
          </a:p>
        </p:txBody>
      </p:sp>
      <p:sp>
        <p:nvSpPr>
          <p:cNvPr id="3" name="Content Placeholder 2">
            <a:extLst>
              <a:ext uri="{FF2B5EF4-FFF2-40B4-BE49-F238E27FC236}">
                <a16:creationId xmlns:a16="http://schemas.microsoft.com/office/drawing/2014/main" id="{C734D553-432E-BA05-6BEB-7B5F02314FF3}"/>
              </a:ext>
            </a:extLst>
          </p:cNvPr>
          <p:cNvSpPr>
            <a:spLocks noGrp="1"/>
          </p:cNvSpPr>
          <p:nvPr>
            <p:ph idx="1"/>
          </p:nvPr>
        </p:nvSpPr>
        <p:spPr/>
        <p:txBody>
          <a:bodyPr/>
          <a:lstStyle/>
          <a:p>
            <a:pPr marL="171450" indent="-171450">
              <a:buFont typeface="Arial" panose="020B0604020202020204" pitchFamily="34" charset="0"/>
              <a:buChar char="•"/>
            </a:pPr>
            <a:r>
              <a:rPr lang="nl-BE" sz="2000" dirty="0" err="1"/>
              <a:t>Microsoft.Extensions.Options.DataAnnotations</a:t>
            </a:r>
            <a:endParaRPr lang="nl-BE" sz="2000" dirty="0"/>
          </a:p>
          <a:p>
            <a:pPr marL="171450" indent="-171450">
              <a:buFont typeface="Arial" panose="020B0604020202020204" pitchFamily="34" charset="0"/>
              <a:buChar char="•"/>
            </a:pPr>
            <a:r>
              <a:rPr lang="en-US" sz="2000" dirty="0"/>
              <a:t>On first usage</a:t>
            </a:r>
          </a:p>
          <a:p>
            <a:pPr marL="171450" indent="-171450">
              <a:buFont typeface="Arial" panose="020B0604020202020204" pitchFamily="34" charset="0"/>
              <a:buChar char="•"/>
            </a:pPr>
            <a:r>
              <a:rPr lang="en-US" sz="2000" dirty="0"/>
              <a:t>On startup</a:t>
            </a:r>
          </a:p>
          <a:p>
            <a:pPr marL="171450" indent="-171450">
              <a:buFont typeface="Arial" panose="020B0604020202020204" pitchFamily="34" charset="0"/>
              <a:buChar char="•"/>
            </a:pPr>
            <a:r>
              <a:rPr lang="en-US" sz="2000" dirty="0"/>
              <a:t>Custom validation</a:t>
            </a:r>
          </a:p>
          <a:p>
            <a:pPr marL="171450" indent="-171450">
              <a:buFont typeface="Arial" panose="020B0604020202020204" pitchFamily="34" charset="0"/>
              <a:buChar char="•"/>
            </a:pPr>
            <a:r>
              <a:rPr lang="en-US" sz="2000" dirty="0"/>
              <a:t>Validation in a separate class</a:t>
            </a:r>
          </a:p>
          <a:p>
            <a:pPr marL="171450" indent="-171450">
              <a:buFont typeface="Arial" panose="020B0604020202020204" pitchFamily="34" charset="0"/>
              <a:buChar char="•"/>
            </a:pPr>
            <a:r>
              <a:rPr lang="en-US" sz="2000" dirty="0"/>
              <a:t>Source generated</a:t>
            </a:r>
          </a:p>
          <a:p>
            <a:pPr marL="171450" indent="-171450">
              <a:buFont typeface="Arial" panose="020B0604020202020204" pitchFamily="34" charset="0"/>
              <a:buChar char="•"/>
            </a:pPr>
            <a:endParaRPr lang="en-US" sz="2000" dirty="0"/>
          </a:p>
        </p:txBody>
      </p:sp>
      <p:sp>
        <p:nvSpPr>
          <p:cNvPr id="4" name="Footer Placeholder 3">
            <a:extLst>
              <a:ext uri="{FF2B5EF4-FFF2-40B4-BE49-F238E27FC236}">
                <a16:creationId xmlns:a16="http://schemas.microsoft.com/office/drawing/2014/main" id="{A818705B-B1A5-12C7-816A-CDA53FFCFBD0}"/>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F84538FF-6576-01A4-940B-CBF1C43FECCA}"/>
              </a:ext>
            </a:extLst>
          </p:cNvPr>
          <p:cNvSpPr>
            <a:spLocks noGrp="1"/>
          </p:cNvSpPr>
          <p:nvPr>
            <p:ph type="sldNum" sz="quarter" idx="12"/>
          </p:nvPr>
        </p:nvSpPr>
        <p:spPr/>
        <p:txBody>
          <a:bodyPr/>
          <a:lstStyle/>
          <a:p>
            <a:fld id="{AE839375-43AA-4A5D-B991-4343C4570BCB}" type="slidenum">
              <a:rPr lang="de-DE" smtClean="0"/>
              <a:t>16</a:t>
            </a:fld>
            <a:endParaRPr lang="de-DE"/>
          </a:p>
        </p:txBody>
      </p:sp>
    </p:spTree>
    <p:extLst>
      <p:ext uri="{BB962C8B-B14F-4D97-AF65-F5344CB8AC3E}">
        <p14:creationId xmlns:p14="http://schemas.microsoft.com/office/powerpoint/2010/main" val="389621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IOptions</a:t>
            </a:r>
            <a:r>
              <a:rPr lang="nl-BE" dirty="0"/>
              <a:t>: </a:t>
            </a:r>
            <a:r>
              <a:rPr lang="nl-BE" dirty="0" err="1"/>
              <a:t>Validation</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17</a:t>
            </a:fld>
            <a:endParaRPr lang="de-DE"/>
          </a:p>
        </p:txBody>
      </p:sp>
    </p:spTree>
    <p:extLst>
      <p:ext uri="{BB962C8B-B14F-4D97-AF65-F5344CB8AC3E}">
        <p14:creationId xmlns:p14="http://schemas.microsoft.com/office/powerpoint/2010/main" val="732150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9934F-CBAC-CAB1-129A-379C3761D52B}"/>
              </a:ext>
            </a:extLst>
          </p:cNvPr>
          <p:cNvSpPr>
            <a:spLocks noGrp="1"/>
          </p:cNvSpPr>
          <p:nvPr>
            <p:ph type="title"/>
          </p:nvPr>
        </p:nvSpPr>
        <p:spPr/>
        <p:txBody>
          <a:bodyPr/>
          <a:lstStyle/>
          <a:p>
            <a:r>
              <a:rPr lang="nl-BE" dirty="0" err="1"/>
              <a:t>IOptions</a:t>
            </a:r>
            <a:r>
              <a:rPr lang="nl-BE" dirty="0"/>
              <a:t>: </a:t>
            </a:r>
            <a:r>
              <a:rPr lang="nl-BE" dirty="0" err="1"/>
              <a:t>Configure</a:t>
            </a:r>
            <a:endParaRPr lang="en-US" dirty="0"/>
          </a:p>
        </p:txBody>
      </p:sp>
      <p:pic>
        <p:nvPicPr>
          <p:cNvPr id="9" name="Content Placeholder 8" descr="A diagram of a service collection&#10;&#10;Description automatically generated">
            <a:extLst>
              <a:ext uri="{FF2B5EF4-FFF2-40B4-BE49-F238E27FC236}">
                <a16:creationId xmlns:a16="http://schemas.microsoft.com/office/drawing/2014/main" id="{93EBFA8C-7308-8F7A-89EC-B6DBCB1BAAD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40979" y="971550"/>
            <a:ext cx="5662043" cy="3779838"/>
          </a:xfrm>
        </p:spPr>
      </p:pic>
      <p:sp>
        <p:nvSpPr>
          <p:cNvPr id="4" name="Footer Placeholder 3">
            <a:extLst>
              <a:ext uri="{FF2B5EF4-FFF2-40B4-BE49-F238E27FC236}">
                <a16:creationId xmlns:a16="http://schemas.microsoft.com/office/drawing/2014/main" id="{257E14A3-FE3D-F016-46C3-026278C2793E}"/>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652A934E-7D7C-7BD2-B86B-3E853820F7F3}"/>
              </a:ext>
            </a:extLst>
          </p:cNvPr>
          <p:cNvSpPr>
            <a:spLocks noGrp="1"/>
          </p:cNvSpPr>
          <p:nvPr>
            <p:ph type="sldNum" sz="quarter" idx="12"/>
          </p:nvPr>
        </p:nvSpPr>
        <p:spPr/>
        <p:txBody>
          <a:bodyPr/>
          <a:lstStyle/>
          <a:p>
            <a:fld id="{AE839375-43AA-4A5D-B991-4343C4570BCB}" type="slidenum">
              <a:rPr lang="de-DE" smtClean="0"/>
              <a:t>18</a:t>
            </a:fld>
            <a:endParaRPr lang="de-DE"/>
          </a:p>
        </p:txBody>
      </p:sp>
    </p:spTree>
    <p:extLst>
      <p:ext uri="{BB962C8B-B14F-4D97-AF65-F5344CB8AC3E}">
        <p14:creationId xmlns:p14="http://schemas.microsoft.com/office/powerpoint/2010/main" val="348380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IOptions</a:t>
            </a:r>
            <a:r>
              <a:rPr lang="nl-BE" dirty="0"/>
              <a:t>: </a:t>
            </a:r>
            <a:r>
              <a:rPr lang="nl-BE" dirty="0" err="1"/>
              <a:t>Configure</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19</a:t>
            </a:fld>
            <a:endParaRPr lang="de-DE"/>
          </a:p>
        </p:txBody>
      </p:sp>
    </p:spTree>
    <p:extLst>
      <p:ext uri="{BB962C8B-B14F-4D97-AF65-F5344CB8AC3E}">
        <p14:creationId xmlns:p14="http://schemas.microsoft.com/office/powerpoint/2010/main" val="1573862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56B61C-75D7-232C-172B-8E602419F230}"/>
              </a:ext>
            </a:extLst>
          </p:cNvPr>
          <p:cNvSpPr>
            <a:spLocks noGrp="1"/>
          </p:cNvSpPr>
          <p:nvPr>
            <p:ph type="ftr" sz="quarter" idx="11"/>
          </p:nvPr>
        </p:nvSpPr>
        <p:spPr/>
        <p:txBody>
          <a:bodyPr/>
          <a:lstStyle/>
          <a:p>
            <a:endParaRPr lang="de-DE"/>
          </a:p>
        </p:txBody>
      </p:sp>
      <p:sp>
        <p:nvSpPr>
          <p:cNvPr id="3" name="Slide Number Placeholder 2">
            <a:extLst>
              <a:ext uri="{FF2B5EF4-FFF2-40B4-BE49-F238E27FC236}">
                <a16:creationId xmlns:a16="http://schemas.microsoft.com/office/drawing/2014/main" id="{DB67E01A-A036-B44B-21D5-A670E870D6B3}"/>
              </a:ext>
            </a:extLst>
          </p:cNvPr>
          <p:cNvSpPr>
            <a:spLocks noGrp="1"/>
          </p:cNvSpPr>
          <p:nvPr>
            <p:ph type="sldNum" sz="quarter" idx="12"/>
          </p:nvPr>
        </p:nvSpPr>
        <p:spPr/>
        <p:txBody>
          <a:bodyPr/>
          <a:lstStyle/>
          <a:p>
            <a:fld id="{AE839375-43AA-4A5D-B991-4343C4570BCB}" type="slidenum">
              <a:rPr lang="de-DE" smtClean="0"/>
              <a:t>2</a:t>
            </a:fld>
            <a:endParaRPr lang="de-DE"/>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a:extLst>
                  <a:ext uri="{FF2B5EF4-FFF2-40B4-BE49-F238E27FC236}">
                    <a16:creationId xmlns:a16="http://schemas.microsoft.com/office/drawing/2014/main" id="{80AA5109-35C0-7779-2E2F-3EEEF761F33C}"/>
                  </a:ext>
                </a:extLst>
              </p:cNvPr>
              <p:cNvGraphicFramePr>
                <a:graphicFrameLocks noGrp="1"/>
              </p:cNvGraphicFramePr>
              <p:nvPr>
                <p:extLst>
                  <p:ext uri="{D42A27DB-BD31-4B8C-83A1-F6EECF244321}">
                    <p14:modId xmlns:p14="http://schemas.microsoft.com/office/powerpoint/2010/main" val="1651925071"/>
                  </p:ext>
                </p:extLst>
              </p:nvPr>
            </p:nvGraphicFramePr>
            <p:xfrm>
              <a:off x="0" y="257175"/>
              <a:ext cx="9144000" cy="44577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4" name="Add-in 3">
                <a:extLst>
                  <a:ext uri="{FF2B5EF4-FFF2-40B4-BE49-F238E27FC236}">
                    <a16:creationId xmlns:a16="http://schemas.microsoft.com/office/drawing/2014/main" id="{80AA5109-35C0-7779-2E2F-3EEEF761F33C}"/>
                  </a:ext>
                </a:extLst>
              </p:cNvPr>
              <p:cNvPicPr>
                <a:picLocks noGrp="1" noRot="1" noChangeAspect="1" noMove="1" noResize="1" noEditPoints="1" noAdjustHandles="1" noChangeArrowheads="1" noChangeShapeType="1"/>
              </p:cNvPicPr>
              <p:nvPr/>
            </p:nvPicPr>
            <p:blipFill>
              <a:blip r:embed="rId4"/>
              <a:stretch>
                <a:fillRect/>
              </a:stretch>
            </p:blipFill>
            <p:spPr>
              <a:xfrm>
                <a:off x="0" y="257175"/>
                <a:ext cx="9144000" cy="4457700"/>
              </a:xfrm>
              <a:prstGeom prst="rect">
                <a:avLst/>
              </a:prstGeom>
            </p:spPr>
          </p:pic>
        </mc:Fallback>
      </mc:AlternateContent>
    </p:spTree>
    <p:extLst>
      <p:ext uri="{BB962C8B-B14F-4D97-AF65-F5344CB8AC3E}">
        <p14:creationId xmlns:p14="http://schemas.microsoft.com/office/powerpoint/2010/main" val="2630087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a:t>Examples</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20</a:t>
            </a:fld>
            <a:endParaRPr lang="de-DE"/>
          </a:p>
        </p:txBody>
      </p:sp>
    </p:spTree>
    <p:extLst>
      <p:ext uri="{BB962C8B-B14F-4D97-AF65-F5344CB8AC3E}">
        <p14:creationId xmlns:p14="http://schemas.microsoft.com/office/powerpoint/2010/main" val="2341458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E4EE174-04A0-F71B-9BE9-2D09BDBB3973}"/>
              </a:ext>
            </a:extLst>
          </p:cNvPr>
          <p:cNvSpPr>
            <a:spLocks noGrp="1"/>
          </p:cNvSpPr>
          <p:nvPr>
            <p:ph type="title"/>
          </p:nvPr>
        </p:nvSpPr>
        <p:spPr/>
        <p:txBody>
          <a:bodyPr/>
          <a:lstStyle/>
          <a:p>
            <a:r>
              <a:rPr lang="nl-BE" dirty="0"/>
              <a:t>References</a:t>
            </a:r>
          </a:p>
        </p:txBody>
      </p:sp>
      <p:pic>
        <p:nvPicPr>
          <p:cNvPr id="11" name="Content Placeholder 10" descr="A qr code on a white background&#10;&#10;Description automatically generated">
            <a:extLst>
              <a:ext uri="{FF2B5EF4-FFF2-40B4-BE49-F238E27FC236}">
                <a16:creationId xmlns:a16="http://schemas.microsoft.com/office/drawing/2014/main" id="{F50A4979-65CD-8ED3-0A1E-94665F9AB7D4}"/>
              </a:ext>
            </a:extLst>
          </p:cNvPr>
          <p:cNvPicPr>
            <a:picLocks noGrp="1" noChangeAspect="1"/>
          </p:cNvPicPr>
          <p:nvPr>
            <p:ph idx="13"/>
          </p:nvPr>
        </p:nvPicPr>
        <p:blipFill>
          <a:blip r:embed="rId3">
            <a:extLst>
              <a:ext uri="{28A0092B-C50C-407E-A947-70E740481C1C}">
                <a14:useLocalDpi xmlns:a14="http://schemas.microsoft.com/office/drawing/2010/main" val="0"/>
              </a:ext>
            </a:extLst>
          </a:blip>
          <a:srcRect l="8829" t="6066" r="8852" b="6953"/>
          <a:stretch/>
        </p:blipFill>
        <p:spPr>
          <a:xfrm>
            <a:off x="5661891" y="1095208"/>
            <a:ext cx="3344147" cy="3533584"/>
          </a:xfrm>
        </p:spPr>
      </p:pic>
      <p:sp>
        <p:nvSpPr>
          <p:cNvPr id="4" name="Footer Placeholder 3">
            <a:extLst>
              <a:ext uri="{FF2B5EF4-FFF2-40B4-BE49-F238E27FC236}">
                <a16:creationId xmlns:a16="http://schemas.microsoft.com/office/drawing/2014/main" id="{85E4DF4D-1565-2B16-CA8A-041892320166}"/>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C2C0951-47E7-BFBD-493F-3CE53BB045DB}"/>
              </a:ext>
            </a:extLst>
          </p:cNvPr>
          <p:cNvSpPr>
            <a:spLocks noGrp="1"/>
          </p:cNvSpPr>
          <p:nvPr>
            <p:ph type="sldNum" sz="quarter" idx="12"/>
          </p:nvPr>
        </p:nvSpPr>
        <p:spPr/>
        <p:txBody>
          <a:bodyPr/>
          <a:lstStyle/>
          <a:p>
            <a:fld id="{AE839375-43AA-4A5D-B991-4343C4570BCB}" type="slidenum">
              <a:rPr lang="de-DE" smtClean="0"/>
              <a:t>21</a:t>
            </a:fld>
            <a:endParaRPr lang="de-DE"/>
          </a:p>
        </p:txBody>
      </p:sp>
      <p:sp>
        <p:nvSpPr>
          <p:cNvPr id="3" name="Content Placeholder 2">
            <a:extLst>
              <a:ext uri="{FF2B5EF4-FFF2-40B4-BE49-F238E27FC236}">
                <a16:creationId xmlns:a16="http://schemas.microsoft.com/office/drawing/2014/main" id="{65331C55-2B3C-A7E5-0F6A-88CC48D202D9}"/>
              </a:ext>
            </a:extLst>
          </p:cNvPr>
          <p:cNvSpPr>
            <a:spLocks noGrp="1"/>
          </p:cNvSpPr>
          <p:nvPr>
            <p:ph idx="1"/>
          </p:nvPr>
        </p:nvSpPr>
        <p:spPr>
          <a:xfrm>
            <a:off x="360005" y="972000"/>
            <a:ext cx="5301886" cy="3780000"/>
          </a:xfrm>
        </p:spPr>
        <p:txBody>
          <a:bodyPr/>
          <a:lstStyle/>
          <a:p>
            <a:endParaRPr lang="en-US" dirty="0"/>
          </a:p>
          <a:p>
            <a:r>
              <a:rPr lang="en-US" dirty="0"/>
              <a:t>Presentation &amp; code</a:t>
            </a:r>
            <a:endParaRPr lang="en-US" dirty="0">
              <a:hlinkClick r:id="rId4"/>
            </a:endParaRPr>
          </a:p>
          <a:p>
            <a:r>
              <a:rPr lang="en-US" dirty="0">
                <a:hlinkClick r:id="rId4"/>
              </a:rPr>
              <a:t>https://github.com/PhbsSmn/configuration-and-options</a:t>
            </a:r>
            <a:endParaRPr lang="en-US" dirty="0"/>
          </a:p>
          <a:p>
            <a:endParaRPr lang="en-US" dirty="0"/>
          </a:p>
          <a:p>
            <a:r>
              <a:rPr lang="en-US" dirty="0"/>
              <a:t>Microsoft configuration documentation</a:t>
            </a:r>
          </a:p>
          <a:p>
            <a:r>
              <a:rPr lang="nl-BE" dirty="0">
                <a:hlinkClick r:id="rId5"/>
              </a:rPr>
              <a:t>https://learn.microsoft.com/en-us/dotnet/core/extensions/configuration </a:t>
            </a:r>
            <a:endParaRPr lang="en-US" dirty="0">
              <a:hlinkClick r:id="rId6"/>
            </a:endParaRPr>
          </a:p>
          <a:p>
            <a:endParaRPr lang="en-US" dirty="0"/>
          </a:p>
          <a:p>
            <a:r>
              <a:rPr lang="en-US" dirty="0"/>
              <a:t>Andrew Lock Custom configuration provider</a:t>
            </a:r>
            <a:endParaRPr lang="en-US" dirty="0">
              <a:hlinkClick r:id="rId6"/>
            </a:endParaRPr>
          </a:p>
          <a:p>
            <a:r>
              <a:rPr lang="en-US" dirty="0">
                <a:hlinkClick r:id="rId6"/>
              </a:rPr>
              <a:t>https://andrewlock.net/creating-a-custom-iconfigurationprovider-in-asp-net-core-to-parse-yaml </a:t>
            </a:r>
            <a:endParaRPr lang="en-US" dirty="0"/>
          </a:p>
          <a:p>
            <a:endParaRPr lang="en-US" dirty="0"/>
          </a:p>
          <a:p>
            <a:endParaRPr lang="en-US" dirty="0"/>
          </a:p>
          <a:p>
            <a:endParaRPr lang="en-US" dirty="0"/>
          </a:p>
          <a:p>
            <a:endParaRPr lang="en-US" dirty="0"/>
          </a:p>
          <a:p>
            <a:r>
              <a:rPr lang="en-US" dirty="0"/>
              <a:t>Contact</a:t>
            </a:r>
          </a:p>
          <a:p>
            <a:r>
              <a:rPr lang="nl-BE" dirty="0">
                <a:hlinkClick r:id="rId7"/>
              </a:rPr>
              <a:t>https://www.linkedin.com/in/samyne </a:t>
            </a:r>
            <a:endParaRPr lang="en-US" dirty="0"/>
          </a:p>
        </p:txBody>
      </p:sp>
    </p:spTree>
    <p:extLst>
      <p:ext uri="{BB962C8B-B14F-4D97-AF65-F5344CB8AC3E}">
        <p14:creationId xmlns:p14="http://schemas.microsoft.com/office/powerpoint/2010/main" val="4194526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212B0-41B2-CD9B-38AF-927D833A07F0}"/>
              </a:ext>
            </a:extLst>
          </p:cNvPr>
          <p:cNvSpPr>
            <a:spLocks noGrp="1"/>
          </p:cNvSpPr>
          <p:nvPr>
            <p:ph type="title"/>
          </p:nvPr>
        </p:nvSpPr>
        <p:spPr>
          <a:xfrm>
            <a:off x="360364" y="143954"/>
            <a:ext cx="8424001" cy="792000"/>
          </a:xfrm>
        </p:spPr>
        <p:txBody>
          <a:bodyPr anchor="t">
            <a:normAutofit/>
          </a:bodyPr>
          <a:lstStyle/>
          <a:p>
            <a:endParaRPr lang="nl-BE" dirty="0"/>
          </a:p>
        </p:txBody>
      </p:sp>
      <p:sp>
        <p:nvSpPr>
          <p:cNvPr id="3" name="Content Placeholder 2">
            <a:extLst>
              <a:ext uri="{FF2B5EF4-FFF2-40B4-BE49-F238E27FC236}">
                <a16:creationId xmlns:a16="http://schemas.microsoft.com/office/drawing/2014/main" id="{03D1441D-CCA8-8E7B-7C6D-25F2BCDB8221}"/>
              </a:ext>
            </a:extLst>
          </p:cNvPr>
          <p:cNvSpPr>
            <a:spLocks noGrp="1"/>
          </p:cNvSpPr>
          <p:nvPr>
            <p:ph idx="1"/>
          </p:nvPr>
        </p:nvSpPr>
        <p:spPr>
          <a:xfrm>
            <a:off x="360005" y="972000"/>
            <a:ext cx="4122737" cy="3780000"/>
          </a:xfrm>
        </p:spPr>
        <p:txBody>
          <a:bodyPr>
            <a:normAutofit/>
          </a:bodyPr>
          <a:lstStyle/>
          <a:p>
            <a:pPr marL="171450" indent="-171450">
              <a:buFont typeface="Arial" panose="020B0604020202020204" pitchFamily="34" charset="0"/>
              <a:buChar char="•"/>
            </a:pPr>
            <a:r>
              <a:rPr lang="nl-BE" b="1" dirty="0"/>
              <a:t>Naam: </a:t>
            </a:r>
            <a:r>
              <a:rPr lang="nl-BE" dirty="0"/>
              <a:t>Pieter Samyn</a:t>
            </a:r>
          </a:p>
          <a:p>
            <a:pPr marL="171450" indent="-171450">
              <a:buFont typeface="Arial" panose="020B0604020202020204" pitchFamily="34" charset="0"/>
              <a:buChar char="•"/>
            </a:pPr>
            <a:r>
              <a:rPr lang="nl-BE" b="1" dirty="0"/>
              <a:t>Functie:</a:t>
            </a:r>
            <a:r>
              <a:rPr lang="nl-BE" dirty="0"/>
              <a:t> Technology lead</a:t>
            </a:r>
          </a:p>
          <a:p>
            <a:pPr marL="171450" indent="-171450">
              <a:buFont typeface="Arial" panose="020B0604020202020204" pitchFamily="34" charset="0"/>
              <a:buChar char="•"/>
            </a:pPr>
            <a:r>
              <a:rPr lang="nl-BE" b="1" dirty="0"/>
              <a:t>Bedrijf:</a:t>
            </a:r>
            <a:r>
              <a:rPr lang="nl-BE" dirty="0"/>
              <a:t> ZF</a:t>
            </a:r>
          </a:p>
          <a:p>
            <a:pPr marL="171450" indent="-171450">
              <a:buFont typeface="Arial" panose="020B0604020202020204" pitchFamily="34" charset="0"/>
              <a:buChar char="•"/>
            </a:pPr>
            <a:r>
              <a:rPr lang="nl-BE" b="1" dirty="0"/>
              <a:t>Achtergrond:</a:t>
            </a:r>
          </a:p>
          <a:p>
            <a:pPr marL="351450" lvl="1" indent="-171450">
              <a:buFont typeface="Arial" panose="020B0604020202020204" pitchFamily="34" charset="0"/>
              <a:buChar char="•"/>
            </a:pPr>
            <a:r>
              <a:rPr lang="nl-BE" dirty="0"/>
              <a:t>Backend development</a:t>
            </a:r>
          </a:p>
          <a:p>
            <a:pPr marL="351450" lvl="1" indent="-171450">
              <a:buFont typeface="Arial" panose="020B0604020202020204" pitchFamily="34" charset="0"/>
              <a:buChar char="•"/>
            </a:pPr>
            <a:r>
              <a:rPr lang="nl-BE" dirty="0"/>
              <a:t>AWS serverless ecosystem</a:t>
            </a:r>
          </a:p>
          <a:p>
            <a:pPr marL="351450" lvl="1" indent="-171450">
              <a:buFont typeface="Arial" panose="020B0604020202020204" pitchFamily="34" charset="0"/>
              <a:buChar char="•"/>
            </a:pPr>
            <a:r>
              <a:rPr lang="nl-BE" dirty="0"/>
              <a:t>Performantie</a:t>
            </a:r>
          </a:p>
          <a:p>
            <a:pPr marL="351450" lvl="1" indent="-171450">
              <a:buFont typeface="Arial" panose="020B0604020202020204" pitchFamily="34" charset="0"/>
              <a:buChar char="•"/>
            </a:pPr>
            <a:r>
              <a:rPr lang="nl-BE" dirty="0"/>
              <a:t>Onderhoudbaarheid</a:t>
            </a:r>
          </a:p>
          <a:p>
            <a:endParaRPr lang="nl-BE" dirty="0"/>
          </a:p>
          <a:p>
            <a:pPr marL="171450" indent="-171450">
              <a:buFont typeface="Arial" panose="020B0604020202020204" pitchFamily="34" charset="0"/>
              <a:buChar char="•"/>
            </a:pPr>
            <a:endParaRPr lang="nl-BE" dirty="0"/>
          </a:p>
        </p:txBody>
      </p:sp>
      <p:pic>
        <p:nvPicPr>
          <p:cNvPr id="10" name="Picture Placeholder 9" descr="A person holding a cup of coffee&#10;&#10;Description automatically generated">
            <a:extLst>
              <a:ext uri="{FF2B5EF4-FFF2-40B4-BE49-F238E27FC236}">
                <a16:creationId xmlns:a16="http://schemas.microsoft.com/office/drawing/2014/main" id="{FE976027-D3FA-38B0-85A9-E78C95CCC50B}"/>
              </a:ext>
            </a:extLst>
          </p:cNvPr>
          <p:cNvPicPr>
            <a:picLocks noGrp="1" noChangeAspect="1"/>
          </p:cNvPicPr>
          <p:nvPr>
            <p:ph idx="13"/>
          </p:nvPr>
        </p:nvPicPr>
        <p:blipFill>
          <a:blip r:embed="rId3" cstate="print">
            <a:extLst>
              <a:ext uri="{28A0092B-C50C-407E-A947-70E740481C1C}">
                <a14:useLocalDpi xmlns:a14="http://schemas.microsoft.com/office/drawing/2010/main" val="0"/>
              </a:ext>
            </a:extLst>
          </a:blip>
          <a:srcRect b="8297"/>
          <a:stretch/>
        </p:blipFill>
        <p:spPr>
          <a:xfrm>
            <a:off x="4661096" y="972000"/>
            <a:ext cx="4122000" cy="3780000"/>
          </a:xfrm>
          <a:noFill/>
        </p:spPr>
      </p:pic>
      <p:sp>
        <p:nvSpPr>
          <p:cNvPr id="17" name="Footer Placeholder 4">
            <a:extLst>
              <a:ext uri="{FF2B5EF4-FFF2-40B4-BE49-F238E27FC236}">
                <a16:creationId xmlns:a16="http://schemas.microsoft.com/office/drawing/2014/main" id="{AF7E9863-8E41-8D0E-26E2-68A70D0484D7}"/>
              </a:ext>
            </a:extLst>
          </p:cNvPr>
          <p:cNvSpPr>
            <a:spLocks noGrp="1"/>
          </p:cNvSpPr>
          <p:nvPr>
            <p:ph type="ftr" sz="quarter" idx="11"/>
          </p:nvPr>
        </p:nvSpPr>
        <p:spPr>
          <a:xfrm>
            <a:off x="929391" y="4871601"/>
            <a:ext cx="5220000" cy="108000"/>
          </a:xfrm>
        </p:spPr>
        <p:txBody>
          <a:bodyPr/>
          <a:lstStyle/>
          <a:p>
            <a:endParaRPr lang="de-DE"/>
          </a:p>
        </p:txBody>
      </p:sp>
      <p:sp>
        <p:nvSpPr>
          <p:cNvPr id="5" name="Slide Number Placeholder 4">
            <a:extLst>
              <a:ext uri="{FF2B5EF4-FFF2-40B4-BE49-F238E27FC236}">
                <a16:creationId xmlns:a16="http://schemas.microsoft.com/office/drawing/2014/main" id="{A2B6336F-3C8A-228C-61A1-72BDE86D8DB9}"/>
              </a:ext>
            </a:extLst>
          </p:cNvPr>
          <p:cNvSpPr>
            <a:spLocks noGrp="1"/>
          </p:cNvSpPr>
          <p:nvPr>
            <p:ph type="sldNum" sz="quarter" idx="12"/>
          </p:nvPr>
        </p:nvSpPr>
        <p:spPr>
          <a:xfrm>
            <a:off x="8604001" y="4871601"/>
            <a:ext cx="180000" cy="108000"/>
          </a:xfrm>
        </p:spPr>
        <p:txBody>
          <a:bodyPr anchor="ctr">
            <a:normAutofit/>
          </a:bodyPr>
          <a:lstStyle/>
          <a:p>
            <a:pPr>
              <a:spcAft>
                <a:spcPts val="600"/>
              </a:spcAft>
            </a:pPr>
            <a:fld id="{AE839375-43AA-4A5D-B991-4343C4570BCB}" type="slidenum">
              <a:rPr lang="de-DE" smtClean="0"/>
              <a:pPr>
                <a:spcAft>
                  <a:spcPts val="600"/>
                </a:spcAft>
              </a:pPr>
              <a:t>3</a:t>
            </a:fld>
            <a:endParaRPr lang="de-DE"/>
          </a:p>
        </p:txBody>
      </p:sp>
    </p:spTree>
    <p:extLst>
      <p:ext uri="{BB962C8B-B14F-4D97-AF65-F5344CB8AC3E}">
        <p14:creationId xmlns:p14="http://schemas.microsoft.com/office/powerpoint/2010/main" val="1535908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1C00E-F2EE-E9F7-A4D2-EFE18D6E5AE7}"/>
              </a:ext>
            </a:extLst>
          </p:cNvPr>
          <p:cNvSpPr>
            <a:spLocks noGrp="1"/>
          </p:cNvSpPr>
          <p:nvPr>
            <p:ph type="title"/>
          </p:nvPr>
        </p:nvSpPr>
        <p:spPr>
          <a:xfrm>
            <a:off x="360364" y="143955"/>
            <a:ext cx="8424001" cy="792000"/>
          </a:xfrm>
        </p:spPr>
        <p:txBody>
          <a:bodyPr anchor="t">
            <a:normAutofit/>
          </a:bodyPr>
          <a:lstStyle/>
          <a:p>
            <a:r>
              <a:rPr lang="nl-BE" dirty="0"/>
              <a:t>Zeg vaarwel tegen IConfiguration en omarm de kracht van het IOptions-patroon</a:t>
            </a:r>
            <a:endParaRPr lang="en-US" dirty="0"/>
          </a:p>
        </p:txBody>
      </p:sp>
      <p:pic>
        <p:nvPicPr>
          <p:cNvPr id="5" name="Picture 4" descr="A cartoon of two people&#10;&#10;Description automatically generated">
            <a:extLst>
              <a:ext uri="{FF2B5EF4-FFF2-40B4-BE49-F238E27FC236}">
                <a16:creationId xmlns:a16="http://schemas.microsoft.com/office/drawing/2014/main" id="{B0A9EB34-D1D2-160C-FCCE-F4469CD1FEC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9247" b="4397"/>
          <a:stretch/>
        </p:blipFill>
        <p:spPr>
          <a:xfrm>
            <a:off x="2096755" y="972000"/>
            <a:ext cx="4950494" cy="3780000"/>
          </a:xfrm>
          <a:prstGeom prst="rect">
            <a:avLst/>
          </a:prstGeom>
          <a:noFill/>
        </p:spPr>
      </p:pic>
      <p:sp>
        <p:nvSpPr>
          <p:cNvPr id="10" name="Footer Placeholder 3">
            <a:extLst>
              <a:ext uri="{FF2B5EF4-FFF2-40B4-BE49-F238E27FC236}">
                <a16:creationId xmlns:a16="http://schemas.microsoft.com/office/drawing/2014/main" id="{C27BD853-FE20-F577-DC71-77902EBD761F}"/>
              </a:ext>
            </a:extLst>
          </p:cNvPr>
          <p:cNvSpPr>
            <a:spLocks noGrp="1"/>
          </p:cNvSpPr>
          <p:nvPr>
            <p:ph type="ftr" sz="quarter" idx="11"/>
          </p:nvPr>
        </p:nvSpPr>
        <p:spPr>
          <a:xfrm>
            <a:off x="929391" y="4871601"/>
            <a:ext cx="5220000" cy="108000"/>
          </a:xfrm>
        </p:spPr>
        <p:txBody>
          <a:bodyPr/>
          <a:lstStyle/>
          <a:p>
            <a:endParaRPr lang="de-DE"/>
          </a:p>
        </p:txBody>
      </p:sp>
      <p:sp>
        <p:nvSpPr>
          <p:cNvPr id="12" name="Slide Number Placeholder 4">
            <a:extLst>
              <a:ext uri="{FF2B5EF4-FFF2-40B4-BE49-F238E27FC236}">
                <a16:creationId xmlns:a16="http://schemas.microsoft.com/office/drawing/2014/main" id="{78800CC9-B830-8713-2CA5-0B595C24727E}"/>
              </a:ext>
            </a:extLst>
          </p:cNvPr>
          <p:cNvSpPr>
            <a:spLocks noGrp="1"/>
          </p:cNvSpPr>
          <p:nvPr>
            <p:ph type="sldNum" sz="quarter" idx="12"/>
          </p:nvPr>
        </p:nvSpPr>
        <p:spPr>
          <a:xfrm>
            <a:off x="8604001" y="4871601"/>
            <a:ext cx="180000" cy="108000"/>
          </a:xfrm>
        </p:spPr>
        <p:txBody>
          <a:bodyPr/>
          <a:lstStyle/>
          <a:p>
            <a:pPr>
              <a:spcAft>
                <a:spcPts val="600"/>
              </a:spcAft>
            </a:pPr>
            <a:fld id="{AE839375-43AA-4A5D-B991-4343C4570BCB}" type="slidenum">
              <a:rPr lang="de-DE" smtClean="0"/>
              <a:pPr>
                <a:spcAft>
                  <a:spcPts val="600"/>
                </a:spcAft>
              </a:pPr>
              <a:t>4</a:t>
            </a:fld>
            <a:endParaRPr lang="de-DE"/>
          </a:p>
        </p:txBody>
      </p:sp>
    </p:spTree>
    <p:extLst>
      <p:ext uri="{BB962C8B-B14F-4D97-AF65-F5344CB8AC3E}">
        <p14:creationId xmlns:p14="http://schemas.microsoft.com/office/powerpoint/2010/main" val="2191592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DC538-78FE-F95F-D3AA-9E5A7093DDDB}"/>
              </a:ext>
            </a:extLst>
          </p:cNvPr>
          <p:cNvSpPr>
            <a:spLocks noGrp="1"/>
          </p:cNvSpPr>
          <p:nvPr>
            <p:ph type="ctrTitle"/>
          </p:nvPr>
        </p:nvSpPr>
        <p:spPr/>
        <p:txBody>
          <a:bodyPr/>
          <a:lstStyle/>
          <a:p>
            <a:r>
              <a:rPr lang="nl-BE" dirty="0" err="1"/>
              <a:t>IConfiguration</a:t>
            </a:r>
            <a:endParaRPr lang="en-US" dirty="0"/>
          </a:p>
        </p:txBody>
      </p:sp>
      <p:sp>
        <p:nvSpPr>
          <p:cNvPr id="3" name="Subtitle 2">
            <a:extLst>
              <a:ext uri="{FF2B5EF4-FFF2-40B4-BE49-F238E27FC236}">
                <a16:creationId xmlns:a16="http://schemas.microsoft.com/office/drawing/2014/main" id="{41D091F8-A561-F99D-E4D9-94ADDECE8287}"/>
              </a:ext>
            </a:extLst>
          </p:cNvPr>
          <p:cNvSpPr>
            <a:spLocks noGrp="1"/>
          </p:cNvSpPr>
          <p:nvPr>
            <p:ph type="subTitle" idx="1"/>
          </p:nvPr>
        </p:nvSpPr>
        <p:spPr/>
        <p:txBody>
          <a:bodyPr/>
          <a:lstStyle/>
          <a:p>
            <a:r>
              <a:rPr lang="nl-BE" dirty="0"/>
              <a:t>Concept</a:t>
            </a:r>
          </a:p>
          <a:p>
            <a:r>
              <a:rPr lang="nl-BE" dirty="0"/>
              <a:t>Providers</a:t>
            </a:r>
          </a:p>
          <a:p>
            <a:r>
              <a:rPr lang="nl-BE" dirty="0"/>
              <a:t>Binding</a:t>
            </a:r>
            <a:endParaRPr lang="en-US" dirty="0"/>
          </a:p>
        </p:txBody>
      </p:sp>
    </p:spTree>
    <p:extLst>
      <p:ext uri="{BB962C8B-B14F-4D97-AF65-F5344CB8AC3E}">
        <p14:creationId xmlns:p14="http://schemas.microsoft.com/office/powerpoint/2010/main" val="2706966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ABA1-B814-5378-943C-6745DFFADB56}"/>
              </a:ext>
            </a:extLst>
          </p:cNvPr>
          <p:cNvSpPr>
            <a:spLocks noGrp="1"/>
          </p:cNvSpPr>
          <p:nvPr>
            <p:ph type="title"/>
          </p:nvPr>
        </p:nvSpPr>
        <p:spPr/>
        <p:txBody>
          <a:bodyPr/>
          <a:lstStyle/>
          <a:p>
            <a:r>
              <a:rPr lang="en-US" dirty="0" err="1"/>
              <a:t>IConfiguration</a:t>
            </a:r>
            <a:r>
              <a:rPr lang="nl-BE" dirty="0"/>
              <a:t>: Concept</a:t>
            </a:r>
            <a:endParaRPr lang="en-US" dirty="0"/>
          </a:p>
        </p:txBody>
      </p:sp>
      <p:sp>
        <p:nvSpPr>
          <p:cNvPr id="3" name="Content Placeholder 2">
            <a:extLst>
              <a:ext uri="{FF2B5EF4-FFF2-40B4-BE49-F238E27FC236}">
                <a16:creationId xmlns:a16="http://schemas.microsoft.com/office/drawing/2014/main" id="{9FCA33D0-A9C9-8B90-1643-CAA610B34E86}"/>
              </a:ext>
            </a:extLst>
          </p:cNvPr>
          <p:cNvSpPr>
            <a:spLocks noGrp="1"/>
          </p:cNvSpPr>
          <p:nvPr>
            <p:ph idx="1"/>
          </p:nvPr>
        </p:nvSpPr>
        <p:spPr/>
        <p:txBody>
          <a:bodyPr/>
          <a:lstStyle/>
          <a:p>
            <a:pPr marL="171450" indent="-171450" fontAlgn="base">
              <a:spcAft>
                <a:spcPct val="0"/>
              </a:spcAft>
              <a:buFont typeface="Arial" panose="020B0604020202020204" pitchFamily="34" charset="0"/>
              <a:buChar char="•"/>
            </a:pPr>
            <a:r>
              <a:rPr lang="nl-BE" sz="2200" kern="0" dirty="0" err="1">
                <a:solidFill>
                  <a:srgbClr val="000000"/>
                </a:solidFill>
              </a:rPr>
              <a:t>Settings</a:t>
            </a:r>
            <a:r>
              <a:rPr lang="nl-BE" sz="2200" kern="0" dirty="0">
                <a:solidFill>
                  <a:srgbClr val="000000"/>
                </a:solidFill>
              </a:rPr>
              <a:t>: </a:t>
            </a:r>
            <a:r>
              <a:rPr lang="nl-BE" sz="2200" kern="0" dirty="0" err="1">
                <a:solidFill>
                  <a:srgbClr val="000000"/>
                </a:solidFill>
              </a:rPr>
              <a:t>timeout</a:t>
            </a:r>
            <a:r>
              <a:rPr lang="nl-BE" sz="2200" kern="0" dirty="0">
                <a:solidFill>
                  <a:srgbClr val="000000"/>
                </a:solidFill>
              </a:rPr>
              <a:t>, </a:t>
            </a:r>
            <a:r>
              <a:rPr lang="nl-BE" sz="2200" kern="0" dirty="0" err="1">
                <a:solidFill>
                  <a:srgbClr val="000000"/>
                </a:solidFill>
              </a:rPr>
              <a:t>uri’s</a:t>
            </a:r>
            <a:r>
              <a:rPr lang="nl-BE" sz="2200" kern="0" dirty="0">
                <a:solidFill>
                  <a:srgbClr val="000000"/>
                </a:solidFill>
              </a:rPr>
              <a:t>, </a:t>
            </a:r>
            <a:r>
              <a:rPr lang="nl-BE" sz="2200" kern="0" dirty="0" err="1">
                <a:solidFill>
                  <a:srgbClr val="000000"/>
                </a:solidFill>
              </a:rPr>
              <a:t>secrets</a:t>
            </a:r>
            <a:r>
              <a:rPr lang="nl-BE" sz="2200" kern="0" dirty="0">
                <a:solidFill>
                  <a:srgbClr val="000000"/>
                </a:solidFill>
              </a:rPr>
              <a:t>, …</a:t>
            </a:r>
          </a:p>
          <a:p>
            <a:pPr lvl="1" indent="0" fontAlgn="base">
              <a:spcAft>
                <a:spcPct val="0"/>
              </a:spcAft>
              <a:buNone/>
            </a:pPr>
            <a:endParaRPr lang="nl-BE" sz="2200" kern="0" dirty="0">
              <a:solidFill>
                <a:srgbClr val="000000"/>
              </a:solidFill>
            </a:endParaRPr>
          </a:p>
          <a:p>
            <a:pPr marL="171450" indent="-171450" fontAlgn="base">
              <a:spcAft>
                <a:spcPct val="0"/>
              </a:spcAft>
              <a:buFont typeface="Arial" panose="020B0604020202020204" pitchFamily="34" charset="0"/>
              <a:buChar char="•"/>
            </a:pPr>
            <a:r>
              <a:rPr lang="nl-BE" sz="2200" kern="0" dirty="0">
                <a:solidFill>
                  <a:srgbClr val="000000"/>
                </a:solidFill>
              </a:rPr>
              <a:t>Read </a:t>
            </a:r>
            <a:r>
              <a:rPr lang="nl-BE" sz="2200" kern="0" dirty="0" err="1">
                <a:solidFill>
                  <a:srgbClr val="000000"/>
                </a:solidFill>
              </a:rPr>
              <a:t>only</a:t>
            </a:r>
            <a:r>
              <a:rPr lang="nl-BE" sz="2200" kern="0" dirty="0">
                <a:solidFill>
                  <a:srgbClr val="000000"/>
                </a:solidFill>
              </a:rPr>
              <a:t>, v</a:t>
            </a:r>
            <a:r>
              <a:rPr kumimoji="0" lang="nl-BE" sz="2200" b="0" i="0" u="none" strike="noStrike" kern="0" cap="none" spc="0" normalizeH="0" baseline="0" noProof="0" dirty="0" err="1">
                <a:ln>
                  <a:noFill/>
                </a:ln>
                <a:solidFill>
                  <a:srgbClr val="000000"/>
                </a:solidFill>
                <a:effectLst/>
                <a:uLnTx/>
                <a:uFillTx/>
              </a:rPr>
              <a:t>iew</a:t>
            </a:r>
            <a:endParaRPr kumimoji="0" lang="nl-BE" sz="2200" b="0" i="0" u="none" strike="noStrike" kern="0" cap="none" spc="0" normalizeH="0" baseline="0" noProof="0" dirty="0">
              <a:ln>
                <a:noFill/>
              </a:ln>
              <a:solidFill>
                <a:srgbClr val="000000"/>
              </a:solidFill>
              <a:effectLst/>
              <a:uLnTx/>
              <a:uFillTx/>
            </a:endParaRPr>
          </a:p>
          <a:p>
            <a:pPr marL="171450" indent="-171450" fontAlgn="base">
              <a:spcAft>
                <a:spcPct val="0"/>
              </a:spcAft>
              <a:buFont typeface="Arial" panose="020B0604020202020204" pitchFamily="34" charset="0"/>
              <a:buChar char="•"/>
            </a:pPr>
            <a:endParaRPr lang="en-US" sz="2200" dirty="0"/>
          </a:p>
          <a:p>
            <a:pPr marL="171450" indent="-171450" fontAlgn="base">
              <a:spcAft>
                <a:spcPct val="0"/>
              </a:spcAft>
              <a:buFont typeface="Arial" panose="020B0604020202020204" pitchFamily="34" charset="0"/>
              <a:buChar char="•"/>
            </a:pPr>
            <a:r>
              <a:rPr kumimoji="0" lang="nl-BE" sz="2200" b="0" i="0" u="none" strike="noStrike" kern="0" cap="none" spc="0" normalizeH="0" baseline="0" noProof="0" dirty="0">
                <a:ln>
                  <a:noFill/>
                </a:ln>
                <a:solidFill>
                  <a:srgbClr val="000000"/>
                </a:solidFill>
                <a:effectLst/>
                <a:uLnTx/>
                <a:uFillTx/>
              </a:rPr>
              <a:t>S</a:t>
            </a:r>
            <a:r>
              <a:rPr lang="nl-BE" sz="2200" kern="0" dirty="0">
                <a:solidFill>
                  <a:srgbClr val="000000"/>
                </a:solidFill>
              </a:rPr>
              <a:t>tatic vs dynamic</a:t>
            </a:r>
          </a:p>
        </p:txBody>
      </p:sp>
      <p:sp>
        <p:nvSpPr>
          <p:cNvPr id="4" name="Footer Placeholder 3">
            <a:extLst>
              <a:ext uri="{FF2B5EF4-FFF2-40B4-BE49-F238E27FC236}">
                <a16:creationId xmlns:a16="http://schemas.microsoft.com/office/drawing/2014/main" id="{C57ACD57-1165-E2FC-FACA-AC1C6F677AAA}"/>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553FE90D-534D-1473-9601-39D99153896D}"/>
              </a:ext>
            </a:extLst>
          </p:cNvPr>
          <p:cNvSpPr>
            <a:spLocks noGrp="1"/>
          </p:cNvSpPr>
          <p:nvPr>
            <p:ph type="sldNum" sz="quarter" idx="12"/>
          </p:nvPr>
        </p:nvSpPr>
        <p:spPr/>
        <p:txBody>
          <a:bodyPr/>
          <a:lstStyle/>
          <a:p>
            <a:fld id="{AE839375-43AA-4A5D-B991-4343C4570BCB}" type="slidenum">
              <a:rPr lang="de-DE" smtClean="0"/>
              <a:t>6</a:t>
            </a:fld>
            <a:endParaRPr lang="de-DE"/>
          </a:p>
        </p:txBody>
      </p:sp>
    </p:spTree>
    <p:extLst>
      <p:ext uri="{BB962C8B-B14F-4D97-AF65-F5344CB8AC3E}">
        <p14:creationId xmlns:p14="http://schemas.microsoft.com/office/powerpoint/2010/main" val="1980983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D9197-111D-C649-8BC4-4B88CFC25437}"/>
              </a:ext>
            </a:extLst>
          </p:cNvPr>
          <p:cNvSpPr>
            <a:spLocks noGrp="1"/>
          </p:cNvSpPr>
          <p:nvPr>
            <p:ph type="title"/>
          </p:nvPr>
        </p:nvSpPr>
        <p:spPr/>
        <p:txBody>
          <a:bodyPr/>
          <a:lstStyle/>
          <a:p>
            <a:r>
              <a:rPr lang="nl-BE" dirty="0" err="1"/>
              <a:t>IConfiguration</a:t>
            </a:r>
            <a:r>
              <a:rPr lang="nl-BE" dirty="0"/>
              <a:t>: Providers</a:t>
            </a:r>
            <a:endParaRPr lang="en-US" dirty="0"/>
          </a:p>
        </p:txBody>
      </p:sp>
      <p:sp>
        <p:nvSpPr>
          <p:cNvPr id="4" name="Footer Placeholder 3">
            <a:extLst>
              <a:ext uri="{FF2B5EF4-FFF2-40B4-BE49-F238E27FC236}">
                <a16:creationId xmlns:a16="http://schemas.microsoft.com/office/drawing/2014/main" id="{821C00FB-7CF9-BAC2-1CC3-C6A1BD915A5F}"/>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0EEB7E5F-2871-D037-A852-3C9FF76615FF}"/>
              </a:ext>
            </a:extLst>
          </p:cNvPr>
          <p:cNvSpPr>
            <a:spLocks noGrp="1"/>
          </p:cNvSpPr>
          <p:nvPr>
            <p:ph type="sldNum" sz="quarter" idx="12"/>
          </p:nvPr>
        </p:nvSpPr>
        <p:spPr/>
        <p:txBody>
          <a:bodyPr/>
          <a:lstStyle/>
          <a:p>
            <a:fld id="{AE839375-43AA-4A5D-B991-4343C4570BCB}" type="slidenum">
              <a:rPr lang="de-DE" smtClean="0"/>
              <a:t>7</a:t>
            </a:fld>
            <a:endParaRPr lang="de-DE"/>
          </a:p>
        </p:txBody>
      </p:sp>
      <p:pic>
        <p:nvPicPr>
          <p:cNvPr id="9" name="Content Placeholder 8" descr="A screenshot of a computer&#10;&#10;Description automatically generated">
            <a:extLst>
              <a:ext uri="{FF2B5EF4-FFF2-40B4-BE49-F238E27FC236}">
                <a16:creationId xmlns:a16="http://schemas.microsoft.com/office/drawing/2014/main" id="{2659149B-A950-5E0D-76B8-19897FE7C2D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5900" y="539955"/>
            <a:ext cx="6004977" cy="4363238"/>
          </a:xfrm>
        </p:spPr>
      </p:pic>
    </p:spTree>
    <p:extLst>
      <p:ext uri="{BB962C8B-B14F-4D97-AF65-F5344CB8AC3E}">
        <p14:creationId xmlns:p14="http://schemas.microsoft.com/office/powerpoint/2010/main" val="3294785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IConfiguration</a:t>
            </a:r>
            <a:r>
              <a:rPr lang="nl-BE" dirty="0"/>
              <a:t>: Providers</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8</a:t>
            </a:fld>
            <a:endParaRPr lang="de-DE"/>
          </a:p>
        </p:txBody>
      </p:sp>
    </p:spTree>
    <p:extLst>
      <p:ext uri="{BB962C8B-B14F-4D97-AF65-F5344CB8AC3E}">
        <p14:creationId xmlns:p14="http://schemas.microsoft.com/office/powerpoint/2010/main" val="2176990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64B07-5638-5432-6A07-C5BD94E372EB}"/>
              </a:ext>
            </a:extLst>
          </p:cNvPr>
          <p:cNvSpPr>
            <a:spLocks noGrp="1"/>
          </p:cNvSpPr>
          <p:nvPr>
            <p:ph type="title"/>
          </p:nvPr>
        </p:nvSpPr>
        <p:spPr/>
        <p:txBody>
          <a:bodyPr/>
          <a:lstStyle/>
          <a:p>
            <a:r>
              <a:rPr lang="nl-BE" dirty="0" err="1"/>
              <a:t>IConfiguration</a:t>
            </a:r>
            <a:r>
              <a:rPr lang="nl-BE" dirty="0"/>
              <a:t>: Provider </a:t>
            </a:r>
            <a:r>
              <a:rPr lang="en-US" dirty="0"/>
              <a:t>flavors</a:t>
            </a:r>
          </a:p>
        </p:txBody>
      </p:sp>
      <p:sp>
        <p:nvSpPr>
          <p:cNvPr id="3" name="Content Placeholder 2">
            <a:extLst>
              <a:ext uri="{FF2B5EF4-FFF2-40B4-BE49-F238E27FC236}">
                <a16:creationId xmlns:a16="http://schemas.microsoft.com/office/drawing/2014/main" id="{5B44FE59-BF2B-5510-2841-36B4EC9C7ECA}"/>
              </a:ext>
            </a:extLst>
          </p:cNvPr>
          <p:cNvSpPr>
            <a:spLocks noGrp="1"/>
          </p:cNvSpPr>
          <p:nvPr>
            <p:ph idx="1"/>
          </p:nvPr>
        </p:nvSpPr>
        <p:spPr/>
        <p:txBody>
          <a:bodyPr/>
          <a:lstStyle/>
          <a:p>
            <a:pPr marL="171450" indent="-171450">
              <a:buFont typeface="Arial" panose="020B0604020202020204" pitchFamily="34" charset="0"/>
              <a:buChar char="•"/>
            </a:pPr>
            <a:r>
              <a:rPr lang="nl-BE" sz="2000" dirty="0"/>
              <a:t> </a:t>
            </a:r>
            <a:r>
              <a:rPr lang="nl-BE" sz="2000" dirty="0" err="1"/>
              <a:t>Each</a:t>
            </a:r>
            <a:r>
              <a:rPr lang="nl-BE" sz="2000" dirty="0"/>
              <a:t> provider is different</a:t>
            </a:r>
            <a:br>
              <a:rPr lang="nl-BE" sz="2000" dirty="0"/>
            </a:br>
            <a:br>
              <a:rPr lang="nl-BE" sz="2000" dirty="0"/>
            </a:br>
            <a:br>
              <a:rPr lang="nl-BE" sz="2000" dirty="0"/>
            </a:br>
            <a:endParaRPr lang="nl-BE" sz="2000" dirty="0"/>
          </a:p>
          <a:p>
            <a:pPr marL="171450" indent="-171450">
              <a:buFont typeface="Arial" panose="020B0604020202020204" pitchFamily="34" charset="0"/>
              <a:buChar char="•"/>
            </a:pPr>
            <a:r>
              <a:rPr lang="nl-BE" sz="2000" dirty="0" err="1"/>
              <a:t>Custom</a:t>
            </a:r>
            <a:r>
              <a:rPr lang="nl-BE" sz="2000" dirty="0"/>
              <a:t> providers</a:t>
            </a:r>
            <a:endParaRPr lang="en-US" sz="2000" dirty="0"/>
          </a:p>
        </p:txBody>
      </p:sp>
      <p:sp>
        <p:nvSpPr>
          <p:cNvPr id="4" name="Footer Placeholder 3">
            <a:extLst>
              <a:ext uri="{FF2B5EF4-FFF2-40B4-BE49-F238E27FC236}">
                <a16:creationId xmlns:a16="http://schemas.microsoft.com/office/drawing/2014/main" id="{79F6E8EB-2243-CB96-E7A3-992EF02FC21D}"/>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4938727A-7B23-1403-8AD4-727B285D2026}"/>
              </a:ext>
            </a:extLst>
          </p:cNvPr>
          <p:cNvSpPr>
            <a:spLocks noGrp="1"/>
          </p:cNvSpPr>
          <p:nvPr>
            <p:ph type="sldNum" sz="quarter" idx="12"/>
          </p:nvPr>
        </p:nvSpPr>
        <p:spPr/>
        <p:txBody>
          <a:bodyPr/>
          <a:lstStyle/>
          <a:p>
            <a:fld id="{AE839375-43AA-4A5D-B991-4343C4570BCB}" type="slidenum">
              <a:rPr lang="de-DE" smtClean="0"/>
              <a:t>9</a:t>
            </a:fld>
            <a:endParaRPr lang="de-DE"/>
          </a:p>
        </p:txBody>
      </p:sp>
      <p:pic>
        <p:nvPicPr>
          <p:cNvPr id="9" name="Picture 8">
            <a:extLst>
              <a:ext uri="{FF2B5EF4-FFF2-40B4-BE49-F238E27FC236}">
                <a16:creationId xmlns:a16="http://schemas.microsoft.com/office/drawing/2014/main" id="{45722927-9BEE-E265-05F3-5E07F41AB335}"/>
              </a:ext>
            </a:extLst>
          </p:cNvPr>
          <p:cNvPicPr>
            <a:picLocks noChangeAspect="1"/>
          </p:cNvPicPr>
          <p:nvPr/>
        </p:nvPicPr>
        <p:blipFill>
          <a:blip r:embed="rId3"/>
          <a:stretch>
            <a:fillRect/>
          </a:stretch>
        </p:blipFill>
        <p:spPr>
          <a:xfrm>
            <a:off x="929391" y="1364457"/>
            <a:ext cx="7953352" cy="753911"/>
          </a:xfrm>
          <a:prstGeom prst="rect">
            <a:avLst/>
          </a:prstGeom>
        </p:spPr>
      </p:pic>
    </p:spTree>
    <p:extLst>
      <p:ext uri="{BB962C8B-B14F-4D97-AF65-F5344CB8AC3E}">
        <p14:creationId xmlns:p14="http://schemas.microsoft.com/office/powerpoint/2010/main" val="31286842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O_APP_VERSION" val="1.10.0.5209"/>
  <p:tag name="SLIDO_PRESENTATION_ID" val="00000000-0000-0000-0000-000000000000"/>
  <p:tag name="SLIDO_EVENT_UUID" val="0638bfdd-f174-49eb-957e-8b0e1a6745a2"/>
  <p:tag name="SLIDO_EVENT_SECTION_UUID" val="e5d91fc0-4a58-4803-8c35-c2ea8e1d3ee2"/>
</p:tagLst>
</file>

<file path=ppt/theme/theme1.xml><?xml version="1.0" encoding="utf-8"?>
<a:theme xmlns:a="http://schemas.openxmlformats.org/drawingml/2006/main" name="ZF AG">
  <a:themeElements>
    <a:clrScheme name="Benutzerdefiniert 3">
      <a:dk1>
        <a:srgbClr val="000000"/>
      </a:dk1>
      <a:lt1>
        <a:srgbClr val="FFFFFF"/>
      </a:lt1>
      <a:dk2>
        <a:srgbClr val="00ABE7"/>
      </a:dk2>
      <a:lt2>
        <a:srgbClr val="ACBBC5"/>
      </a:lt2>
      <a:accent1>
        <a:srgbClr val="768E9F"/>
      </a:accent1>
      <a:accent2>
        <a:srgbClr val="93D5F6"/>
      </a:accent2>
      <a:accent3>
        <a:srgbClr val="CEEBFC"/>
      </a:accent3>
      <a:accent4>
        <a:srgbClr val="475968"/>
      </a:accent4>
      <a:accent5>
        <a:srgbClr val="0057B7"/>
      </a:accent5>
      <a:accent6>
        <a:srgbClr val="2EBEEF"/>
      </a:accent6>
      <a:hlink>
        <a:srgbClr val="0057B7"/>
      </a:hlink>
      <a:folHlink>
        <a:srgbClr val="768E9F"/>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12700" cap="flat" cmpd="sng" algn="ctr">
          <a:noFill/>
          <a:prstDash val="solid"/>
        </a:ln>
        <a:effectLst/>
      </a:spPr>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defPPr marL="0" marR="0" indent="0" algn="ctr" defTabSz="914400" eaLnBrk="1" fontAlgn="base" latinLnBrk="0" hangingPunct="1">
          <a:lnSpc>
            <a:spcPct val="100000"/>
          </a:lnSpc>
          <a:spcBef>
            <a:spcPts val="0"/>
          </a:spcBef>
          <a:spcAft>
            <a:spcPct val="0"/>
          </a:spcAft>
          <a:buClrTx/>
          <a:buSzTx/>
          <a:buFontTx/>
          <a:buNone/>
          <a:tabLst/>
          <a:defRPr kumimoji="0" sz="1200" b="0" i="0" u="none" strike="noStrike" kern="0" cap="none" spc="0" normalizeH="0" baseline="0" noProof="0" dirty="0" err="1" smtClean="0">
            <a:ln>
              <a:noFill/>
            </a:ln>
            <a:effectLst/>
            <a:uLnTx/>
            <a:uFillTx/>
            <a:latin typeface="Tahoma"/>
            <a:ea typeface="+mn-ea"/>
            <a:cs typeface="Tahoma" pitchFamily="34" charset="0"/>
          </a:defRPr>
        </a:defPPr>
      </a:lstStyle>
    </a:spDef>
    <a:lnDef>
      <a:spPr>
        <a:noFill/>
        <a:ln w="6350" cap="rnd" cmpd="sng" algn="ctr">
          <a:solidFill>
            <a:schemeClr val="bg2"/>
          </a:solidFill>
          <a:prstDash val="solid"/>
          <a:round/>
        </a:ln>
        <a:effectLst/>
      </a:spPr>
      <a:bodyPr/>
      <a:lstStyle/>
    </a:lnDef>
    <a:txDef>
      <a:spPr>
        <a:noFill/>
      </a:spPr>
      <a:bodyPr wrap="square" lIns="0" tIns="0" rIns="0" bIns="0" rtlCol="0">
        <a:spAutoFit/>
      </a:bodyPr>
      <a:lstStyle>
        <a:defPPr marL="0" marR="0" indent="0" defTabSz="914400" eaLnBrk="1" fontAlgn="base" latinLnBrk="0" hangingPunct="1">
          <a:lnSpc>
            <a:spcPct val="100000"/>
          </a:lnSpc>
          <a:spcBef>
            <a:spcPts val="0"/>
          </a:spcBef>
          <a:spcAft>
            <a:spcPct val="0"/>
          </a:spcAft>
          <a:buClrTx/>
          <a:buSzTx/>
          <a:buFontTx/>
          <a:buNone/>
          <a:tabLst/>
          <a:defRPr kumimoji="0" sz="1200" b="0" i="0" u="none" strike="noStrike" kern="0" cap="none" spc="0" normalizeH="0" baseline="0" noProof="0" dirty="0" smtClean="0">
            <a:ln>
              <a:noFill/>
            </a:ln>
            <a:solidFill>
              <a:srgbClr val="000000"/>
            </a:solidFill>
            <a:effectLst/>
            <a:uLnTx/>
            <a:uFillTx/>
          </a:defRPr>
        </a:defPPr>
      </a:lstStyle>
    </a:txDef>
  </a:objectDefaults>
  <a:extraClrSchemeLst/>
  <a:custClrLst>
    <a:custClr name="ZF Cyan 100%">
      <a:srgbClr val="00ABE7"/>
    </a:custClr>
    <a:custClr name="ZF Cyan 75%">
      <a:srgbClr val="2EBEEF"/>
    </a:custClr>
    <a:custClr name="ZF Cyan 50%">
      <a:srgbClr val="93D5F6"/>
    </a:custClr>
    <a:custClr name="ZF Cyan 25%">
      <a:srgbClr val="CEEBFC"/>
    </a:custClr>
    <a:custClr>
      <a:srgbClr val="FFFFFF"/>
    </a:custClr>
    <a:custClr name="ZF Blue / 1. Step color gradient">
      <a:srgbClr val="0057B7"/>
    </a:custClr>
    <a:custClr name="ZF Dark Blue / 2. Step color gradient">
      <a:srgbClr val="000828"/>
    </a:custClr>
    <a:custClr name="ZF Middle Blue">
      <a:srgbClr val="00265F"/>
    </a:custClr>
    <a:custClr>
      <a:srgbClr val="FFFFFF"/>
    </a:custClr>
    <a:custClr name="ZF Red">
      <a:srgbClr val="E52330"/>
    </a:custClr>
    <a:custClr name="ZF Black 100%">
      <a:srgbClr val="000000"/>
    </a:custClr>
    <a:custClr name="ZF Gray 800">
      <a:srgbClr val="475968"/>
    </a:custClr>
    <a:custClr name="ZF Gray 500">
      <a:srgbClr val="768E9F"/>
    </a:custClr>
    <a:custClr name="ZF Gray 300">
      <a:srgbClr val="ACBBC5"/>
    </a:custClr>
    <a:custClr>
      <a:srgbClr val="FFFFFF"/>
    </a:custClr>
    <a:custClr>
      <a:srgbClr val="FFFFFF"/>
    </a:custClr>
    <a:custClr>
      <a:srgbClr val="FFFFFF"/>
    </a:custClr>
    <a:custClr>
      <a:srgbClr val="FFFFFF"/>
    </a:custClr>
    <a:custClr>
      <a:srgbClr val="FFFFFF"/>
    </a:custClr>
    <a:custClr>
      <a:srgbClr val="FFFFFF"/>
    </a:custClr>
    <a:custClr name="ZF Aqua 100% (Chart color)">
      <a:srgbClr val="00A7AB"/>
    </a:custClr>
    <a:custClr name="ZF Aqua 50% (Chart color)">
      <a:srgbClr val="A2D3D6"/>
    </a:custClr>
    <a:custClr name="ZF Purple 100% (Chart color)">
      <a:srgbClr val="524E9C"/>
    </a:custClr>
    <a:custClr name="ZF Purple 50% (Chart color)">
      <a:srgbClr val="A6A1D0"/>
    </a:custClr>
    <a:custClr name="ZF Orange 100% (Chart color)">
      <a:srgbClr val="F28A3D"/>
    </a:custClr>
    <a:custClr name="ZF Orange 50% (Chart color)">
      <a:srgbClr val="FAC89F"/>
    </a:custClr>
  </a:custClrLst>
  <a:extLst>
    <a:ext uri="{05A4C25C-085E-4340-85A3-A5531E510DB2}">
      <thm15:themeFamily xmlns:thm15="http://schemas.microsoft.com/office/thememl/2012/main" name="content_presentation - Kopie.pptx" id="{FFB0929E-22D9-4327-966C-B4641058924D}" vid="{94C56F33-CD8C-4DD3-9996-E6E5613E3E1D}"/>
    </a:ext>
  </a:extLst>
</a:theme>
</file>

<file path=ppt/theme/theme2.xml><?xml version="1.0" encoding="utf-8"?>
<a:theme xmlns:a="http://schemas.openxmlformats.org/drawingml/2006/main" name="Larissa">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webextension1.xml><?xml version="1.0" encoding="utf-8"?>
<we:webextension xmlns:we="http://schemas.microsoft.com/office/webextensions/webextension/2010/11" id="{C63E159A-830B-4717-BD33-01331236E78A}">
  <we:reference id="d98404ac-f9e2-4292-8cb6-eec349559ae5" version="1.0.0.2" store="EXCatalog" storeType="EXCatalog"/>
  <we:alternateReferences>
    <we:reference id="WA104381526" version="1.0.0.2" store="en-US" storeType="OMEX"/>
  </we:alternateReferences>
  <we:properties>
    <we:property name="FormID" value="&quot;Y7dw69e2hkSFVYgxcJp4TgevBJx7ue1Ksnfj6rhiXrxUN0NIMlRUWFpLMzFHWExRSEc1U0ZFVTRUTC4u&quot;"/>
    <we:property name="FormMode" value="&quot;DesignTime&quot;"/>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0460AE39A82AD4795A3565F3DAE5EA8" ma:contentTypeVersion="16" ma:contentTypeDescription="Ein neues Dokument erstellen." ma:contentTypeScope="" ma:versionID="ec82a9993c9b8a2201503eb30937bf4a">
  <xsd:schema xmlns:xsd="http://www.w3.org/2001/XMLSchema" xmlns:xs="http://www.w3.org/2001/XMLSchema" xmlns:p="http://schemas.microsoft.com/office/2006/metadata/properties" xmlns:ns2="e05445a8-2551-4a63-879e-01155c2c761e" xmlns:ns3="01e95462-78a7-41d4-9a93-e8d8dde53743" targetNamespace="http://schemas.microsoft.com/office/2006/metadata/properties" ma:root="true" ma:fieldsID="0382105114aa7af2a0cdb49a7fd70252" ns2:_="" ns3:_="">
    <xsd:import namespace="e05445a8-2551-4a63-879e-01155c2c761e"/>
    <xsd:import namespace="01e95462-78a7-41d4-9a93-e8d8dde5374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5445a8-2551-4a63-879e-01155c2c76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Bildmarkierungen" ma:readOnly="false" ma:fieldId="{5cf76f15-5ced-4ddc-b409-7134ff3c332f}" ma:taxonomyMulti="true" ma:sspId="61535f45-074a-4eaf-b5ce-0ad645dc027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1e95462-78a7-41d4-9a93-e8d8dde53743" elementFormDefault="qualified">
    <xsd:import namespace="http://schemas.microsoft.com/office/2006/documentManagement/types"/>
    <xsd:import namespace="http://schemas.microsoft.com/office/infopath/2007/PartnerControls"/>
    <xsd:element name="SharedWithUsers" ma:index="17"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Freigegeben für - Details" ma:internalName="SharedWithDetails" ma:readOnly="true">
      <xsd:simpleType>
        <xsd:restriction base="dms:Note">
          <xsd:maxLength value="255"/>
        </xsd:restriction>
      </xsd:simpleType>
    </xsd:element>
    <xsd:element name="TaxCatchAll" ma:index="23" nillable="true" ma:displayName="Taxonomy Catch All Column" ma:hidden="true" ma:list="{cd77f661-fbf6-419b-8abd-9541f25a54a0}" ma:internalName="TaxCatchAll" ma:showField="CatchAllData" ma:web="01e95462-78a7-41d4-9a93-e8d8dde5374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B5088A-3ACC-49D2-A58D-F09F6B8954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5445a8-2551-4a63-879e-01155c2c761e"/>
    <ds:schemaRef ds:uri="01e95462-78a7-41d4-9a93-e8d8dde537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DA0BA8E-434D-48CF-8C42-C96ADE6F01B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5116</Words>
  <Application>Microsoft Office PowerPoint</Application>
  <PresentationFormat>On-screen Show (16:9)</PresentationFormat>
  <Paragraphs>370</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Segoe Sans</vt:lpstr>
      <vt:lpstr>Segoe UI</vt:lpstr>
      <vt:lpstr>Tahoma</vt:lpstr>
      <vt:lpstr>ZF AG</vt:lpstr>
      <vt:lpstr>Zeg vaarwel tegen IConfiguration en omarm de kracht van het IOptions-patroon</vt:lpstr>
      <vt:lpstr>PowerPoint Presentation</vt:lpstr>
      <vt:lpstr>PowerPoint Presentation</vt:lpstr>
      <vt:lpstr>Zeg vaarwel tegen IConfiguration en omarm de kracht van het IOptions-patroon</vt:lpstr>
      <vt:lpstr>IConfiguration</vt:lpstr>
      <vt:lpstr>IConfiguration: Concept</vt:lpstr>
      <vt:lpstr>IConfiguration: Providers</vt:lpstr>
      <vt:lpstr>IConfiguration: Providers</vt:lpstr>
      <vt:lpstr>IConfiguration: Provider flavors</vt:lpstr>
      <vt:lpstr>IConfiguration: Custom provider</vt:lpstr>
      <vt:lpstr>IConfiguration: Binding</vt:lpstr>
      <vt:lpstr>IOptions</vt:lpstr>
      <vt:lpstr>IOptions: Concept</vt:lpstr>
      <vt:lpstr>IOptions: Types</vt:lpstr>
      <vt:lpstr>IOptions: Types</vt:lpstr>
      <vt:lpstr>IOptions: Validation</vt:lpstr>
      <vt:lpstr>IOptions: Validation</vt:lpstr>
      <vt:lpstr>IOptions: Configure</vt:lpstr>
      <vt:lpstr>IOptions: Configure</vt:lpstr>
      <vt:lpstr>Examples</vt:lpstr>
      <vt:lpstr>References</vt:lpstr>
    </vt:vector>
  </TitlesOfParts>
  <Company>TRANSICS International BV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 goodbye to IConfiguration and embrace the power of the IOptions pattern</dc:title>
  <dc:creator>Pieter Samyn</dc:creator>
  <cp:lastModifiedBy>Samyn Pieter IPR TDDSYC</cp:lastModifiedBy>
  <cp:revision>112</cp:revision>
  <cp:lastPrinted>2024-11-22T15:31:35Z</cp:lastPrinted>
  <dcterms:created xsi:type="dcterms:W3CDTF">2024-05-17T09:52:12Z</dcterms:created>
  <dcterms:modified xsi:type="dcterms:W3CDTF">2025-05-16T19:59:29Z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w_Agenda_1">
    <vt:lpwstr>Lorem ipsum dolor sit amet</vt:lpwstr>
  </property>
  <property fmtid="{D5CDD505-2E9C-101B-9397-08002B2CF9AE}" pid="3" name="tw_Agenda_2">
    <vt:lpwstr/>
  </property>
  <property fmtid="{D5CDD505-2E9C-101B-9397-08002B2CF9AE}" pid="4" name="tw_Agenda_3">
    <vt:lpwstr/>
  </property>
  <property fmtid="{D5CDD505-2E9C-101B-9397-08002B2CF9AE}" pid="5" name="tw_Agenda_4">
    <vt:lpwstr/>
  </property>
  <property fmtid="{D5CDD505-2E9C-101B-9397-08002B2CF9AE}" pid="6" name="tw_Agenda_5">
    <vt:lpwstr/>
  </property>
  <property fmtid="{D5CDD505-2E9C-101B-9397-08002B2CF9AE}" pid="7" name="tw_Agenda_6">
    <vt:lpwstr/>
  </property>
  <property fmtid="{D5CDD505-2E9C-101B-9397-08002B2CF9AE}" pid="8" name="tw_Agenda_7">
    <vt:lpwstr/>
  </property>
  <property fmtid="{D5CDD505-2E9C-101B-9397-08002B2CF9AE}" pid="9" name="tw_Agenda_8">
    <vt:lpwstr/>
  </property>
  <property fmtid="{D5CDD505-2E9C-101B-9397-08002B2CF9AE}" pid="10" name="tw_Agenda_9">
    <vt:lpwstr/>
  </property>
  <property fmtid="{D5CDD505-2E9C-101B-9397-08002B2CF9AE}" pid="11" name="tw_Agenda_10">
    <vt:lpwstr/>
  </property>
  <property fmtid="{D5CDD505-2E9C-101B-9397-08002B2CF9AE}" pid="12" name="tw_Agenda_11">
    <vt:lpwstr/>
  </property>
  <property fmtid="{D5CDD505-2E9C-101B-9397-08002B2CF9AE}" pid="13" name="tw_Agenda_12">
    <vt:lpwstr/>
  </property>
  <property fmtid="{D5CDD505-2E9C-101B-9397-08002B2CF9AE}" pid="14" name="MSIP_Label_7294a1c8-9899-41e7-8f6e-8b1b3c79592a_Enabled">
    <vt:lpwstr>true</vt:lpwstr>
  </property>
  <property fmtid="{D5CDD505-2E9C-101B-9397-08002B2CF9AE}" pid="15" name="MSIP_Label_7294a1c8-9899-41e7-8f6e-8b1b3c79592a_SetDate">
    <vt:lpwstr>2024-05-17T10:14:43Z</vt:lpwstr>
  </property>
  <property fmtid="{D5CDD505-2E9C-101B-9397-08002B2CF9AE}" pid="16" name="MSIP_Label_7294a1c8-9899-41e7-8f6e-8b1b3c79592a_Method">
    <vt:lpwstr>Privileged</vt:lpwstr>
  </property>
  <property fmtid="{D5CDD505-2E9C-101B-9397-08002B2CF9AE}" pid="17" name="MSIP_Label_7294a1c8-9899-41e7-8f6e-8b1b3c79592a_Name">
    <vt:lpwstr>Internal sub2 (no marking)</vt:lpwstr>
  </property>
  <property fmtid="{D5CDD505-2E9C-101B-9397-08002B2CF9AE}" pid="18" name="MSIP_Label_7294a1c8-9899-41e7-8f6e-8b1b3c79592a_SiteId">
    <vt:lpwstr>eb70b763-b6d7-4486-8555-8831709a784e</vt:lpwstr>
  </property>
  <property fmtid="{D5CDD505-2E9C-101B-9397-08002B2CF9AE}" pid="19" name="MSIP_Label_7294a1c8-9899-41e7-8f6e-8b1b3c79592a_ActionId">
    <vt:lpwstr>3ff272e9-0c11-4337-b3c0-39a92178c3a7</vt:lpwstr>
  </property>
  <property fmtid="{D5CDD505-2E9C-101B-9397-08002B2CF9AE}" pid="20" name="MSIP_Label_7294a1c8-9899-41e7-8f6e-8b1b3c79592a_ContentBits">
    <vt:lpwstr>0</vt:lpwstr>
  </property>
  <property fmtid="{D5CDD505-2E9C-101B-9397-08002B2CF9AE}" pid="21" name="SlidoAppVersion">
    <vt:lpwstr>1.10.0.5209</vt:lpwstr>
  </property>
</Properties>
</file>