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5"/>
  </p:notesMasterIdLst>
  <p:handoutMasterIdLst>
    <p:handoutMasterId r:id="rId26"/>
  </p:handoutMasterIdLst>
  <p:sldIdLst>
    <p:sldId id="257" r:id="rId4"/>
    <p:sldId id="283" r:id="rId5"/>
    <p:sldId id="284" r:id="rId6"/>
    <p:sldId id="261" r:id="rId7"/>
    <p:sldId id="260" r:id="rId8"/>
    <p:sldId id="266" r:id="rId9"/>
    <p:sldId id="265" r:id="rId10"/>
    <p:sldId id="269" r:id="rId11"/>
    <p:sldId id="270" r:id="rId12"/>
    <p:sldId id="271" r:id="rId13"/>
    <p:sldId id="268" r:id="rId14"/>
    <p:sldId id="262" r:id="rId15"/>
    <p:sldId id="272" r:id="rId16"/>
    <p:sldId id="273" r:id="rId17"/>
    <p:sldId id="274" r:id="rId18"/>
    <p:sldId id="275" r:id="rId19"/>
    <p:sldId id="276" r:id="rId20"/>
    <p:sldId id="277" r:id="rId21"/>
    <p:sldId id="278" r:id="rId22"/>
    <p:sldId id="285" r:id="rId23"/>
    <p:sldId id="286" r:id="rId24"/>
  </p:sldIdLst>
  <p:sldSz cx="9144000" cy="5143500" type="screen16x9"/>
  <p:notesSz cx="7099300" cy="10234613"/>
  <p:custDataLst>
    <p:tags r:id="rId2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orient="horz" pos="612" userDrawn="1">
          <p15:clr>
            <a:srgbClr val="A4A3A4"/>
          </p15:clr>
        </p15:guide>
        <p15:guide id="3" orient="horz" pos="1854" userDrawn="1">
          <p15:clr>
            <a:srgbClr val="A4A3A4"/>
          </p15:clr>
        </p15:guide>
        <p15:guide id="4" orient="horz" pos="2994" userDrawn="1">
          <p15:clr>
            <a:srgbClr val="A4A3A4"/>
          </p15:clr>
        </p15:guide>
        <p15:guide id="5" pos="2934" userDrawn="1">
          <p15:clr>
            <a:srgbClr val="A4A3A4"/>
          </p15:clr>
        </p15:guide>
        <p15:guide id="6" pos="2826" userDrawn="1">
          <p15:clr>
            <a:srgbClr val="A4A3A4"/>
          </p15:clr>
        </p15:guide>
        <p15:guide id="7" pos="5538" userDrawn="1">
          <p15:clr>
            <a:srgbClr val="A4A3A4"/>
          </p15:clr>
        </p15:guide>
        <p15:guide id="8" pos="22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00ABE7"/>
    <a:srgbClr val="2EBEEF"/>
    <a:srgbClr val="93D5F6"/>
    <a:srgbClr val="CEEBFC"/>
    <a:srgbClr val="0057B7"/>
    <a:srgbClr val="000828"/>
    <a:srgbClr val="475968"/>
    <a:srgbClr val="E52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5" autoAdjust="0"/>
    <p:restoredTop sz="43060" autoAdjust="0"/>
  </p:normalViewPr>
  <p:slideViewPr>
    <p:cSldViewPr snapToGrid="0" snapToObjects="1">
      <p:cViewPr varScale="1">
        <p:scale>
          <a:sx n="64" d="100"/>
          <a:sy n="64" d="100"/>
        </p:scale>
        <p:origin x="2628" y="60"/>
      </p:cViewPr>
      <p:guideLst>
        <p:guide orient="horz" pos="1752"/>
        <p:guide orient="horz" pos="612"/>
        <p:guide orient="horz" pos="1854"/>
        <p:guide orient="horz" pos="2994"/>
        <p:guide pos="2934"/>
        <p:guide pos="2826"/>
        <p:guide pos="5538"/>
        <p:guide pos="22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8" d="100"/>
          <a:sy n="78" d="100"/>
        </p:scale>
        <p:origin x="3984" y="12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sz="1100" dirty="0"/>
          </a:p>
        </p:txBody>
      </p:sp>
      <p:sp>
        <p:nvSpPr>
          <p:cNvPr id="3" name="Datumsplatzhalt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7581487-DED7-4908-9A01-0A45EDCB1D6C}" type="datetimeFigureOut">
              <a:rPr lang="de-DE" sz="1100"/>
              <a:t>19.11.2024</a:t>
            </a:fld>
            <a:endParaRPr lang="de-DE" sz="1100"/>
          </a:p>
        </p:txBody>
      </p:sp>
      <p:sp>
        <p:nvSpPr>
          <p:cNvPr id="4" name="Fußzeilenplatzhalt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sz="1100"/>
          </a:p>
        </p:txBody>
      </p:sp>
      <p:sp>
        <p:nvSpPr>
          <p:cNvPr id="5" name="Foliennummernplatzhalt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F42A22D-1E89-46D3-A8B1-76349A9A3E3A}" type="slidenum">
              <a:rPr lang="de-DE" sz="1100"/>
              <a:t>‹#›</a:t>
            </a:fld>
            <a:endParaRPr lang="de-DE" sz="11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15888" y="403225"/>
            <a:ext cx="6850062" cy="3854450"/>
          </a:xfrm>
          <a:prstGeom prst="rect">
            <a:avLst/>
          </a:prstGeom>
          <a:noFill/>
          <a:ln w="12700">
            <a:solidFill>
              <a:schemeClr val="tx1"/>
            </a:solidFill>
          </a:ln>
        </p:spPr>
        <p:txBody>
          <a:bodyPr vert="horz" lIns="99048" tIns="49524" rIns="99048" bIns="49524" rtlCol="0" anchor="ctr"/>
          <a:lstStyle/>
          <a:p>
            <a:endParaRPr lang="de-DE"/>
          </a:p>
        </p:txBody>
      </p:sp>
      <p:sp>
        <p:nvSpPr>
          <p:cNvPr id="5" name="Notizenplatzhalter 4"/>
          <p:cNvSpPr>
            <a:spLocks noGrp="1"/>
          </p:cNvSpPr>
          <p:nvPr>
            <p:ph type="body" sz="quarter" idx="3"/>
          </p:nvPr>
        </p:nvSpPr>
        <p:spPr>
          <a:xfrm>
            <a:off x="372667" y="4432312"/>
            <a:ext cx="6335333" cy="5439657"/>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5"/>
          </p:nvPr>
        </p:nvSpPr>
        <p:spPr>
          <a:xfrm>
            <a:off x="4021294" y="9947545"/>
            <a:ext cx="3076363" cy="282056"/>
          </a:xfrm>
          <a:prstGeom prst="rect">
            <a:avLst/>
          </a:prstGeom>
        </p:spPr>
        <p:txBody>
          <a:bodyPr vert="horz" lIns="99048" tIns="49524" rIns="99048" bIns="49524" rtlCol="0" anchor="b"/>
          <a:lstStyle>
            <a:lvl1pPr algn="r">
              <a:defRPr sz="1100"/>
            </a:lvl1pPr>
          </a:lstStyle>
          <a:p>
            <a:fld id="{D61B4C21-2AF8-4513-9A88-12DEBB551087}" type="slidenum">
              <a:rPr lang="de-DE" smtClean="0"/>
              <a:pPr/>
              <a:t>‹#›</a:t>
            </a:fld>
            <a:endParaRPr lang="de-DE" dirty="0"/>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360363" y="360363"/>
            <a:ext cx="6119812" cy="3443287"/>
          </a:xfrm>
        </p:spPr>
      </p:sp>
      <p:sp>
        <p:nvSpPr>
          <p:cNvPr id="5" name="Notizenplatzhalter 4"/>
          <p:cNvSpPr>
            <a:spLocks noGrp="1"/>
          </p:cNvSpPr>
          <p:nvPr>
            <p:ph type="body" idx="1"/>
          </p:nvPr>
        </p:nvSpPr>
        <p:spPr/>
        <p:txBody>
          <a:bodyPr/>
          <a:lstStyle/>
          <a:p>
            <a:r>
              <a:rPr lang="de-DE" dirty="0"/>
              <a:t>Hi all, nice </a:t>
            </a:r>
            <a:r>
              <a:rPr lang="de-DE" dirty="0" err="1"/>
              <a:t>to</a:t>
            </a:r>
            <a:r>
              <a:rPr lang="de-DE" dirty="0"/>
              <a:t> </a:t>
            </a:r>
            <a:r>
              <a:rPr lang="de-DE" dirty="0" err="1"/>
              <a:t>see</a:t>
            </a:r>
            <a:r>
              <a:rPr lang="de-DE" dirty="0"/>
              <a:t> </a:t>
            </a:r>
            <a:r>
              <a:rPr lang="de-DE" dirty="0" err="1"/>
              <a:t>you</a:t>
            </a:r>
            <a:r>
              <a:rPr lang="de-DE" dirty="0"/>
              <a:t> </a:t>
            </a:r>
            <a:r>
              <a:rPr lang="de-DE" dirty="0" err="1"/>
              <a:t>coming</a:t>
            </a:r>
            <a:r>
              <a:rPr lang="de-DE" dirty="0"/>
              <a:t> </a:t>
            </a:r>
            <a:r>
              <a:rPr lang="de-DE" dirty="0" err="1"/>
              <a:t>up</a:t>
            </a:r>
            <a:r>
              <a:rPr lang="de-DE" dirty="0"/>
              <a:t> </a:t>
            </a:r>
            <a:r>
              <a:rPr lang="de-DE" dirty="0" err="1"/>
              <a:t>for</a:t>
            </a:r>
            <a:r>
              <a:rPr lang="de-DE" dirty="0"/>
              <a:t> </a:t>
            </a:r>
            <a:r>
              <a:rPr lang="de-DE" dirty="0" err="1"/>
              <a:t>this</a:t>
            </a:r>
            <a:r>
              <a:rPr lang="de-DE" dirty="0"/>
              <a:t> </a:t>
            </a:r>
            <a:r>
              <a:rPr lang="de-DE" dirty="0" err="1"/>
              <a:t>session</a:t>
            </a:r>
            <a:r>
              <a:rPr lang="de-DE" dirty="0"/>
              <a:t> </a:t>
            </a:r>
            <a:r>
              <a:rPr lang="de-DE" dirty="0" err="1"/>
              <a:t>about</a:t>
            </a:r>
            <a:r>
              <a:rPr lang="de-DE" dirty="0"/>
              <a:t> </a:t>
            </a:r>
            <a:r>
              <a:rPr lang="de-DE" dirty="0" err="1"/>
              <a:t>saying</a:t>
            </a:r>
            <a:r>
              <a:rPr lang="de-DE" dirty="0"/>
              <a:t> goodbye </a:t>
            </a:r>
            <a:r>
              <a:rPr lang="de-DE" dirty="0" err="1"/>
              <a:t>to</a:t>
            </a:r>
            <a:r>
              <a:rPr lang="de-DE" dirty="0"/>
              <a:t> </a:t>
            </a:r>
            <a:r>
              <a:rPr lang="de-DE" dirty="0" err="1"/>
              <a:t>IConfigurations</a:t>
            </a:r>
            <a:r>
              <a:rPr lang="de-DE" dirty="0"/>
              <a:t> and </a:t>
            </a:r>
            <a:r>
              <a:rPr lang="de-DE" dirty="0" err="1"/>
              <a:t>embrace</a:t>
            </a:r>
            <a:r>
              <a:rPr lang="de-DE" dirty="0"/>
              <a:t> </a:t>
            </a:r>
            <a:r>
              <a:rPr lang="de-DE" dirty="0" err="1"/>
              <a:t>the</a:t>
            </a:r>
            <a:r>
              <a:rPr lang="de-DE" dirty="0"/>
              <a:t> power </a:t>
            </a:r>
            <a:r>
              <a:rPr lang="de-DE" dirty="0" err="1"/>
              <a:t>of</a:t>
            </a:r>
            <a:r>
              <a:rPr lang="de-DE" dirty="0"/>
              <a:t> </a:t>
            </a:r>
            <a:r>
              <a:rPr lang="de-DE" dirty="0" err="1"/>
              <a:t>the</a:t>
            </a:r>
            <a:r>
              <a:rPr lang="de-DE" dirty="0"/>
              <a:t> </a:t>
            </a:r>
            <a:r>
              <a:rPr lang="de-DE" dirty="0" err="1"/>
              <a:t>IOptions</a:t>
            </a:r>
            <a:r>
              <a:rPr lang="de-DE" dirty="0"/>
              <a:t> </a:t>
            </a:r>
            <a:r>
              <a:rPr lang="de-DE" dirty="0" err="1"/>
              <a:t>pattern</a:t>
            </a:r>
            <a:r>
              <a:rPr lang="de-DE" dirty="0"/>
              <a:t>.</a:t>
            </a:r>
          </a:p>
        </p:txBody>
      </p:sp>
      <p:sp>
        <p:nvSpPr>
          <p:cNvPr id="2" name="Foliennummernplatzhalter 1"/>
          <p:cNvSpPr>
            <a:spLocks noGrp="1"/>
          </p:cNvSpPr>
          <p:nvPr>
            <p:ph type="sldNum" sz="quarter" idx="10"/>
          </p:nvPr>
        </p:nvSpPr>
        <p:spPr/>
        <p:txBody>
          <a:bodyPr/>
          <a:lstStyle/>
          <a:p>
            <a:fld id="{D61B4C21-2AF8-4513-9A88-12DEBB551087}" type="slidenum">
              <a:rPr lang="de-DE" smtClean="0"/>
              <a:pPr/>
              <a:t>1</a:t>
            </a:fld>
            <a:endParaRPr lang="de-DE" dirty="0"/>
          </a:p>
        </p:txBody>
      </p:sp>
    </p:spTree>
    <p:extLst>
      <p:ext uri="{BB962C8B-B14F-4D97-AF65-F5344CB8AC3E}">
        <p14:creationId xmlns:p14="http://schemas.microsoft.com/office/powerpoint/2010/main" val="1291651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Demo time, I will highlight a piece of code I, which I got inspired by the idea of Andrew Lock.</a:t>
            </a:r>
          </a:p>
          <a:p>
            <a:r>
              <a:rPr lang="en-US" noProof="0" dirty="0"/>
              <a:t>He suggested to only write the parts which matters for your situation, and he got a point why would you want to reinvent the wheel.</a:t>
            </a:r>
          </a:p>
          <a:p>
            <a:endParaRPr lang="en-US" noProof="0" dirty="0"/>
          </a:p>
          <a:p>
            <a:r>
              <a:rPr lang="en-US" noProof="0" dirty="0"/>
              <a:t>For this custom provider I created a secret manager on AWS.</a:t>
            </a:r>
          </a:p>
          <a:p>
            <a:r>
              <a:rPr lang="en-US" noProof="0" dirty="0"/>
              <a:t>It will retrieve the information using the AWS CLI and SSO so that we don’t need to provide any password or store other sensitive data.</a:t>
            </a:r>
          </a:p>
          <a:p>
            <a:endParaRPr lang="en-US" noProof="0" dirty="0"/>
          </a:p>
          <a:p>
            <a:r>
              <a:rPr lang="en-US" noProof="0" dirty="0"/>
              <a:t>In the secrets manager I stored my value as a JSON string. This way I can read them out and load them as if it were a JSON file.</a:t>
            </a:r>
          </a:p>
          <a:p>
            <a:r>
              <a:rPr lang="en-US" noProof="0" dirty="0"/>
              <a:t>Now keep in mind that I wanted to recycle things, so the </a:t>
            </a:r>
            <a:r>
              <a:rPr lang="nl-BE" sz="1800" b="1" dirty="0">
                <a:solidFill>
                  <a:srgbClr val="2B91AF"/>
                </a:solidFill>
                <a:highlight>
                  <a:srgbClr val="FFFFFF"/>
                </a:highlight>
                <a:latin typeface="Cascadia Mono" panose="020B0609020000020004" pitchFamily="49" charset="0"/>
              </a:rPr>
              <a:t>AmazonSecretsManagerConfigurationProvider</a:t>
            </a:r>
            <a:r>
              <a:rPr lang="nl-BE" sz="1800" dirty="0">
                <a:solidFill>
                  <a:srgbClr val="2B91AF"/>
                </a:solidFill>
                <a:highlight>
                  <a:srgbClr val="FFFFFF"/>
                </a:highlight>
                <a:latin typeface="Cascadia Mono" panose="020B0609020000020004" pitchFamily="49" charset="0"/>
              </a:rPr>
              <a:t> is inheriting from the JsonConfigurationProvider this way I don’t need to write the custom hierachy flattening code to get from </a:t>
            </a:r>
          </a:p>
          <a:p>
            <a:endParaRPr lang="nl-BE" sz="1800" dirty="0">
              <a:solidFill>
                <a:srgbClr val="000000"/>
              </a:solidFill>
              <a:highlight>
                <a:srgbClr val="FFFFFF"/>
              </a:highlight>
              <a:latin typeface="Cascadia Mono" panose="020B0609020000020004" pitchFamily="49" charset="0"/>
            </a:endParaRPr>
          </a:p>
          <a:p>
            <a:r>
              <a:rPr lang="nl-BE" sz="1800" dirty="0">
                <a:solidFill>
                  <a:srgbClr val="000000"/>
                </a:solidFill>
                <a:highlight>
                  <a:srgbClr val="FFFFFF"/>
                </a:highlight>
                <a:latin typeface="Cascadia Mono" panose="020B0609020000020004" pitchFamily="49" charset="0"/>
              </a:rPr>
              <a:t>{</a:t>
            </a:r>
          </a:p>
          <a:p>
            <a:r>
              <a:rPr lang="nl-BE" sz="1800" dirty="0">
                <a:solidFill>
                  <a:srgbClr val="000000"/>
                </a:solidFill>
                <a:highlight>
                  <a:srgbClr val="FFFFFF"/>
                </a:highlight>
                <a:latin typeface="Cascadia Mono" panose="020B0609020000020004" pitchFamily="49" charset="0"/>
              </a:rPr>
              <a:t>    </a:t>
            </a:r>
            <a:r>
              <a:rPr lang="nl-BE" sz="1800" dirty="0">
                <a:solidFill>
                  <a:srgbClr val="2E75B6"/>
                </a:solidFill>
                <a:highlight>
                  <a:srgbClr val="FFFFFF"/>
                </a:highlight>
                <a:latin typeface="Cascadia Mono" panose="020B0609020000020004" pitchFamily="49" charset="0"/>
              </a:rPr>
              <a:t>"AppSettings"</a:t>
            </a:r>
            <a:r>
              <a:rPr lang="nl-BE" sz="1800" dirty="0">
                <a:solidFill>
                  <a:srgbClr val="000000"/>
                </a:solidFill>
                <a:highlight>
                  <a:srgbClr val="FFFFFF"/>
                </a:highlight>
                <a:latin typeface="Cascadia Mono" panose="020B0609020000020004" pitchFamily="49" charset="0"/>
              </a:rPr>
              <a:t>: {</a:t>
            </a:r>
          </a:p>
          <a:p>
            <a:r>
              <a:rPr lang="nl-BE" sz="1800" dirty="0">
                <a:solidFill>
                  <a:srgbClr val="000000"/>
                </a:solidFill>
                <a:highlight>
                  <a:srgbClr val="FFFFFF"/>
                </a:highlight>
                <a:latin typeface="Cascadia Mono" panose="020B0609020000020004" pitchFamily="49" charset="0"/>
              </a:rPr>
              <a:t>        </a:t>
            </a:r>
            <a:r>
              <a:rPr lang="nl-BE" sz="1800" dirty="0">
                <a:solidFill>
                  <a:srgbClr val="2E75B6"/>
                </a:solidFill>
                <a:highlight>
                  <a:srgbClr val="FFFFFF"/>
                </a:highlight>
                <a:latin typeface="Cascadia Mono" panose="020B0609020000020004" pitchFamily="49" charset="0"/>
              </a:rPr>
              <a:t>"Setting8"</a:t>
            </a:r>
            <a:r>
              <a:rPr lang="nl-BE" sz="1800" dirty="0">
                <a:solidFill>
                  <a:srgbClr val="000000"/>
                </a:solidFill>
                <a:highlight>
                  <a:srgbClr val="FFFFFF"/>
                </a:highlight>
                <a:latin typeface="Cascadia Mono" panose="020B0609020000020004" pitchFamily="49" charset="0"/>
              </a:rPr>
              <a:t>: </a:t>
            </a:r>
            <a:r>
              <a:rPr lang="nl-BE" sz="1800" dirty="0">
                <a:solidFill>
                  <a:srgbClr val="A31515"/>
                </a:solidFill>
                <a:highlight>
                  <a:srgbClr val="FFFFFF"/>
                </a:highlight>
                <a:latin typeface="Cascadia Mono" panose="020B0609020000020004" pitchFamily="49" charset="0"/>
              </a:rPr>
              <a:t>"SecretsManagerValue8"</a:t>
            </a:r>
            <a:endParaRPr lang="nl-BE" sz="1800" dirty="0">
              <a:solidFill>
                <a:srgbClr val="000000"/>
              </a:solidFill>
              <a:highlight>
                <a:srgbClr val="FFFFFF"/>
              </a:highlight>
              <a:latin typeface="Cascadia Mono" panose="020B0609020000020004" pitchFamily="49" charset="0"/>
            </a:endParaRPr>
          </a:p>
          <a:p>
            <a:r>
              <a:rPr lang="nl-BE" sz="1800" dirty="0">
                <a:solidFill>
                  <a:srgbClr val="000000"/>
                </a:solidFill>
                <a:highlight>
                  <a:srgbClr val="FFFFFF"/>
                </a:highlight>
                <a:latin typeface="Cascadia Mono" panose="020B0609020000020004" pitchFamily="49" charset="0"/>
              </a:rPr>
              <a:t>    }</a:t>
            </a:r>
          </a:p>
          <a:p>
            <a:r>
              <a:rPr lang="nl-BE" sz="1800" dirty="0">
                <a:solidFill>
                  <a:srgbClr val="000000"/>
                </a:solidFill>
                <a:highlight>
                  <a:srgbClr val="FFFFFF"/>
                </a:highlight>
                <a:latin typeface="Cascadia Mono" panose="020B0609020000020004" pitchFamily="49" charset="0"/>
              </a:rPr>
              <a:t>}</a:t>
            </a:r>
          </a:p>
          <a:p>
            <a:endParaRPr lang="nl-BE" sz="1800" noProof="0" dirty="0">
              <a:solidFill>
                <a:srgbClr val="000000"/>
              </a:solidFill>
              <a:highlight>
                <a:srgbClr val="FFFFFF"/>
              </a:highlight>
              <a:latin typeface="Cascadia Mono" panose="020B0609020000020004" pitchFamily="49" charset="0"/>
            </a:endParaRPr>
          </a:p>
          <a:p>
            <a:r>
              <a:rPr lang="nl-BE" sz="1800" noProof="0" dirty="0">
                <a:solidFill>
                  <a:srgbClr val="000000"/>
                </a:solidFill>
                <a:highlight>
                  <a:srgbClr val="FFFFFF"/>
                </a:highlight>
                <a:latin typeface="Cascadia Mono" panose="020B0609020000020004" pitchFamily="49" charset="0"/>
              </a:rPr>
              <a:t>To AppSettings:Setting8 </a:t>
            </a:r>
            <a:r>
              <a:rPr lang="nl-BE" sz="1800" noProof="0" dirty="0">
                <a:solidFill>
                  <a:srgbClr val="000000"/>
                </a:solidFill>
                <a:highlight>
                  <a:srgbClr val="FFFFFF"/>
                </a:highlight>
                <a:latin typeface="Cascadia Mono" panose="020B0609020000020004" pitchFamily="49" charset="0"/>
                <a:sym typeface="Wingdings" panose="05000000000000000000" pitchFamily="2" charset="2"/>
              </a:rPr>
              <a:t> </a:t>
            </a:r>
            <a:r>
              <a:rPr lang="nl-BE" sz="1000" dirty="0">
                <a:solidFill>
                  <a:srgbClr val="A31515"/>
                </a:solidFill>
                <a:highlight>
                  <a:srgbClr val="FFFFFF"/>
                </a:highlight>
                <a:latin typeface="Cascadia Mono" panose="020B0609020000020004" pitchFamily="49" charset="0"/>
              </a:rPr>
              <a:t>SecretsManagerValue8</a:t>
            </a:r>
            <a:endParaRPr lang="en-US" noProof="0" dirty="0"/>
          </a:p>
          <a:p>
            <a:endParaRPr lang="en-US" noProof="0" dirty="0"/>
          </a:p>
          <a:p>
            <a:r>
              <a:rPr lang="en-US" noProof="0" dirty="0"/>
              <a:t>The </a:t>
            </a:r>
            <a:r>
              <a:rPr lang="en-US" noProof="0" dirty="0" err="1"/>
              <a:t>GetSecret</a:t>
            </a:r>
            <a:r>
              <a:rPr lang="en-US" noProof="0" dirty="0"/>
              <a:t> Method is where the heavy lifting is done. We attach it to the Load method by overriding it. And in the case if a load exception happens and we want to try to reload it a bit later we run the task asynchronously.</a:t>
            </a:r>
          </a:p>
          <a:p>
            <a:r>
              <a:rPr lang="en-US" noProof="0" dirty="0"/>
              <a:t>This in turn will trigger the load and the </a:t>
            </a:r>
            <a:r>
              <a:rPr lang="en-US" noProof="0" dirty="0" err="1"/>
              <a:t>OnReload</a:t>
            </a:r>
            <a:r>
              <a:rPr lang="en-US" noProof="0" dirty="0"/>
              <a:t> method.</a:t>
            </a:r>
          </a:p>
          <a:p>
            <a:r>
              <a:rPr lang="en-US" noProof="0" dirty="0"/>
              <a:t>The </a:t>
            </a:r>
            <a:r>
              <a:rPr lang="en-US" noProof="0" dirty="0" err="1"/>
              <a:t>OnReload</a:t>
            </a:r>
            <a:r>
              <a:rPr lang="en-US" noProof="0" dirty="0"/>
              <a:t> method will inform the Configuration that this providers needs to be reloaded for the interested parties. But we will dig deeper on this matter a bit later.</a:t>
            </a:r>
          </a:p>
          <a:p>
            <a:endParaRPr lang="en-US" noProof="0" dirty="0"/>
          </a:p>
          <a:p>
            <a:r>
              <a:rPr lang="en-US" noProof="0" dirty="0"/>
              <a:t>Although the provider is doing the work, we need </a:t>
            </a:r>
            <a:r>
              <a:rPr lang="nl-BE" noProof="0" dirty="0"/>
              <a:t>a c</a:t>
            </a:r>
            <a:r>
              <a:rPr lang="nl-BE" sz="1800" dirty="0">
                <a:solidFill>
                  <a:srgbClr val="2B91AF"/>
                </a:solidFill>
                <a:highlight>
                  <a:srgbClr val="FFFFFF"/>
                </a:highlight>
                <a:latin typeface="Cascadia Mono" panose="020B0609020000020004" pitchFamily="49" charset="0"/>
              </a:rPr>
              <a:t>onfiguration source to add it to the Configuration manager in this case the AwsSecretsManagerConfigurationSource.</a:t>
            </a:r>
            <a:endParaRPr lang="en-US" sz="1800" noProof="0" dirty="0">
              <a:solidFill>
                <a:srgbClr val="2B91AF"/>
              </a:solidFill>
              <a:highlight>
                <a:srgbClr val="FFFFFF"/>
              </a:highlight>
              <a:latin typeface="Cascadia Mono" panose="020B0609020000020004" pitchFamily="49" charset="0"/>
            </a:endParaRPr>
          </a:p>
          <a:p>
            <a:endParaRPr lang="en-US" sz="1800" noProof="0" dirty="0">
              <a:solidFill>
                <a:srgbClr val="2B91AF"/>
              </a:solidFill>
              <a:highlight>
                <a:srgbClr val="FFFFFF"/>
              </a:highlight>
              <a:latin typeface="Cascadia Mono" panose="020B0609020000020004" pitchFamily="49" charset="0"/>
            </a:endParaRPr>
          </a:p>
          <a:p>
            <a:r>
              <a:rPr lang="en-US" sz="1800" noProof="0" dirty="0">
                <a:solidFill>
                  <a:srgbClr val="2B91AF"/>
                </a:solidFill>
                <a:highlight>
                  <a:srgbClr val="FFFFFF"/>
                </a:highlight>
                <a:latin typeface="Cascadia Mono" panose="020B0609020000020004" pitchFamily="49" charset="0"/>
              </a:rPr>
              <a:t>For the final part we introduce an extension method which then passes through the </a:t>
            </a:r>
            <a:r>
              <a:rPr lang="nl-BE" sz="1800" dirty="0">
                <a:solidFill>
                  <a:srgbClr val="2B91AF"/>
                </a:solidFill>
                <a:highlight>
                  <a:srgbClr val="FFFFFF"/>
                </a:highlight>
                <a:latin typeface="Cascadia Mono" panose="020B0609020000020004" pitchFamily="49" charset="0"/>
              </a:rPr>
              <a:t>AwsSecretsManagerConfigurationSource we do this as the add needs to be done on the IConfigurationBuilder, this is inherited by the IConfigurationManager and implemented by the ConfigurationManager which is accessable via builder.Configuration.</a:t>
            </a:r>
          </a:p>
          <a:p>
            <a:r>
              <a:rPr lang="nl-BE" sz="1800" noProof="0" dirty="0">
                <a:solidFill>
                  <a:srgbClr val="2B91AF"/>
                </a:solidFill>
                <a:highlight>
                  <a:srgbClr val="FFFFFF"/>
                </a:highlight>
                <a:latin typeface="Cascadia Mono" panose="020B0609020000020004" pitchFamily="49" charset="0"/>
              </a:rPr>
              <a:t>Builder.Configuration.Add() does also exists but this starts of with an IConfigurationManager and forces some additional steps you can skip safely by using an extension method like this.</a:t>
            </a:r>
            <a:endParaRPr lang="en-US"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10</a:t>
            </a:fld>
            <a:endParaRPr lang="de-DE" dirty="0"/>
          </a:p>
        </p:txBody>
      </p:sp>
    </p:spTree>
    <p:extLst>
      <p:ext uri="{BB962C8B-B14F-4D97-AF65-F5344CB8AC3E}">
        <p14:creationId xmlns:p14="http://schemas.microsoft.com/office/powerpoint/2010/main" val="18153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All fine, we now have our flat hierarchical key value pairs. But how do we extract these value?</a:t>
            </a:r>
          </a:p>
          <a:p>
            <a:endParaRPr lang="en-US" noProof="0" dirty="0"/>
          </a:p>
          <a:p>
            <a:r>
              <a:rPr lang="en-US" noProof="0" dirty="0"/>
              <a:t>The environment: show the </a:t>
            </a:r>
            <a:r>
              <a:rPr lang="en-US" noProof="0" dirty="0" err="1"/>
              <a:t>launchsettings.json</a:t>
            </a:r>
            <a:r>
              <a:rPr lang="en-US" noProof="0" dirty="0"/>
              <a:t> and highlight the environment variable.</a:t>
            </a:r>
          </a:p>
          <a:p>
            <a:endParaRPr lang="en-US" noProof="0" dirty="0"/>
          </a:p>
          <a:p>
            <a:r>
              <a:rPr lang="en-US" noProof="0" dirty="0"/>
              <a:t>These are the ways I’ve noticed currently in use with an </a:t>
            </a:r>
            <a:r>
              <a:rPr lang="en-US" noProof="0" dirty="0" err="1"/>
              <a:t>IConfiguration</a:t>
            </a:r>
            <a:r>
              <a:rPr lang="en-US" noProof="0" dirty="0"/>
              <a:t>:</a:t>
            </a:r>
          </a:p>
          <a:p>
            <a:endParaRPr lang="en-US" noProof="0" dirty="0"/>
          </a:p>
          <a:p>
            <a:pPr marL="171450" indent="-171450">
              <a:buFont typeface="Arial" panose="020B0604020202020204" pitchFamily="34" charset="0"/>
              <a:buChar char="•"/>
            </a:pPr>
            <a:r>
              <a:rPr lang="en-US" noProof="0" dirty="0"/>
              <a:t>/</a:t>
            </a:r>
            <a:r>
              <a:rPr lang="en-US" sz="1800" dirty="0">
                <a:solidFill>
                  <a:srgbClr val="000000"/>
                </a:solidFill>
                <a:latin typeface="Cascadia Mono" panose="020B0609020000020004" pitchFamily="49" charset="0"/>
              </a:rPr>
              <a:t>config</a:t>
            </a:r>
            <a:r>
              <a:rPr lang="en-US" sz="1800" noProof="0" dirty="0">
                <a:solidFill>
                  <a:srgbClr val="000000"/>
                </a:solidFill>
                <a:latin typeface="Cascadia Mono" panose="020B0609020000020004" pitchFamily="49" charset="0"/>
              </a:rPr>
              <a:t>/1</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This is an optimistic way of configuring the object.</a:t>
            </a:r>
          </a:p>
          <a:p>
            <a:pPr marL="171450" indent="-171450">
              <a:buFont typeface="Arial" panose="020B0604020202020204" pitchFamily="34" charset="0"/>
              <a:buChar char="•"/>
            </a:pPr>
            <a:r>
              <a:rPr lang="en-US" sz="1800" dirty="0">
                <a:solidFill>
                  <a:srgbClr val="000000"/>
                </a:solidFill>
                <a:latin typeface="Cascadia Mono" panose="020B0609020000020004" pitchFamily="49" charset="0"/>
              </a:rPr>
              <a:t>/config</a:t>
            </a:r>
            <a:r>
              <a:rPr lang="en-US" sz="1800" noProof="0" dirty="0">
                <a:solidFill>
                  <a:srgbClr val="000000"/>
                </a:solidFill>
                <a:latin typeface="Cascadia Mono" panose="020B0609020000020004" pitchFamily="49" charset="0"/>
              </a:rPr>
              <a:t>/2</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This one deals with everything itself; each value is extracted as a nullable string and must be transformed and validated before it can be used</a:t>
            </a:r>
          </a:p>
          <a:p>
            <a:pPr marL="171450" indent="-171450">
              <a:buFont typeface="Arial" panose="020B0604020202020204" pitchFamily="34" charset="0"/>
              <a:buChar char="•"/>
            </a:pPr>
            <a:r>
              <a:rPr lang="en-US" sz="1800" noProof="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config</a:t>
            </a:r>
            <a:r>
              <a:rPr lang="en-US" sz="1800" noProof="0" dirty="0">
                <a:solidFill>
                  <a:srgbClr val="000000"/>
                </a:solidFill>
                <a:latin typeface="Cascadia Mono" panose="020B0609020000020004" pitchFamily="49" charset="0"/>
              </a:rPr>
              <a:t>/3</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Already a bit more advanced as we are no longer responsible for the transformation from string to another datatype.</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To make this work we need however to introduce the NuGet package “</a:t>
            </a:r>
            <a:r>
              <a:rPr lang="en-US" sz="1800" noProof="0" dirty="0" err="1">
                <a:solidFill>
                  <a:srgbClr val="000000"/>
                </a:solidFill>
                <a:latin typeface="Cascadia Mono" panose="020B0609020000020004" pitchFamily="49" charset="0"/>
              </a:rPr>
              <a:t>Microsoft.Extensions.Configuration.Binder</a:t>
            </a:r>
            <a:r>
              <a:rPr lang="en-US" sz="1800" noProof="0" dirty="0">
                <a:solidFill>
                  <a:srgbClr val="000000"/>
                </a:solidFill>
                <a:latin typeface="Cascadia Mono" panose="020B0609020000020004" pitchFamily="49" charset="0"/>
              </a:rPr>
              <a:t>”</a:t>
            </a:r>
          </a:p>
          <a:p>
            <a:pPr marL="171450" indent="-171450">
              <a:buFont typeface="Arial" panose="020B0604020202020204" pitchFamily="34" charset="0"/>
              <a:buChar char="•"/>
            </a:pPr>
            <a:r>
              <a:rPr lang="en-US" sz="1800" noProof="0" dirty="0">
                <a:solidFill>
                  <a:srgbClr val="000000"/>
                </a:solidFill>
                <a:latin typeface="Cascadia Mono" panose="020B0609020000020004" pitchFamily="49" charset="0"/>
              </a:rPr>
              <a:t>/config/4</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Up the anti a bit again as now we only need to point to the JSON property who is representing our object.</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Advantage of this approach is that new values are automatically being picked up if they are added. Only the validation step still needs to occur.</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They must be at least public settable (Init, set or via the constructor)</a:t>
            </a:r>
          </a:p>
          <a:p>
            <a:pPr marL="171450" indent="-171450">
              <a:buFont typeface="Arial" panose="020B0604020202020204" pitchFamily="34" charset="0"/>
              <a:buChar char="•"/>
            </a:pPr>
            <a:endParaRPr lang="en-US" sz="1800" noProof="0" dirty="0">
              <a:solidFill>
                <a:srgbClr val="000000"/>
              </a:solidFill>
              <a:latin typeface="Cascadia Mono" panose="020B0609020000020004" pitchFamily="49" charset="0"/>
            </a:endParaRPr>
          </a:p>
          <a:p>
            <a:pPr marL="0" indent="0">
              <a:buFont typeface="Arial" panose="020B0604020202020204" pitchFamily="34" charset="0"/>
              <a:buNone/>
            </a:pPr>
            <a:r>
              <a:rPr lang="en-US" sz="1800" noProof="0" dirty="0">
                <a:solidFill>
                  <a:srgbClr val="000000"/>
                </a:solidFill>
                <a:latin typeface="Cascadia Mono" panose="020B0609020000020004" pitchFamily="49" charset="0"/>
              </a:rPr>
              <a:t>I must be honest with these examples as they are biased, most of the time when I see </a:t>
            </a:r>
            <a:r>
              <a:rPr lang="en-US" sz="1800" noProof="0" dirty="0" err="1">
                <a:solidFill>
                  <a:srgbClr val="000000"/>
                </a:solidFill>
                <a:latin typeface="Cascadia Mono" panose="020B0609020000020004" pitchFamily="49" charset="0"/>
              </a:rPr>
              <a:t>IConfiguration</a:t>
            </a:r>
            <a:r>
              <a:rPr lang="en-US" sz="1800" noProof="0" dirty="0">
                <a:solidFill>
                  <a:srgbClr val="000000"/>
                </a:solidFill>
                <a:latin typeface="Cascadia Mono" panose="020B0609020000020004" pitchFamily="49" charset="0"/>
              </a:rPr>
              <a:t> being used and it is not with options they are rarely passed to an in between object, but directly to the service which needs to be configured. So actually a variation of the optimistic example 1.</a:t>
            </a:r>
          </a:p>
        </p:txBody>
      </p:sp>
      <p:sp>
        <p:nvSpPr>
          <p:cNvPr id="4" name="Slide Number Placeholder 3"/>
          <p:cNvSpPr>
            <a:spLocks noGrp="1"/>
          </p:cNvSpPr>
          <p:nvPr>
            <p:ph type="sldNum" sz="quarter" idx="5"/>
          </p:nvPr>
        </p:nvSpPr>
        <p:spPr/>
        <p:txBody>
          <a:bodyPr/>
          <a:lstStyle/>
          <a:p>
            <a:fld id="{D61B4C21-2AF8-4513-9A88-12DEBB551087}" type="slidenum">
              <a:rPr lang="de-DE" smtClean="0"/>
              <a:pPr/>
              <a:t>11</a:t>
            </a:fld>
            <a:endParaRPr lang="de-DE" dirty="0"/>
          </a:p>
        </p:txBody>
      </p:sp>
    </p:spTree>
    <p:extLst>
      <p:ext uri="{BB962C8B-B14F-4D97-AF65-F5344CB8AC3E}">
        <p14:creationId xmlns:p14="http://schemas.microsoft.com/office/powerpoint/2010/main" val="387752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With the base set for </a:t>
            </a:r>
            <a:r>
              <a:rPr lang="en-US" noProof="0" dirty="0" err="1"/>
              <a:t>IConfiguration</a:t>
            </a:r>
            <a:r>
              <a:rPr lang="en-US" noProof="0" dirty="0"/>
              <a:t> we can now start at looking for </a:t>
            </a:r>
            <a:r>
              <a:rPr lang="en-US" noProof="0" dirty="0" err="1"/>
              <a:t>IOptions</a:t>
            </a:r>
            <a:r>
              <a:rPr lang="en-US" noProof="0" dirty="0"/>
              <a:t>.</a:t>
            </a:r>
          </a:p>
          <a:p>
            <a:r>
              <a:rPr lang="en-US" noProof="0" dirty="0"/>
              <a:t>You could create options without an </a:t>
            </a:r>
            <a:r>
              <a:rPr lang="en-US" noProof="0" dirty="0" err="1"/>
              <a:t>IConfiguration</a:t>
            </a:r>
            <a:r>
              <a:rPr lang="en-US" noProof="0" dirty="0"/>
              <a:t> off course. But I rarely encounter those situations.</a:t>
            </a:r>
          </a:p>
        </p:txBody>
      </p:sp>
      <p:sp>
        <p:nvSpPr>
          <p:cNvPr id="4" name="Slide Number Placeholder 3"/>
          <p:cNvSpPr>
            <a:spLocks noGrp="1"/>
          </p:cNvSpPr>
          <p:nvPr>
            <p:ph type="sldNum" sz="quarter" idx="5"/>
          </p:nvPr>
        </p:nvSpPr>
        <p:spPr/>
        <p:txBody>
          <a:bodyPr/>
          <a:lstStyle/>
          <a:p>
            <a:fld id="{D61B4C21-2AF8-4513-9A88-12DEBB551087}" type="slidenum">
              <a:rPr lang="de-DE" smtClean="0"/>
              <a:pPr/>
              <a:t>12</a:t>
            </a:fld>
            <a:endParaRPr lang="de-DE" dirty="0"/>
          </a:p>
        </p:txBody>
      </p:sp>
    </p:spTree>
    <p:extLst>
      <p:ext uri="{BB962C8B-B14F-4D97-AF65-F5344CB8AC3E}">
        <p14:creationId xmlns:p14="http://schemas.microsoft.com/office/powerpoint/2010/main" val="3481208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IOptions</a:t>
            </a:r>
            <a:endParaRPr lang="en-US" noProof="0" dirty="0"/>
          </a:p>
          <a:p>
            <a:endParaRPr lang="en-US" noProof="0" dirty="0"/>
          </a:p>
          <a:p>
            <a:r>
              <a:rPr lang="en-US" noProof="0" dirty="0"/>
              <a:t>With this pattern you can avoid that you need to make your entire solution aware about your configuration and as a bonus you get a strong typed class for accessing your configuration.</a:t>
            </a:r>
          </a:p>
          <a:p>
            <a:endParaRPr lang="en-US" noProof="0" dirty="0"/>
          </a:p>
          <a:p>
            <a:r>
              <a:rPr lang="en-US" noProof="0" dirty="0"/>
              <a:t>It makes a clear separation between different parts of your application and thereby it offers you 2 important software principles</a:t>
            </a:r>
          </a:p>
          <a:p>
            <a:pPr marL="171450" indent="-171450">
              <a:buFont typeface="Arial" panose="020B0604020202020204" pitchFamily="34" charset="0"/>
              <a:buChar char="•"/>
            </a:pPr>
            <a:r>
              <a:rPr lang="en-US" noProof="0" dirty="0"/>
              <a:t>Interface Segregation Principle (ISP)</a:t>
            </a:r>
          </a:p>
          <a:p>
            <a:pPr marL="171450" indent="-171450">
              <a:buFont typeface="Arial" panose="020B0604020202020204" pitchFamily="34" charset="0"/>
              <a:buChar char="•"/>
            </a:pPr>
            <a:r>
              <a:rPr lang="en-US" noProof="0" dirty="0"/>
              <a:t>Separation of Concerns</a:t>
            </a:r>
          </a:p>
          <a:p>
            <a:pPr marL="0" indent="0">
              <a:buFont typeface="Arial" panose="020B0604020202020204" pitchFamily="34" charset="0"/>
              <a:buNone/>
            </a:pPr>
            <a:r>
              <a:rPr lang="en-US" noProof="0" dirty="0"/>
              <a:t>e.g.: Your database infrastructure doesn’t need to know anything about outgoing connections and vice versa.</a:t>
            </a:r>
          </a:p>
          <a:p>
            <a:r>
              <a:rPr lang="en-US" noProof="0" dirty="0"/>
              <a:t>If you would have multiple different databases, you can also separate it on their name.</a:t>
            </a:r>
          </a:p>
          <a:p>
            <a:r>
              <a:rPr lang="en-US" noProof="0" dirty="0"/>
              <a:t>Each piece of your application only receives the options it need to do its work.</a:t>
            </a:r>
          </a:p>
          <a:p>
            <a:endParaRPr lang="en-US" noProof="0" dirty="0"/>
          </a:p>
          <a:p>
            <a:r>
              <a:rPr lang="en-US" noProof="0" dirty="0"/>
              <a:t>There is a build in mechanism to validate your configuration data.</a:t>
            </a:r>
          </a:p>
          <a:p>
            <a:endParaRPr lang="en-US" noProof="0" dirty="0"/>
          </a:p>
          <a:p>
            <a:r>
              <a:rPr lang="en-US" noProof="0" dirty="0"/>
              <a:t>And the DI integration for resolving configurational dependencies, it is this small feature which made me love the </a:t>
            </a:r>
            <a:r>
              <a:rPr lang="en-US" noProof="0" dirty="0" err="1"/>
              <a:t>IOptions</a:t>
            </a:r>
            <a:r>
              <a:rPr lang="en-US" noProof="0" dirty="0"/>
              <a:t> pattern. But this one will be revealed in the last demo when all the dots are getting connected and will result in an advanced configuration.</a:t>
            </a:r>
          </a:p>
        </p:txBody>
      </p:sp>
      <p:sp>
        <p:nvSpPr>
          <p:cNvPr id="4" name="Slide Number Placeholder 3"/>
          <p:cNvSpPr>
            <a:spLocks noGrp="1"/>
          </p:cNvSpPr>
          <p:nvPr>
            <p:ph type="sldNum" sz="quarter" idx="5"/>
          </p:nvPr>
        </p:nvSpPr>
        <p:spPr/>
        <p:txBody>
          <a:bodyPr/>
          <a:lstStyle/>
          <a:p>
            <a:fld id="{D61B4C21-2AF8-4513-9A88-12DEBB551087}" type="slidenum">
              <a:rPr lang="de-DE" smtClean="0"/>
              <a:pPr/>
              <a:t>13</a:t>
            </a:fld>
            <a:endParaRPr lang="de-DE" dirty="0"/>
          </a:p>
        </p:txBody>
      </p:sp>
    </p:spTree>
    <p:extLst>
      <p:ext uri="{BB962C8B-B14F-4D97-AF65-F5344CB8AC3E}">
        <p14:creationId xmlns:p14="http://schemas.microsoft.com/office/powerpoint/2010/main" val="117176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you are reading information about the </a:t>
            </a:r>
            <a:r>
              <a:rPr lang="en-US" noProof="0" dirty="0" err="1"/>
              <a:t>IOptions</a:t>
            </a:r>
            <a:r>
              <a:rPr lang="en-US" noProof="0" dirty="0"/>
              <a:t> pattern you could be overwhelmed by the different flavors. When your request it into your services.</a:t>
            </a:r>
          </a:p>
          <a:p>
            <a:r>
              <a:rPr lang="en-US" noProof="0" dirty="0"/>
              <a:t>The reason for these choices is so you could choose the best lifetime semantics which fit for your needs.</a:t>
            </a:r>
          </a:p>
          <a:p>
            <a:endParaRPr lang="en-US" noProof="0" dirty="0"/>
          </a:p>
          <a:p>
            <a:r>
              <a:rPr lang="en-US" noProof="0" dirty="0"/>
              <a:t>The easiest one to grasp if you’re coming from an </a:t>
            </a:r>
            <a:r>
              <a:rPr lang="en-US" noProof="0" dirty="0" err="1"/>
              <a:t>IConfiguration</a:t>
            </a:r>
            <a:r>
              <a:rPr lang="en-US" noProof="0" dirty="0"/>
              <a:t> background is the </a:t>
            </a:r>
            <a:r>
              <a:rPr lang="en-US" noProof="0" dirty="0" err="1"/>
              <a:t>IOptions</a:t>
            </a:r>
            <a:r>
              <a:rPr lang="en-US" noProof="0" dirty="0"/>
              <a:t>&lt;T&gt;</a:t>
            </a:r>
          </a:p>
          <a:p>
            <a:r>
              <a:rPr lang="en-US" noProof="0" dirty="0"/>
              <a:t>Once it is loaded it will never change until the application is reloaded. There can also only be one if it for the entire application if you would define it again it would just overwrite the previously configured one.</a:t>
            </a:r>
          </a:p>
          <a:p>
            <a:endParaRPr lang="en-US" noProof="0" dirty="0"/>
          </a:p>
          <a:p>
            <a:r>
              <a:rPr lang="en-US" noProof="0" dirty="0"/>
              <a:t>If you have multiple different database connections, you could opt for creating an abstract base Option class and then let each configuration inherit from it. This means you’ll have for each database a custom object. This is not always desired or needed. Another option is to opt for an </a:t>
            </a:r>
            <a:r>
              <a:rPr lang="en-US" noProof="0" dirty="0" err="1"/>
              <a:t>IOptionsMonitor</a:t>
            </a:r>
            <a:r>
              <a:rPr lang="en-US" noProof="0" dirty="0"/>
              <a:t>&lt;T&gt;.</a:t>
            </a:r>
          </a:p>
          <a:p>
            <a:r>
              <a:rPr lang="en-US" noProof="0" dirty="0"/>
              <a:t>Besides monitoring the configuration for changes, it also supports named options granting you the ability to reuse the option object for each different database, it comes as a singleton and support reload natively.</a:t>
            </a:r>
          </a:p>
          <a:p>
            <a:endParaRPr lang="en-US" noProof="0" dirty="0"/>
          </a:p>
          <a:p>
            <a:r>
              <a:rPr lang="en-US" noProof="0" dirty="0" err="1"/>
              <a:t>IOptionsSnapshot</a:t>
            </a:r>
            <a:r>
              <a:rPr lang="en-US" noProof="0" dirty="0"/>
              <a:t>&lt;T&gt; is on each request recreated using a scope, so this could come with a performance hit if it is in hot path construct. And because of it being scoped it cannot be used in a singleton.</a:t>
            </a:r>
          </a:p>
        </p:txBody>
      </p:sp>
      <p:sp>
        <p:nvSpPr>
          <p:cNvPr id="4" name="Slide Number Placeholder 3"/>
          <p:cNvSpPr>
            <a:spLocks noGrp="1"/>
          </p:cNvSpPr>
          <p:nvPr>
            <p:ph type="sldNum" sz="quarter" idx="5"/>
          </p:nvPr>
        </p:nvSpPr>
        <p:spPr/>
        <p:txBody>
          <a:bodyPr/>
          <a:lstStyle/>
          <a:p>
            <a:fld id="{D61B4C21-2AF8-4513-9A88-12DEBB551087}" type="slidenum">
              <a:rPr lang="de-DE" smtClean="0"/>
              <a:pPr/>
              <a:t>14</a:t>
            </a:fld>
            <a:endParaRPr lang="de-DE" dirty="0"/>
          </a:p>
        </p:txBody>
      </p:sp>
    </p:spTree>
    <p:extLst>
      <p:ext uri="{BB962C8B-B14F-4D97-AF65-F5344CB8AC3E}">
        <p14:creationId xmlns:p14="http://schemas.microsoft.com/office/powerpoint/2010/main" val="1368866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a:t>
            </a:r>
            <a:r>
              <a:rPr lang="nl-BE" sz="1800" dirty="0">
                <a:solidFill>
                  <a:srgbClr val="0000FF"/>
                </a:solidFill>
                <a:highlight>
                  <a:srgbClr val="FFFFFF"/>
                </a:highlight>
                <a:latin typeface="Cascadia Mono" panose="020B0609020000020004" pitchFamily="49" charset="0"/>
              </a:rPr>
              <a:t>MyOptions</a:t>
            </a:r>
            <a:r>
              <a:rPr lang="en-US" noProof="0" dirty="0"/>
              <a:t> class is a very simple class, but it holds all the properties to visualize the differences between the different options types.</a:t>
            </a:r>
          </a:p>
          <a:p>
            <a:r>
              <a:rPr lang="en-US" noProof="0" dirty="0"/>
              <a:t>Each time a new options is created a new Id will be generated and otherwise the already existing one will be reused.</a:t>
            </a:r>
          </a:p>
          <a:p>
            <a:endParaRPr lang="en-US" noProof="0" dirty="0"/>
          </a:p>
          <a:p>
            <a:endParaRPr lang="en-US" noProof="0" dirty="0"/>
          </a:p>
          <a:p>
            <a:r>
              <a:rPr lang="en-US" noProof="0" dirty="0"/>
              <a:t>In the </a:t>
            </a:r>
            <a:r>
              <a:rPr lang="en-US" noProof="0" dirty="0" err="1"/>
              <a:t>MapGet</a:t>
            </a:r>
            <a:r>
              <a:rPr lang="en-US" noProof="0" dirty="0"/>
              <a:t> endpoint has 3 different option implementations.</a:t>
            </a:r>
          </a:p>
          <a:p>
            <a:r>
              <a:rPr lang="en-US" noProof="0" dirty="0"/>
              <a:t>When we launch the application all 3 of them are resolved each displaying their unique id. When you launch a new request, you see only the snapshot has a changed id.</a:t>
            </a:r>
          </a:p>
          <a:p>
            <a:r>
              <a:rPr lang="en-US" noProof="0" dirty="0"/>
              <a:t>Since this is in the </a:t>
            </a:r>
            <a:r>
              <a:rPr lang="en-US" noProof="0" dirty="0" err="1"/>
              <a:t>appsettings</a:t>
            </a:r>
            <a:r>
              <a:rPr lang="en-US" noProof="0" dirty="0"/>
              <a:t> file, if we update the configuration, we will see that also the monitor will change its id now as the file is reloaded.</a:t>
            </a:r>
          </a:p>
        </p:txBody>
      </p:sp>
      <p:sp>
        <p:nvSpPr>
          <p:cNvPr id="4" name="Slide Number Placeholder 3"/>
          <p:cNvSpPr>
            <a:spLocks noGrp="1"/>
          </p:cNvSpPr>
          <p:nvPr>
            <p:ph type="sldNum" sz="quarter" idx="5"/>
          </p:nvPr>
        </p:nvSpPr>
        <p:spPr/>
        <p:txBody>
          <a:bodyPr/>
          <a:lstStyle/>
          <a:p>
            <a:fld id="{D61B4C21-2AF8-4513-9A88-12DEBB551087}" type="slidenum">
              <a:rPr lang="de-DE" smtClean="0"/>
              <a:pPr/>
              <a:t>15</a:t>
            </a:fld>
            <a:endParaRPr lang="de-DE" dirty="0"/>
          </a:p>
        </p:txBody>
      </p:sp>
    </p:spTree>
    <p:extLst>
      <p:ext uri="{BB962C8B-B14F-4D97-AF65-F5344CB8AC3E}">
        <p14:creationId xmlns:p14="http://schemas.microsoft.com/office/powerpoint/2010/main" val="242534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Just like with the configuration binding, validation can be added. In this case it’s easier to do it via data annotations. ********* Anyone familiar with it?  ************</a:t>
            </a:r>
          </a:p>
          <a:p>
            <a:r>
              <a:rPr lang="en-US" noProof="0" dirty="0"/>
              <a:t>By annotating the properties via attributes, we can instruct the rules for loading the options.</a:t>
            </a:r>
          </a:p>
          <a:p>
            <a:endParaRPr lang="en-US" noProof="0" dirty="0"/>
          </a:p>
          <a:p>
            <a:r>
              <a:rPr lang="en-US" noProof="0" dirty="0"/>
              <a:t>Just setting the options is not enough the </a:t>
            </a:r>
            <a:r>
              <a:rPr lang="en-US" sz="1800" dirty="0" err="1">
                <a:solidFill>
                  <a:srgbClr val="000000"/>
                </a:solidFill>
                <a:latin typeface="Cascadia Mono" panose="020B0609020000020004" pitchFamily="49" charset="0"/>
              </a:rPr>
              <a:t>ValidateDataAnnotations</a:t>
            </a:r>
            <a:r>
              <a:rPr lang="en-US" sz="1800" dirty="0">
                <a:solidFill>
                  <a:srgbClr val="000000"/>
                </a:solidFill>
                <a:latin typeface="Cascadia Mono" panose="020B0609020000020004" pitchFamily="49" charset="0"/>
              </a:rPr>
              <a:t> must be set as well. This will not validate the option on startup, but at first usage.</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If you want to have the options validated on startup and throwing a startup error rather than a runtime error add </a:t>
            </a:r>
            <a:r>
              <a:rPr lang="en-US" sz="1800" dirty="0" err="1">
                <a:solidFill>
                  <a:srgbClr val="000000"/>
                </a:solidFill>
                <a:latin typeface="Cascadia Mono" panose="020B0609020000020004" pitchFamily="49" charset="0"/>
              </a:rPr>
              <a:t>ValidateOnStart</a:t>
            </a:r>
            <a:r>
              <a:rPr lang="en-US" sz="1800" dirty="0">
                <a:solidFill>
                  <a:srgbClr val="000000"/>
                </a:solidFill>
                <a:latin typeface="Cascadia Mono" panose="020B0609020000020004" pitchFamily="49" charset="0"/>
              </a:rPr>
              <a:t>. Since .NET8 there is a new </a:t>
            </a:r>
            <a:r>
              <a:rPr lang="en-US" sz="1800" dirty="0" err="1">
                <a:solidFill>
                  <a:srgbClr val="000000"/>
                </a:solidFill>
                <a:latin typeface="Cascadia Mono" panose="020B0609020000020004" pitchFamily="49" charset="0"/>
              </a:rPr>
              <a:t>AddOptionsWithValidateOnStart</a:t>
            </a:r>
            <a:r>
              <a:rPr lang="en-US" sz="1800" dirty="0">
                <a:solidFill>
                  <a:srgbClr val="000000"/>
                </a:solidFill>
                <a:latin typeface="Cascadia Mono" panose="020B0609020000020004" pitchFamily="49" charset="0"/>
              </a:rPr>
              <a:t> which register the option and validate it on startup. But it still needs the </a:t>
            </a:r>
            <a:r>
              <a:rPr lang="nl-BE" sz="1800" dirty="0">
                <a:solidFill>
                  <a:srgbClr val="008000"/>
                </a:solidFill>
                <a:highlight>
                  <a:srgbClr val="FFFFFF"/>
                </a:highlight>
                <a:latin typeface="Cascadia Mono" panose="020B0609020000020004" pitchFamily="49" charset="0"/>
              </a:rPr>
              <a:t>ValidateDataAnnotations to be called as well.</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When you have some advanced validation requirements you could use a custom validation, this can be done via a delegate or a dedicated class.</a:t>
            </a:r>
          </a:p>
          <a:p>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The last few years they’ve put a lot of effort in source generating things upfront this can be done for these validations as well. Reducing the need for reflection resolving the validations at design time.</a:t>
            </a:r>
          </a:p>
          <a:p>
            <a:r>
              <a:rPr lang="en-US" sz="1000" dirty="0">
                <a:solidFill>
                  <a:srgbClr val="000000"/>
                </a:solidFill>
                <a:latin typeface="Cascadia Mono" panose="020B0609020000020004" pitchFamily="49" charset="0"/>
              </a:rPr>
              <a:t>It requires to register a partial class, and annotate it with the options validator attribute, then it needs to be registered as a singleton in the container and in the </a:t>
            </a:r>
            <a:r>
              <a:rPr lang="en-US" sz="1000" dirty="0" err="1">
                <a:solidFill>
                  <a:srgbClr val="000000"/>
                </a:solidFill>
                <a:latin typeface="Cascadia Mono" panose="020B0609020000020004" pitchFamily="49" charset="0"/>
              </a:rPr>
              <a:t>csproj</a:t>
            </a:r>
            <a:r>
              <a:rPr lang="en-US" sz="1000" dirty="0">
                <a:solidFill>
                  <a:srgbClr val="000000"/>
                </a:solidFill>
                <a:latin typeface="Cascadia Mono" panose="020B0609020000020004" pitchFamily="49" charset="0"/>
              </a:rPr>
              <a:t> file must be set </a:t>
            </a:r>
            <a:r>
              <a:rPr lang="en-US" b="0" i="0" dirty="0">
                <a:solidFill>
                  <a:srgbClr val="E6E6E6"/>
                </a:solidFill>
                <a:effectLst/>
                <a:latin typeface="SFMono-Regular"/>
              </a:rPr>
              <a:t>&lt;</a:t>
            </a:r>
            <a:r>
              <a:rPr lang="en-US" b="0" i="0" dirty="0" err="1">
                <a:solidFill>
                  <a:srgbClr val="E6E6E6"/>
                </a:solidFill>
                <a:effectLst/>
                <a:latin typeface="SFMono-Regular"/>
              </a:rPr>
              <a:t>EnableConfigurationBindingGenerator</a:t>
            </a:r>
            <a:r>
              <a:rPr lang="en-US" b="0" i="0" dirty="0">
                <a:solidFill>
                  <a:srgbClr val="E6E6E6"/>
                </a:solidFill>
                <a:effectLst/>
                <a:latin typeface="SFMono-Regular"/>
              </a:rPr>
              <a:t>&gt;true&lt;/</a:t>
            </a:r>
            <a:r>
              <a:rPr lang="en-US" b="0" i="0" dirty="0" err="1">
                <a:solidFill>
                  <a:srgbClr val="E6E6E6"/>
                </a:solidFill>
                <a:effectLst/>
                <a:latin typeface="SFMono-Regular"/>
              </a:rPr>
              <a:t>EnableConfigurationBindingGenerator</a:t>
            </a:r>
            <a:r>
              <a:rPr lang="en-US" b="0" i="0" dirty="0">
                <a:solidFill>
                  <a:srgbClr val="E6E6E6"/>
                </a:solidFill>
                <a:effectLst/>
                <a:latin typeface="SFMono-Regular"/>
              </a:rPr>
              <a:t>&gt;</a:t>
            </a:r>
            <a:endParaRPr lang="en-US" sz="1000" dirty="0">
              <a:solidFill>
                <a:srgbClr val="000000"/>
              </a:solidFill>
              <a:latin typeface="Cascadia Mono" panose="020B0609020000020004" pitchFamily="49" charset="0"/>
            </a:endParaRPr>
          </a:p>
          <a:p>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16</a:t>
            </a:fld>
            <a:endParaRPr lang="de-DE" dirty="0"/>
          </a:p>
        </p:txBody>
      </p:sp>
    </p:spTree>
    <p:extLst>
      <p:ext uri="{BB962C8B-B14F-4D97-AF65-F5344CB8AC3E}">
        <p14:creationId xmlns:p14="http://schemas.microsoft.com/office/powerpoint/2010/main" val="414264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Are there people still using .NET6 or .NET7?</a:t>
            </a:r>
          </a:p>
          <a:p>
            <a:r>
              <a:rPr lang="en-US" noProof="0" dirty="0"/>
              <a:t>This demo will depend on the .NET8 syntax, you will see why I didn’t consider the previous LTS and STS versions.</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For this demo I had to create multiple files just to avoid confusion and to be able to build this one up with the different flavors which are available.</a:t>
            </a:r>
          </a:p>
          <a:p>
            <a:r>
              <a:rPr lang="en-US" noProof="0" dirty="0"/>
              <a:t>We will start this one easy, with focusing first on the </a:t>
            </a:r>
            <a:r>
              <a:rPr lang="en-US" noProof="0" dirty="0" err="1"/>
              <a:t>MyOptions</a:t>
            </a:r>
            <a:r>
              <a:rPr lang="en-US" noProof="0" dirty="0"/>
              <a:t> class, it’s the same class as the previous demo but now it’s annotated.</a:t>
            </a:r>
          </a:p>
          <a:p>
            <a:endParaRPr lang="en-US" noProof="0" dirty="0"/>
          </a:p>
          <a:p>
            <a:pPr marL="228600" indent="-228600">
              <a:buFont typeface="+mj-lt"/>
              <a:buAutoNum type="arabicPeriod"/>
            </a:pPr>
            <a:endParaRPr lang="en-US" noProof="0" dirty="0"/>
          </a:p>
          <a:p>
            <a:pPr marL="228600" indent="-228600">
              <a:buFont typeface="+mj-lt"/>
              <a:buAutoNum type="arabicPeriod"/>
            </a:pPr>
            <a:r>
              <a:rPr lang="en-US" noProof="0" dirty="0"/>
              <a:t>When we spin the solution up as is, although annotated nothing odd happens.</a:t>
            </a:r>
          </a:p>
          <a:p>
            <a:pPr marL="228600" indent="-228600">
              <a:buFont typeface="+mj-lt"/>
              <a:buAutoNum type="arabicPeriod"/>
            </a:pPr>
            <a:r>
              <a:rPr lang="en-US" noProof="0" dirty="0"/>
              <a:t>To enable the usage of the annotations, we must add the </a:t>
            </a:r>
            <a:r>
              <a:rPr lang="nl-BE" sz="1800" dirty="0">
                <a:solidFill>
                  <a:srgbClr val="008000"/>
                </a:solidFill>
                <a:highlight>
                  <a:srgbClr val="FFFFFF"/>
                </a:highlight>
                <a:latin typeface="Cascadia Mono" panose="020B0609020000020004" pitchFamily="49" charset="0"/>
              </a:rPr>
              <a:t>ValidateDataAnnotations.</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This can give us runtime errors which I personally like to avoid as much as possible.</a:t>
            </a:r>
          </a:p>
          <a:p>
            <a:pPr marL="228600" indent="-228600">
              <a:buFont typeface="+mj-lt"/>
              <a:buAutoNum type="arabicPeriod"/>
            </a:pPr>
            <a:r>
              <a:rPr lang="nl-BE" sz="1800" dirty="0">
                <a:solidFill>
                  <a:srgbClr val="008000"/>
                </a:solidFill>
                <a:highlight>
                  <a:srgbClr val="FFFFFF"/>
                </a:highlight>
                <a:latin typeface="Cascadia Mono" panose="020B0609020000020004" pitchFamily="49" charset="0"/>
              </a:rPr>
              <a:t>When we also enable </a:t>
            </a:r>
            <a:r>
              <a:rPr lang="nl-BE" sz="1800" dirty="0">
                <a:solidFill>
                  <a:srgbClr val="000000"/>
                </a:solidFill>
                <a:highlight>
                  <a:srgbClr val="FFFFFF"/>
                </a:highlight>
                <a:latin typeface="Cascadia Mono" panose="020B0609020000020004" pitchFamily="49" charset="0"/>
              </a:rPr>
              <a:t>ValidateOnStart we get this functionality as well.</a:t>
            </a:r>
            <a:br>
              <a:rPr lang="nl-BE" sz="1800" dirty="0">
                <a:solidFill>
                  <a:srgbClr val="000000"/>
                </a:solidFill>
                <a:highlight>
                  <a:srgbClr val="FFFFFF"/>
                </a:highlight>
                <a:latin typeface="Cascadia Mono" panose="020B0609020000020004" pitchFamily="49" charset="0"/>
              </a:rPr>
            </a:br>
            <a:r>
              <a:rPr lang="nl-BE" sz="1800" dirty="0">
                <a:solidFill>
                  <a:srgbClr val="000000"/>
                </a:solidFill>
                <a:highlight>
                  <a:srgbClr val="FFFFFF"/>
                </a:highlight>
                <a:latin typeface="Cascadia Mono" panose="020B0609020000020004" pitchFamily="49" charset="0"/>
              </a:rPr>
              <a:t>You could also use the commented syntax below which does the same thing and it still needs the </a:t>
            </a:r>
            <a:r>
              <a:rPr lang="nl-BE" sz="1800" dirty="0">
                <a:solidFill>
                  <a:srgbClr val="008000"/>
                </a:solidFill>
                <a:highlight>
                  <a:srgbClr val="FFFFFF"/>
                </a:highlight>
                <a:latin typeface="Cascadia Mono" panose="020B0609020000020004" pitchFamily="49" charset="0"/>
              </a:rPr>
              <a:t>ValidateDataAnnotations.</a:t>
            </a:r>
            <a:br>
              <a:rPr lang="nl-BE" sz="1800" dirty="0">
                <a:solidFill>
                  <a:srgbClr val="008000"/>
                </a:solidFill>
                <a:highlight>
                  <a:srgbClr val="FFFFFF"/>
                </a:highlight>
                <a:latin typeface="Cascadia Mono" panose="020B0609020000020004" pitchFamily="49" charset="0"/>
              </a:rPr>
            </a:br>
            <a:br>
              <a:rPr lang="nl-BE" sz="1800" dirty="0">
                <a:solidFill>
                  <a:srgbClr val="008000"/>
                </a:solidFill>
                <a:highlight>
                  <a:srgbClr val="FFFFFF"/>
                </a:highlight>
                <a:latin typeface="Cascadia Mono" panose="020B0609020000020004" pitchFamily="49" charset="0"/>
              </a:rPr>
            </a:br>
            <a:r>
              <a:rPr lang="nl-BE" sz="1800" b="1" dirty="0">
                <a:solidFill>
                  <a:srgbClr val="008000"/>
                </a:solidFill>
                <a:highlight>
                  <a:srgbClr val="FFFFFF"/>
                </a:highlight>
                <a:latin typeface="Cascadia Mono" panose="020B0609020000020004" pitchFamily="49" charset="0"/>
              </a:rPr>
              <a:t>You like this?</a:t>
            </a:r>
            <a:br>
              <a:rPr lang="nl-BE" sz="1800" b="1" dirty="0">
                <a:solidFill>
                  <a:srgbClr val="008000"/>
                </a:solidFill>
                <a:highlight>
                  <a:srgbClr val="FFFFFF"/>
                </a:highlight>
                <a:latin typeface="Cascadia Mono" panose="020B0609020000020004" pitchFamily="49" charset="0"/>
              </a:rPr>
            </a:br>
            <a:r>
              <a:rPr lang="nl-BE" sz="1800" b="1" dirty="0">
                <a:solidFill>
                  <a:srgbClr val="008000"/>
                </a:solidFill>
                <a:highlight>
                  <a:srgbClr val="FFFFFF"/>
                </a:highlight>
                <a:latin typeface="Cascadia Mono" panose="020B0609020000020004" pitchFamily="49" charset="0"/>
              </a:rPr>
              <a:t>Anyone already started using the baked in source generation functionalities which came available in the latest releases?</a:t>
            </a:r>
          </a:p>
          <a:p>
            <a:pPr marL="228600" indent="-228600">
              <a:buFont typeface="+mj-lt"/>
              <a:buAutoNum type="arabicPeriod"/>
            </a:pPr>
            <a:endParaRPr lang="nl-BE" sz="1800" dirty="0">
              <a:solidFill>
                <a:srgbClr val="008000"/>
              </a:solidFill>
              <a:highlight>
                <a:srgbClr val="FFFFFF"/>
              </a:highlight>
              <a:latin typeface="Cascadia Mono" panose="020B0609020000020004" pitchFamily="49" charset="0"/>
            </a:endParaRPr>
          </a:p>
          <a:p>
            <a:pPr marL="228600" indent="-228600">
              <a:buFont typeface="+mj-lt"/>
              <a:buAutoNum type="arabicPeriod"/>
            </a:pPr>
            <a:r>
              <a:rPr lang="nl-BE" sz="1800" dirty="0">
                <a:solidFill>
                  <a:srgbClr val="008000"/>
                </a:solidFill>
                <a:highlight>
                  <a:srgbClr val="FFFFFF"/>
                </a:highlight>
                <a:latin typeface="Cascadia Mono" panose="020B0609020000020004" pitchFamily="49" charset="0"/>
              </a:rPr>
              <a:t>We can source generate these validation and reduce reflection expensive reflection calls.</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Create a public partial class and let it inherith the </a:t>
            </a:r>
            <a:r>
              <a:rPr lang="nl-BE" sz="1800" dirty="0">
                <a:solidFill>
                  <a:srgbClr val="2B91AF"/>
                </a:solidFill>
                <a:highlight>
                  <a:srgbClr val="FFFFFF"/>
                </a:highlight>
                <a:latin typeface="Cascadia Mono" panose="020B0609020000020004" pitchFamily="49" charset="0"/>
              </a:rPr>
              <a:t>IValidateOptions interface and point it to the MyOptions in this case. Also decorate it with the [OptionsValidator]</a:t>
            </a:r>
          </a:p>
          <a:p>
            <a:pPr marL="228600" indent="-228600">
              <a:buFont typeface="+mj-lt"/>
              <a:buAutoNum type="arabicPeriod"/>
            </a:pPr>
            <a:r>
              <a:rPr lang="nl-BE" sz="1800" dirty="0">
                <a:solidFill>
                  <a:srgbClr val="2B91AF"/>
                </a:solidFill>
                <a:highlight>
                  <a:srgbClr val="FFFFFF"/>
                </a:highlight>
                <a:latin typeface="Cascadia Mono" panose="020B0609020000020004" pitchFamily="49" charset="0"/>
              </a:rPr>
              <a:t>This class must be added as a singleton to your di container in order to be able to be used.</a:t>
            </a:r>
          </a:p>
          <a:p>
            <a:pPr marL="228600" indent="-228600">
              <a:buFont typeface="+mj-lt"/>
              <a:buAutoNum type="arabicPeriod"/>
            </a:pPr>
            <a:r>
              <a:rPr lang="nl-BE" sz="1800" dirty="0">
                <a:solidFill>
                  <a:srgbClr val="2B91AF"/>
                </a:solidFill>
                <a:highlight>
                  <a:srgbClr val="FFFFFF"/>
                </a:highlight>
                <a:latin typeface="Cascadia Mono" panose="020B0609020000020004" pitchFamily="49" charset="0"/>
              </a:rPr>
              <a:t>Once you apply this validator class you don’t longer need the </a:t>
            </a:r>
            <a:r>
              <a:rPr lang="nl-BE" sz="1800" dirty="0">
                <a:solidFill>
                  <a:srgbClr val="008000"/>
                </a:solidFill>
                <a:highlight>
                  <a:srgbClr val="FFFFFF"/>
                </a:highlight>
                <a:latin typeface="Cascadia Mono" panose="020B0609020000020004" pitchFamily="49" charset="0"/>
              </a:rPr>
              <a:t>ValidateDataAnnotations. It will happen now automatically.</a:t>
            </a:r>
            <a:br>
              <a:rPr lang="nl-BE" sz="1800" dirty="0">
                <a:solidFill>
                  <a:srgbClr val="008000"/>
                </a:solidFill>
                <a:highlight>
                  <a:srgbClr val="FFFFFF"/>
                </a:highlight>
                <a:latin typeface="Cascadia Mono" panose="020B0609020000020004" pitchFamily="49" charset="0"/>
              </a:rPr>
            </a:br>
            <a:br>
              <a:rPr lang="nl-BE" sz="1800" dirty="0">
                <a:solidFill>
                  <a:srgbClr val="008000"/>
                </a:solidFill>
                <a:highlight>
                  <a:srgbClr val="FFFFFF"/>
                </a:highlight>
                <a:latin typeface="Cascadia Mono" panose="020B0609020000020004" pitchFamily="49" charset="0"/>
              </a:rPr>
            </a:br>
            <a:r>
              <a:rPr lang="nl-BE" sz="1800" b="1" dirty="0">
                <a:solidFill>
                  <a:srgbClr val="008000"/>
                </a:solidFill>
                <a:highlight>
                  <a:srgbClr val="FFFFFF"/>
                </a:highlight>
                <a:latin typeface="Cascadia Mono" panose="020B0609020000020004" pitchFamily="49" charset="0"/>
              </a:rPr>
              <a:t>Do you want some more?</a:t>
            </a:r>
            <a:br>
              <a:rPr lang="nl-BE" sz="1800" b="1" dirty="0">
                <a:solidFill>
                  <a:srgbClr val="008000"/>
                </a:solidFill>
                <a:highlight>
                  <a:srgbClr val="FFFFFF"/>
                </a:highlight>
                <a:latin typeface="Cascadia Mono" panose="020B0609020000020004" pitchFamily="49" charset="0"/>
              </a:rPr>
            </a:br>
            <a:endParaRPr lang="nl-BE" sz="1800" b="1" dirty="0">
              <a:solidFill>
                <a:srgbClr val="008000"/>
              </a:solidFill>
              <a:highlight>
                <a:srgbClr val="FFFFFF"/>
              </a:highlight>
              <a:latin typeface="Cascadia Mono" panose="020B0609020000020004" pitchFamily="49" charset="0"/>
            </a:endParaRP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We can also source generate the binding, this removes the reflection from going from the configuration to the options object.</a:t>
            </a:r>
            <a:br>
              <a:rPr lang="nl-BE" sz="1800" b="0" dirty="0">
                <a:solidFill>
                  <a:srgbClr val="008000"/>
                </a:solidFill>
                <a:highlight>
                  <a:srgbClr val="FFFFFF"/>
                </a:highlight>
                <a:latin typeface="Cascadia Mono" panose="020B0609020000020004" pitchFamily="49" charset="0"/>
              </a:rPr>
            </a:br>
            <a:r>
              <a:rPr lang="nl-BE" sz="1800" b="0" dirty="0">
                <a:solidFill>
                  <a:srgbClr val="008000"/>
                </a:solidFill>
                <a:highlight>
                  <a:srgbClr val="FFFFFF"/>
                </a:highlight>
                <a:latin typeface="Cascadia Mono" panose="020B0609020000020004" pitchFamily="49" charset="0"/>
              </a:rPr>
              <a:t>In the csproj file enable the property </a:t>
            </a:r>
            <a:r>
              <a:rPr lang="nl-BE" sz="1800" b="1" dirty="0">
                <a:solidFill>
                  <a:srgbClr val="A31515"/>
                </a:solidFill>
                <a:highlight>
                  <a:srgbClr val="FFFFFF"/>
                </a:highlight>
                <a:latin typeface="Cascadia Mono" panose="020B0609020000020004" pitchFamily="49" charset="0"/>
              </a:rPr>
              <a:t>EnableConfigurationBindingGenerator</a:t>
            </a:r>
            <a:r>
              <a:rPr lang="nl-BE" sz="1800" b="0" dirty="0">
                <a:solidFill>
                  <a:srgbClr val="A31515"/>
                </a:solidFill>
                <a:highlight>
                  <a:srgbClr val="FFFFFF"/>
                </a:highlight>
                <a:latin typeface="Cascadia Mono" panose="020B0609020000020004" pitchFamily="49" charset="0"/>
              </a:rPr>
              <a:t> when you now look back at the program.cs file you will see an icon appearing.</a:t>
            </a:r>
            <a:br>
              <a:rPr lang="nl-BE" sz="1800" b="0" dirty="0">
                <a:solidFill>
                  <a:srgbClr val="A31515"/>
                </a:solidFill>
                <a:highlight>
                  <a:srgbClr val="FFFFFF"/>
                </a:highlight>
                <a:latin typeface="Cascadia Mono" panose="020B0609020000020004" pitchFamily="49" charset="0"/>
              </a:rPr>
            </a:br>
            <a:r>
              <a:rPr lang="nl-BE" sz="1800" b="0" dirty="0">
                <a:solidFill>
                  <a:srgbClr val="A31515"/>
                </a:solidFill>
                <a:highlight>
                  <a:srgbClr val="FFFFFF"/>
                </a:highlight>
                <a:latin typeface="Cascadia Mono" panose="020B0609020000020004" pitchFamily="49" charset="0"/>
              </a:rPr>
              <a:t>When you hover over it is indicating that this is an intercepted call.</a:t>
            </a:r>
            <a:br>
              <a:rPr lang="nl-BE" sz="1800" b="0" dirty="0">
                <a:solidFill>
                  <a:srgbClr val="A31515"/>
                </a:solidFill>
                <a:highlight>
                  <a:srgbClr val="FFFFFF"/>
                </a:highlight>
                <a:latin typeface="Cascadia Mono" panose="020B0609020000020004" pitchFamily="49" charset="0"/>
              </a:rPr>
            </a:br>
            <a:r>
              <a:rPr lang="nl-BE" sz="1800" b="0" dirty="0">
                <a:solidFill>
                  <a:srgbClr val="A31515"/>
                </a:solidFill>
                <a:highlight>
                  <a:srgbClr val="FFFFFF"/>
                </a:highlight>
                <a:latin typeface="Cascadia Mono" panose="020B0609020000020004" pitchFamily="49" charset="0"/>
              </a:rPr>
              <a:t>We now have the binding and the validation source generated. This brings us quite close to an AOT point.</a:t>
            </a:r>
            <a:br>
              <a:rPr lang="nl-BE" sz="1800" b="0" dirty="0">
                <a:solidFill>
                  <a:srgbClr val="A31515"/>
                </a:solidFill>
                <a:highlight>
                  <a:srgbClr val="FFFFFF"/>
                </a:highlight>
                <a:latin typeface="Cascadia Mono" panose="020B0609020000020004" pitchFamily="49" charset="0"/>
              </a:rPr>
            </a:br>
            <a:br>
              <a:rPr lang="nl-BE" sz="1800" b="0" dirty="0">
                <a:solidFill>
                  <a:srgbClr val="A31515"/>
                </a:solidFill>
                <a:highlight>
                  <a:srgbClr val="FFFFFF"/>
                </a:highlight>
                <a:latin typeface="Cascadia Mono" panose="020B0609020000020004" pitchFamily="49" charset="0"/>
              </a:rPr>
            </a:br>
            <a:r>
              <a:rPr lang="nl-BE" sz="1800" b="1" dirty="0">
                <a:solidFill>
                  <a:srgbClr val="A31515"/>
                </a:solidFill>
                <a:highlight>
                  <a:srgbClr val="FFFFFF"/>
                </a:highlight>
                <a:latin typeface="Cascadia Mono" panose="020B0609020000020004" pitchFamily="49" charset="0"/>
              </a:rPr>
              <a:t>Anyone already toyed with this? I will show you how you get this working on AOT</a:t>
            </a:r>
            <a:br>
              <a:rPr lang="nl-BE" sz="1800" b="0" dirty="0">
                <a:solidFill>
                  <a:srgbClr val="A31515"/>
                </a:solidFill>
                <a:highlight>
                  <a:srgbClr val="FFFFFF"/>
                </a:highlight>
                <a:latin typeface="Cascadia Mono" panose="020B0609020000020004" pitchFamily="49" charset="0"/>
              </a:rPr>
            </a:br>
            <a:endParaRPr lang="nl-BE" sz="1800" b="0" dirty="0">
              <a:solidFill>
                <a:srgbClr val="A31515"/>
              </a:solidFill>
              <a:highlight>
                <a:srgbClr val="FFFFFF"/>
              </a:highlight>
              <a:latin typeface="Cascadia Mono" panose="020B0609020000020004" pitchFamily="49" charset="0"/>
            </a:endParaRPr>
          </a:p>
          <a:p>
            <a:pPr marL="228600" indent="-228600">
              <a:buFont typeface="+mj-lt"/>
              <a:buAutoNum type="arabicPeriod"/>
            </a:pPr>
            <a:r>
              <a:rPr lang="nl-BE" sz="1800" dirty="0">
                <a:solidFill>
                  <a:srgbClr val="A31515"/>
                </a:solidFill>
                <a:highlight>
                  <a:srgbClr val="FFFFFF"/>
                </a:highlight>
                <a:latin typeface="Cascadia Mono" panose="020B0609020000020004" pitchFamily="49" charset="0"/>
              </a:rPr>
              <a:t>If you are using controllers you’re in luck if the documentation is right, if you are using minimal apis like this demo not so much.</a:t>
            </a:r>
            <a:br>
              <a:rPr lang="nl-BE" sz="1800" dirty="0">
                <a:solidFill>
                  <a:srgbClr val="A31515"/>
                </a:solidFill>
                <a:highlight>
                  <a:srgbClr val="FFFFFF"/>
                </a:highlight>
                <a:latin typeface="Cascadia Mono" panose="020B0609020000020004" pitchFamily="49" charset="0"/>
              </a:rPr>
            </a:br>
            <a:r>
              <a:rPr lang="nl-BE" sz="1800" dirty="0">
                <a:solidFill>
                  <a:srgbClr val="A31515"/>
                </a:solidFill>
                <a:highlight>
                  <a:srgbClr val="FFFFFF"/>
                </a:highlight>
                <a:latin typeface="Cascadia Mono" panose="020B0609020000020004" pitchFamily="49" charset="0"/>
              </a:rPr>
              <a:t>Enable the property </a:t>
            </a:r>
            <a:r>
              <a:rPr lang="nl-BE" sz="1800" b="1" dirty="0">
                <a:solidFill>
                  <a:srgbClr val="008000"/>
                </a:solidFill>
                <a:highlight>
                  <a:srgbClr val="FFFFFF"/>
                </a:highlight>
                <a:latin typeface="Cascadia Mono" panose="020B0609020000020004" pitchFamily="49" charset="0"/>
              </a:rPr>
              <a:t>PublishAot</a:t>
            </a:r>
            <a:r>
              <a:rPr lang="nl-BE" sz="1800" dirty="0">
                <a:solidFill>
                  <a:srgbClr val="008000"/>
                </a:solidFill>
                <a:highlight>
                  <a:srgbClr val="FFFFFF"/>
                </a:highlight>
                <a:latin typeface="Cascadia Mono" panose="020B0609020000020004" pitchFamily="49" charset="0"/>
              </a:rPr>
              <a:t> in the csproj</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The intercepted call is now also appearing at this location as well.</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We’ll go into this one and we search for the </a:t>
            </a:r>
            <a:r>
              <a:rPr lang="nl-BE" sz="1800" b="1" dirty="0">
                <a:solidFill>
                  <a:srgbClr val="2B91AF"/>
                </a:solidFill>
                <a:highlight>
                  <a:srgbClr val="FFFFFF"/>
                </a:highlight>
                <a:latin typeface="Cascadia Mono" panose="020B0609020000020004" pitchFamily="49" charset="0"/>
              </a:rPr>
              <a:t>IOptions</a:t>
            </a:r>
            <a:r>
              <a:rPr lang="nl-BE" sz="1800" b="1" dirty="0">
                <a:solidFill>
                  <a:srgbClr val="D86AC2"/>
                </a:solidFill>
                <a:highlight>
                  <a:srgbClr val="FFFFFF"/>
                </a:highlight>
                <a:latin typeface="Cascadia Mono" panose="020B0609020000020004" pitchFamily="49" charset="0"/>
              </a:rPr>
              <a:t>&lt;</a:t>
            </a:r>
            <a:r>
              <a:rPr lang="nl-BE" sz="1800" b="1" dirty="0">
                <a:solidFill>
                  <a:srgbClr val="2B91AF"/>
                </a:solidFill>
                <a:highlight>
                  <a:srgbClr val="FFFFFF"/>
                </a:highlight>
                <a:latin typeface="Cascadia Mono" panose="020B0609020000020004" pitchFamily="49" charset="0"/>
              </a:rPr>
              <a:t>JsonOptions</a:t>
            </a:r>
            <a:r>
              <a:rPr lang="nl-BE" sz="1800" b="1" dirty="0">
                <a:solidFill>
                  <a:srgbClr val="D86AC2"/>
                </a:solidFill>
                <a:highlight>
                  <a:srgbClr val="FFFFFF"/>
                </a:highlight>
                <a:latin typeface="Cascadia Mono" panose="020B0609020000020004" pitchFamily="49" charset="0"/>
              </a:rPr>
              <a:t>&gt;</a:t>
            </a:r>
            <a:r>
              <a:rPr lang="nl-BE" sz="1800" b="0" dirty="0">
                <a:solidFill>
                  <a:srgbClr val="D86AC2"/>
                </a:solidFill>
                <a:highlight>
                  <a:srgbClr val="FFFFFF"/>
                </a:highlight>
                <a:latin typeface="Cascadia Mono" panose="020B0609020000020004" pitchFamily="49" charset="0"/>
              </a:rPr>
              <a:t>, if not provided the fall back is used which uses reflection.</a:t>
            </a:r>
          </a:p>
          <a:p>
            <a:pPr marL="228600" indent="-228600">
              <a:buFont typeface="+mj-lt"/>
              <a:buAutoNum type="arabicPeriod"/>
            </a:pPr>
            <a:r>
              <a:rPr lang="nl-BE" sz="1800" b="0" dirty="0">
                <a:solidFill>
                  <a:srgbClr val="D86AC2"/>
                </a:solidFill>
                <a:highlight>
                  <a:srgbClr val="FFFFFF"/>
                </a:highlight>
                <a:latin typeface="Cascadia Mono" panose="020B0609020000020004" pitchFamily="49" charset="0"/>
              </a:rPr>
              <a:t>To resolve this a custom </a:t>
            </a:r>
            <a:r>
              <a:rPr lang="nl-BE" sz="1800" dirty="0">
                <a:solidFill>
                  <a:srgbClr val="2B91AF"/>
                </a:solidFill>
                <a:highlight>
                  <a:srgbClr val="FFFFFF"/>
                </a:highlight>
                <a:latin typeface="Cascadia Mono" panose="020B0609020000020004" pitchFamily="49" charset="0"/>
              </a:rPr>
              <a:t>JsonSerializerContext</a:t>
            </a:r>
            <a:r>
              <a:rPr lang="nl-BE" sz="1800" b="0" dirty="0">
                <a:solidFill>
                  <a:srgbClr val="D86AC2"/>
                </a:solidFill>
                <a:highlight>
                  <a:srgbClr val="FFFFFF"/>
                </a:highlight>
                <a:latin typeface="Cascadia Mono" panose="020B0609020000020004" pitchFamily="49" charset="0"/>
              </a:rPr>
              <a:t> must be used where we then can point to the MyOptions.</a:t>
            </a:r>
          </a:p>
          <a:p>
            <a:pPr marL="228600" indent="-228600">
              <a:buFont typeface="+mj-lt"/>
              <a:buAutoNum type="arabicPeriod"/>
            </a:pPr>
            <a:r>
              <a:rPr lang="nl-BE" sz="1800" b="0" dirty="0">
                <a:solidFill>
                  <a:srgbClr val="D86AC2"/>
                </a:solidFill>
                <a:highlight>
                  <a:srgbClr val="FFFFFF"/>
                </a:highlight>
                <a:latin typeface="Cascadia Mono" panose="020B0609020000020004" pitchFamily="49" charset="0"/>
              </a:rPr>
              <a:t>Now we can add it to the default json serializer using the </a:t>
            </a:r>
            <a:r>
              <a:rPr lang="nl-BE" sz="1800" dirty="0">
                <a:solidFill>
                  <a:srgbClr val="008000"/>
                </a:solidFill>
                <a:highlight>
                  <a:srgbClr val="FFFFFF"/>
                </a:highlight>
                <a:latin typeface="Cascadia Mono" panose="020B0609020000020004" pitchFamily="49" charset="0"/>
              </a:rPr>
              <a:t>TypeInfoResolver</a:t>
            </a:r>
            <a:r>
              <a:rPr lang="nl-BE" sz="1800" b="0" dirty="0">
                <a:solidFill>
                  <a:srgbClr val="008000"/>
                </a:solidFill>
                <a:highlight>
                  <a:srgbClr val="FFFFFF"/>
                </a:highlight>
                <a:latin typeface="Cascadia Mono" panose="020B0609020000020004" pitchFamily="49" charset="0"/>
              </a:rPr>
              <a:t> and add the newly created context to it.</a:t>
            </a: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I will open a terminal now and create the AOT build using dotnet publish</a:t>
            </a:r>
            <a:br>
              <a:rPr lang="nl-BE" sz="1800" b="0" dirty="0">
                <a:solidFill>
                  <a:srgbClr val="008000"/>
                </a:solidFill>
                <a:highlight>
                  <a:srgbClr val="FFFFFF"/>
                </a:highlight>
                <a:latin typeface="Cascadia Mono" panose="020B0609020000020004" pitchFamily="49" charset="0"/>
              </a:rPr>
            </a:br>
            <a:r>
              <a:rPr lang="nl-BE" sz="1800" b="0" dirty="0">
                <a:solidFill>
                  <a:srgbClr val="008000"/>
                </a:solidFill>
                <a:highlight>
                  <a:srgbClr val="FFFFFF"/>
                </a:highlight>
                <a:latin typeface="Cascadia Mono" panose="020B0609020000020004" pitchFamily="49" charset="0"/>
              </a:rPr>
              <a:t>If you’ve never done this before you must enable the .NET desktop development under the workloads, it will not work otherwise</a:t>
            </a:r>
            <a:br>
              <a:rPr lang="nl-BE" sz="1800" b="0" dirty="0">
                <a:solidFill>
                  <a:srgbClr val="008000"/>
                </a:solidFill>
                <a:highlight>
                  <a:srgbClr val="FFFFFF"/>
                </a:highlight>
                <a:latin typeface="Cascadia Mono" panose="020B0609020000020004" pitchFamily="49" charset="0"/>
              </a:rPr>
            </a:br>
            <a:br>
              <a:rPr lang="nl-BE" sz="1800" b="0" dirty="0">
                <a:solidFill>
                  <a:srgbClr val="008000"/>
                </a:solidFill>
                <a:highlight>
                  <a:srgbClr val="FFFFFF"/>
                </a:highlight>
                <a:latin typeface="Cascadia Mono" panose="020B0609020000020004" pitchFamily="49" charset="0"/>
              </a:rPr>
            </a:br>
            <a:r>
              <a:rPr lang="nl-BE" sz="1800" b="0" dirty="0">
                <a:solidFill>
                  <a:srgbClr val="008000"/>
                </a:solidFill>
                <a:highlight>
                  <a:srgbClr val="FFFFFF"/>
                </a:highlight>
                <a:latin typeface="Cascadia Mono" panose="020B0609020000020004" pitchFamily="49" charset="0"/>
              </a:rPr>
              <a:t>dotnet publish</a:t>
            </a: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Go to the AOT folder and start it: dotnet .\OptionValidation.dll --urls https://localhost:7030</a:t>
            </a: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Go to the release folder and start it: dotnet .\OptionValidation.dll --urls https://localhost:7030</a:t>
            </a:r>
            <a:endParaRPr lang="nl-BE" sz="1800" b="1" dirty="0">
              <a:solidFill>
                <a:srgbClr val="008000"/>
              </a:solidFill>
              <a:highlight>
                <a:srgbClr val="FFFFFF"/>
              </a:highlight>
              <a:latin typeface="Cascadia Mono" panose="020B0609020000020004" pitchFamily="49" charset="0"/>
            </a:endParaRPr>
          </a:p>
          <a:p>
            <a:endParaRPr lang="en-US" sz="1800" b="1" noProof="0" dirty="0">
              <a:solidFill>
                <a:srgbClr val="000000"/>
              </a:solidFill>
              <a:latin typeface="Cascadia Mono" panose="020B0609020000020004" pitchFamily="49" charset="0"/>
            </a:endParaRPr>
          </a:p>
          <a:p>
            <a:r>
              <a:rPr lang="en-US" sz="1800" b="0" noProof="0" dirty="0">
                <a:solidFill>
                  <a:srgbClr val="000000"/>
                </a:solidFill>
                <a:latin typeface="Cascadia Mono" panose="020B0609020000020004" pitchFamily="49" charset="0"/>
              </a:rPr>
              <a:t>If you lost me this code will become available on my </a:t>
            </a:r>
            <a:r>
              <a:rPr lang="en-US" sz="1800" b="0" noProof="0" dirty="0" err="1">
                <a:solidFill>
                  <a:srgbClr val="000000"/>
                </a:solidFill>
                <a:latin typeface="Cascadia Mono" panose="020B0609020000020004" pitchFamily="49" charset="0"/>
              </a:rPr>
              <a:t>github</a:t>
            </a:r>
            <a:r>
              <a:rPr lang="en-US" sz="1800" b="0" noProof="0" dirty="0">
                <a:solidFill>
                  <a:srgbClr val="000000"/>
                </a:solidFill>
                <a:latin typeface="Cascadia Mono" panose="020B0609020000020004" pitchFamily="49" charset="0"/>
              </a:rPr>
              <a:t> so don’t worry about it.</a:t>
            </a:r>
          </a:p>
          <a:p>
            <a:r>
              <a:rPr lang="en-US" sz="1800" b="0" noProof="0" dirty="0">
                <a:solidFill>
                  <a:srgbClr val="000000"/>
                </a:solidFill>
                <a:latin typeface="Cascadia Mono" panose="020B0609020000020004" pitchFamily="49" charset="0"/>
              </a:rPr>
              <a:t>This concludes the optimization of the validation with the source generation part. But this code also has another angle.</a:t>
            </a:r>
          </a:p>
          <a:p>
            <a:endParaRPr lang="en-US" sz="1800" b="0" noProof="0" dirty="0">
              <a:solidFill>
                <a:srgbClr val="000000"/>
              </a:solidFill>
              <a:latin typeface="Cascadia Mono" panose="020B0609020000020004" pitchFamily="49" charset="0"/>
            </a:endParaRPr>
          </a:p>
          <a:p>
            <a:r>
              <a:rPr lang="en-US" sz="1800" b="0" noProof="0" dirty="0">
                <a:solidFill>
                  <a:srgbClr val="000000"/>
                </a:solidFill>
                <a:latin typeface="Cascadia Mono" panose="020B0609020000020004" pitchFamily="49" charset="0"/>
              </a:rPr>
              <a:t>First demonstrate the first 3 with the default value, then show the named options and reveal the “” case.</a:t>
            </a:r>
          </a:p>
          <a:p>
            <a:endParaRPr lang="en-US" sz="1800" b="0" noProof="0" dirty="0">
              <a:solidFill>
                <a:srgbClr val="000000"/>
              </a:solidFill>
              <a:latin typeface="Cascadia Mono" panose="020B0609020000020004" pitchFamily="49" charset="0"/>
            </a:endParaRPr>
          </a:p>
          <a:p>
            <a:r>
              <a:rPr lang="en-US" sz="1800" b="1" noProof="0" dirty="0">
                <a:solidFill>
                  <a:srgbClr val="000000"/>
                </a:solidFill>
                <a:latin typeface="Cascadia Mono" panose="020B0609020000020004" pitchFamily="49" charset="0"/>
              </a:rPr>
              <a:t>Does anyone know what will happen when we launch the Get(“X”) call?</a:t>
            </a:r>
          </a:p>
          <a:p>
            <a:endParaRPr lang="en-US" sz="1800" b="1" noProof="0" dirty="0">
              <a:solidFill>
                <a:srgbClr val="000000"/>
              </a:solidFill>
              <a:latin typeface="Cascadia Mono" panose="020B0609020000020004" pitchFamily="49" charset="0"/>
            </a:endParaRPr>
          </a:p>
          <a:p>
            <a:r>
              <a:rPr lang="en-US" sz="1800" noProof="0" dirty="0"/>
              <a:t>For the validation pay attention that this will also be applied for the unnamed and named options.</a:t>
            </a:r>
          </a:p>
          <a:p>
            <a:r>
              <a:rPr lang="en-US" sz="1800" noProof="0" dirty="0"/>
              <a:t>Meaning if you register only named options but when you request an </a:t>
            </a:r>
            <a:r>
              <a:rPr lang="en-US" sz="1800" noProof="0" dirty="0" err="1"/>
              <a:t>IOption</a:t>
            </a:r>
            <a:r>
              <a:rPr lang="en-US" sz="1800" noProof="0" dirty="0"/>
              <a:t>&lt;T&gt; it will resolve a default options and apply the validation upon. If this validation can’t pass by default, then you will still face a runtime failure.</a:t>
            </a:r>
          </a:p>
          <a:p>
            <a:endParaRPr lang="en-US" sz="1800" b="1" noProof="0" dirty="0">
              <a:solidFill>
                <a:srgbClr val="000000"/>
              </a:solidFill>
              <a:latin typeface="Cascadia Mono" panose="020B060902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solidFill>
                  <a:srgbClr val="000000"/>
                </a:solidFill>
                <a:latin typeface="Cascadia Mono" panose="020B0609020000020004" pitchFamily="49" charset="0"/>
              </a:rPr>
              <a:t>Does anyone know what will happen when we launch the Get(“”) call?</a:t>
            </a:r>
          </a:p>
          <a:p>
            <a:r>
              <a:rPr lang="en-US" sz="1800" b="0" noProof="0" dirty="0">
                <a:solidFill>
                  <a:srgbClr val="000000"/>
                </a:solidFill>
                <a:latin typeface="Cascadia Mono" panose="020B0609020000020004" pitchFamily="49" charset="0"/>
              </a:rPr>
              <a:t>Now make the </a:t>
            </a:r>
            <a:r>
              <a:rPr lang="en-US" sz="1800" b="0" noProof="0" dirty="0" err="1">
                <a:solidFill>
                  <a:srgbClr val="000000"/>
                </a:solidFill>
                <a:latin typeface="Cascadia Mono" panose="020B0609020000020004" pitchFamily="49" charset="0"/>
              </a:rPr>
              <a:t>AddOptions</a:t>
            </a:r>
            <a:r>
              <a:rPr lang="en-US" sz="1800" b="0" noProof="0" dirty="0">
                <a:solidFill>
                  <a:srgbClr val="000000"/>
                </a:solidFill>
                <a:latin typeface="Cascadia Mono" panose="020B0609020000020004" pitchFamily="49" charset="0"/>
              </a:rPr>
              <a:t> a named “X” and show the difference highlighting a thing which still needs some attention although you configured validation on startup.</a:t>
            </a:r>
          </a:p>
          <a:p>
            <a:endParaRPr lang="en-US" sz="1800" noProof="0" dirty="0"/>
          </a:p>
          <a:p>
            <a:r>
              <a:rPr lang="en-US" sz="1800" noProof="0" dirty="0"/>
              <a:t>When validation is set at startup time you will have the guarantee that the startup configuration was valid at that point in time for the registered options.</a:t>
            </a:r>
          </a:p>
          <a:p>
            <a:r>
              <a:rPr lang="en-US" sz="1800" noProof="0" dirty="0"/>
              <a:t>Pay attention though if you would register named options only and request an unnamed it will try to honor the request and return a default option, if this can’t pass validation a runtime error will happen.</a:t>
            </a:r>
            <a:endParaRPr lang="en-US" sz="1800" b="0" noProof="0" dirty="0">
              <a:solidFill>
                <a:srgbClr val="000000"/>
              </a:solidFill>
              <a:latin typeface="Cascadia Mono" panose="020B0609020000020004" pitchFamily="49" charset="0"/>
            </a:endParaRPr>
          </a:p>
          <a:p>
            <a:endParaRPr lang="en-US" b="0"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17</a:t>
            </a:fld>
            <a:endParaRPr lang="de-DE" dirty="0"/>
          </a:p>
        </p:txBody>
      </p:sp>
    </p:spTree>
    <p:extLst>
      <p:ext uri="{BB962C8B-B14F-4D97-AF65-F5344CB8AC3E}">
        <p14:creationId xmlns:p14="http://schemas.microsoft.com/office/powerpoint/2010/main" val="6004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arrived at the last part Configure, make no mistakes this is the hardest one to get all the ins &amp; outs </a:t>
            </a:r>
          </a:p>
          <a:p>
            <a:r>
              <a:rPr lang="en-US" noProof="0" dirty="0"/>
              <a:t>but when it comes to specialized configuration this last step is where you can do magic with options.</a:t>
            </a:r>
          </a:p>
          <a:p>
            <a:endParaRPr lang="en-US" noProof="0" dirty="0"/>
          </a:p>
          <a:p>
            <a:r>
              <a:rPr lang="en-US" noProof="0" dirty="0"/>
              <a:t>The execution order can be a though one if you would start combining the different executions, but if you do, you will most likely have your reasons but pay attention order matters in this case.</a:t>
            </a:r>
          </a:p>
          <a:p>
            <a:endParaRPr lang="en-US" noProof="0" dirty="0"/>
          </a:p>
          <a:p>
            <a:r>
              <a:rPr lang="en-US" noProof="0" dirty="0"/>
              <a:t>All the configure steps, </a:t>
            </a:r>
            <a:r>
              <a:rPr lang="en-US" b="1" i="1" noProof="0" dirty="0"/>
              <a:t>Configure, </a:t>
            </a:r>
            <a:r>
              <a:rPr lang="en-US" b="1" i="1" noProof="0" dirty="0" err="1"/>
              <a:t>ConfigureAll</a:t>
            </a:r>
            <a:r>
              <a:rPr lang="en-US" b="1" i="1" noProof="0" dirty="0"/>
              <a:t>&lt;T&gt; &amp; Configure&lt;T</a:t>
            </a:r>
            <a:r>
              <a:rPr lang="en-US" b="0" i="1" noProof="0" dirty="0"/>
              <a:t>&gt;</a:t>
            </a:r>
            <a:r>
              <a:rPr lang="en-US" b="0" noProof="0" dirty="0"/>
              <a:t>,</a:t>
            </a:r>
            <a:r>
              <a:rPr lang="en-US" noProof="0" dirty="0"/>
              <a:t> no matter where they are, are executed before the post configure step in the order they were added.</a:t>
            </a:r>
          </a:p>
          <a:p>
            <a:r>
              <a:rPr lang="en-US" noProof="0" dirty="0"/>
              <a:t>The same applies for the post configure.</a:t>
            </a:r>
          </a:p>
          <a:p>
            <a:endParaRPr lang="en-US" noProof="0" dirty="0"/>
          </a:p>
          <a:p>
            <a:r>
              <a:rPr lang="en-US" noProof="0" dirty="0"/>
              <a:t>All the configure steps are done before the validation takes places, so if there is a common thing that will make your configuration valid this can be applied upfront.</a:t>
            </a:r>
          </a:p>
          <a:p>
            <a:endParaRPr lang="en-US" noProof="0" dirty="0"/>
          </a:p>
          <a:p>
            <a:r>
              <a:rPr lang="en-US" noProof="0" dirty="0"/>
              <a:t>For the </a:t>
            </a:r>
            <a:r>
              <a:rPr lang="en-US" noProof="0" dirty="0" err="1"/>
              <a:t>IServiceCollection</a:t>
            </a:r>
            <a:r>
              <a:rPr lang="en-US" noProof="0" dirty="0"/>
              <a:t> </a:t>
            </a:r>
            <a:r>
              <a:rPr lang="en-US" noProof="0" dirty="0" err="1"/>
              <a:t>PostConfigure</a:t>
            </a:r>
            <a:r>
              <a:rPr lang="en-US" noProof="0" dirty="0"/>
              <a:t> and Configure step, there is a distinct difference between named and unnamed, meaning if you configure one named it will only be applied for the named one. An unnamed one is only targeted by the one added without name.</a:t>
            </a:r>
          </a:p>
        </p:txBody>
      </p:sp>
      <p:sp>
        <p:nvSpPr>
          <p:cNvPr id="4" name="Slide Number Placeholder 3"/>
          <p:cNvSpPr>
            <a:spLocks noGrp="1"/>
          </p:cNvSpPr>
          <p:nvPr>
            <p:ph type="sldNum" sz="quarter" idx="5"/>
          </p:nvPr>
        </p:nvSpPr>
        <p:spPr/>
        <p:txBody>
          <a:bodyPr/>
          <a:lstStyle/>
          <a:p>
            <a:fld id="{D61B4C21-2AF8-4513-9A88-12DEBB551087}" type="slidenum">
              <a:rPr lang="de-DE" smtClean="0"/>
              <a:pPr/>
              <a:t>18</a:t>
            </a:fld>
            <a:endParaRPr lang="de-DE" dirty="0"/>
          </a:p>
        </p:txBody>
      </p:sp>
    </p:spTree>
    <p:extLst>
      <p:ext uri="{BB962C8B-B14F-4D97-AF65-F5344CB8AC3E}">
        <p14:creationId xmlns:p14="http://schemas.microsoft.com/office/powerpoint/2010/main" val="226291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time we use the </a:t>
            </a:r>
            <a:r>
              <a:rPr lang="en-US" noProof="0" dirty="0" err="1"/>
              <a:t>MyOptions</a:t>
            </a:r>
            <a:r>
              <a:rPr lang="en-US" noProof="0" dirty="0"/>
              <a:t> class again, but I’ve added all the flavors I could think of to demonstrate how this would behave. I had to add the console </a:t>
            </a:r>
            <a:r>
              <a:rPr lang="en-US" noProof="0" dirty="0" err="1"/>
              <a:t>writelines</a:t>
            </a:r>
            <a:r>
              <a:rPr lang="en-US" noProof="0" dirty="0"/>
              <a:t> so that it would immediately be printed when it was executed without losing ourselves in breakpoints.</a:t>
            </a:r>
          </a:p>
          <a:p>
            <a:endParaRPr lang="en-US" noProof="0" dirty="0"/>
          </a:p>
          <a:p>
            <a:r>
              <a:rPr lang="en-US" noProof="0" dirty="0"/>
              <a:t>At startup you can clearly see we have three </a:t>
            </a:r>
            <a:r>
              <a:rPr lang="en-US" noProof="0" dirty="0" err="1"/>
              <a:t>uniqueidentifiers</a:t>
            </a:r>
            <a:r>
              <a:rPr lang="en-US" noProof="0" dirty="0"/>
              <a:t> pointing to the three configured options in this case.</a:t>
            </a:r>
          </a:p>
          <a:p>
            <a:r>
              <a:rPr lang="en-US" noProof="0" dirty="0"/>
              <a:t>Hit the order monitor endpoint </a:t>
            </a:r>
            <a:r>
              <a:rPr lang="en-US" noProof="0" dirty="0">
                <a:sym typeface="Wingdings" panose="05000000000000000000" pitchFamily="2" charset="2"/>
              </a:rPr>
              <a:t> this reveals that these options were configured during the startup.</a:t>
            </a:r>
            <a:endParaRPr lang="en-US" noProof="0" dirty="0"/>
          </a:p>
          <a:p>
            <a:endParaRPr lang="en-US" noProof="0" dirty="0"/>
          </a:p>
          <a:p>
            <a:r>
              <a:rPr lang="en-US" noProof="0" dirty="0"/>
              <a:t>Do the same for the snapshot endpoint </a:t>
            </a:r>
            <a:r>
              <a:rPr lang="en-US" noProof="0" dirty="0">
                <a:sym typeface="Wingdings" panose="05000000000000000000" pitchFamily="2" charset="2"/>
              </a:rPr>
              <a:t> this reveals that these options are always validated on the endpoint request as the documentation also suggested and that all configuration steps are done as well.</a:t>
            </a:r>
          </a:p>
          <a:p>
            <a:endParaRPr lang="en-US" noProof="0" dirty="0">
              <a:sym typeface="Wingdings" panose="05000000000000000000" pitchFamily="2" charset="2"/>
            </a:endParaRPr>
          </a:p>
          <a:p>
            <a:r>
              <a:rPr lang="en-US" sz="1800" dirty="0">
                <a:solidFill>
                  <a:srgbClr val="000000"/>
                </a:solidFill>
                <a:latin typeface="Cascadia Mono" panose="020B0609020000020004" pitchFamily="49" charset="0"/>
              </a:rPr>
              <a:t>With all this combined knowledge we can now go for the final thing and this one is what made me fond of this implementation.</a:t>
            </a:r>
          </a:p>
          <a:p>
            <a:r>
              <a:rPr lang="en-US" sz="1800" dirty="0">
                <a:solidFill>
                  <a:srgbClr val="000000"/>
                </a:solidFill>
                <a:latin typeface="Cascadia Mono" panose="020B0609020000020004" pitchFamily="49" charset="0"/>
              </a:rPr>
              <a:t>We will now load the previously configured monitored options and retrieve them into the </a:t>
            </a:r>
            <a:r>
              <a:rPr lang="en-US" sz="1800" dirty="0" err="1">
                <a:solidFill>
                  <a:srgbClr val="000000"/>
                </a:solidFill>
                <a:latin typeface="Cascadia Mono" panose="020B0609020000020004" pitchFamily="49" charset="0"/>
              </a:rPr>
              <a:t>FinalOptions</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b="1" dirty="0">
                <a:solidFill>
                  <a:srgbClr val="000000"/>
                </a:solidFill>
                <a:latin typeface="Cascadia Mono" panose="020B0609020000020004" pitchFamily="49" charset="0"/>
              </a:rPr>
              <a:t>TODO: </a:t>
            </a:r>
            <a:r>
              <a:rPr lang="en-US" sz="1800" dirty="0">
                <a:solidFill>
                  <a:srgbClr val="000000"/>
                </a:solidFill>
                <a:latin typeface="Cascadia Mono" panose="020B0609020000020004" pitchFamily="49" charset="0"/>
              </a:rPr>
              <a:t>Demonstrate a bad final options to show the load with a named (“bad”) and then the good one (“good”)</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It is just a simple case where we create some options where each has a custom configure step, in this example they are all the same, but they could be different.</a:t>
            </a:r>
          </a:p>
          <a:p>
            <a:r>
              <a:rPr lang="en-US" sz="1800" dirty="0">
                <a:solidFill>
                  <a:srgbClr val="000000"/>
                </a:solidFill>
                <a:latin typeface="Cascadia Mono" panose="020B0609020000020004" pitchFamily="49" charset="0"/>
              </a:rPr>
              <a:t>The </a:t>
            </a:r>
            <a:r>
              <a:rPr lang="en-US" sz="1800" dirty="0" err="1">
                <a:solidFill>
                  <a:srgbClr val="000000"/>
                </a:solidFill>
                <a:latin typeface="Cascadia Mono" panose="020B0609020000020004" pitchFamily="49" charset="0"/>
              </a:rPr>
              <a:t>finaloptions</a:t>
            </a:r>
            <a:r>
              <a:rPr lang="en-US" sz="1800" dirty="0">
                <a:solidFill>
                  <a:srgbClr val="000000"/>
                </a:solidFill>
                <a:latin typeface="Cascadia Mono" panose="020B0609020000020004" pitchFamily="49" charset="0"/>
              </a:rPr>
              <a:t> is picking up configuration as well and in its configuration phase where it is referencing the other options.</a:t>
            </a:r>
          </a:p>
          <a:p>
            <a:r>
              <a:rPr lang="en-US" sz="1800" dirty="0">
                <a:solidFill>
                  <a:srgbClr val="000000"/>
                </a:solidFill>
                <a:latin typeface="Cascadia Mono" panose="020B0609020000020004" pitchFamily="49" charset="0"/>
              </a:rPr>
              <a:t>So, this is not just an option created by an </a:t>
            </a:r>
            <a:r>
              <a:rPr lang="en-US" sz="1800" dirty="0" err="1">
                <a:solidFill>
                  <a:srgbClr val="000000"/>
                </a:solidFill>
                <a:latin typeface="Cascadia Mono" panose="020B0609020000020004" pitchFamily="49" charset="0"/>
              </a:rPr>
              <a:t>IConfiguration</a:t>
            </a:r>
            <a:r>
              <a:rPr lang="en-US" sz="1800" dirty="0">
                <a:solidFill>
                  <a:srgbClr val="000000"/>
                </a:solidFill>
                <a:latin typeface="Cascadia Mono" panose="020B0609020000020004" pitchFamily="49" charset="0"/>
              </a:rPr>
              <a:t>, it also requires some features specific from your DI container in so that it can resolve itself.</a:t>
            </a:r>
          </a:p>
          <a:p>
            <a:r>
              <a:rPr lang="en-US" sz="1800" dirty="0">
                <a:solidFill>
                  <a:srgbClr val="000000"/>
                </a:solidFill>
                <a:latin typeface="Cascadia Mono" panose="020B0609020000020004" pitchFamily="49" charset="0"/>
              </a:rPr>
              <a:t>If you think this is an odd case out. We needed this for some health checks which depended upon the options of other options, but those had an additional configuration check which could only be resolved after data was injected via the pipeline.</a:t>
            </a:r>
          </a:p>
          <a:p>
            <a:r>
              <a:rPr lang="en-US" sz="1800" dirty="0">
                <a:solidFill>
                  <a:srgbClr val="000000"/>
                </a:solidFill>
                <a:latin typeface="Cascadia Mono" panose="020B0609020000020004" pitchFamily="49" charset="0"/>
              </a:rPr>
              <a:t>We could have duplicated this logic in the in the final option. But it felt wrong as it was not the responsibility of the final options to correct one of its dependent options as this was also environment dependent.</a:t>
            </a:r>
          </a:p>
        </p:txBody>
      </p:sp>
      <p:sp>
        <p:nvSpPr>
          <p:cNvPr id="4" name="Slide Number Placeholder 3"/>
          <p:cNvSpPr>
            <a:spLocks noGrp="1"/>
          </p:cNvSpPr>
          <p:nvPr>
            <p:ph type="sldNum" sz="quarter" idx="5"/>
          </p:nvPr>
        </p:nvSpPr>
        <p:spPr/>
        <p:txBody>
          <a:bodyPr/>
          <a:lstStyle/>
          <a:p>
            <a:fld id="{D61B4C21-2AF8-4513-9A88-12DEBB551087}" type="slidenum">
              <a:rPr lang="de-DE" smtClean="0"/>
              <a:pPr/>
              <a:t>19</a:t>
            </a:fld>
            <a:endParaRPr lang="de-DE" dirty="0"/>
          </a:p>
        </p:txBody>
      </p:sp>
    </p:spTree>
    <p:extLst>
      <p:ext uri="{BB962C8B-B14F-4D97-AF65-F5344CB8AC3E}">
        <p14:creationId xmlns:p14="http://schemas.microsoft.com/office/powerpoint/2010/main" val="163699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My name is Pieter Samyn. I’m a technology lead at ZF in Belgium.</a:t>
            </a:r>
          </a:p>
          <a:p>
            <a:r>
              <a:rPr lang="nl-BE" dirty="0"/>
              <a:t>My main focus is backend development with the AWS stack. I try to do my best to keep up with the evolutions and I’m always on the lookout for increasing the performance and maintainabilty of our projects.</a:t>
            </a:r>
          </a:p>
          <a:p>
            <a:r>
              <a:rPr lang="nl-BE" dirty="0"/>
              <a:t>I guess that is enough about me, if you would like to know more catch me after the session and have </a:t>
            </a:r>
            <a:r>
              <a:rPr lang="nl-BE"/>
              <a:t>a chat or find me on linkedon.</a:t>
            </a:r>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2</a:t>
            </a:fld>
            <a:endParaRPr lang="de-DE" dirty="0"/>
          </a:p>
        </p:txBody>
      </p:sp>
    </p:spTree>
    <p:extLst>
      <p:ext uri="{BB962C8B-B14F-4D97-AF65-F5344CB8AC3E}">
        <p14:creationId xmlns:p14="http://schemas.microsoft.com/office/powerpoint/2010/main" val="3195256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So lets wrap this up, we started by discussing IConfiguration, highlighting its shortcomings as well.</a:t>
            </a:r>
          </a:p>
          <a:p>
            <a:r>
              <a:rPr lang="nl-BE" dirty="0"/>
              <a:t>We demonstrated how you could create a custom provider if needed.</a:t>
            </a:r>
          </a:p>
          <a:p>
            <a:endParaRPr lang="nl-BE" dirty="0"/>
          </a:p>
          <a:p>
            <a:r>
              <a:rPr lang="nl-BE" dirty="0"/>
              <a:t>We then moved on to binding the configuration to an object, which set the stage for introducing IOptions.</a:t>
            </a:r>
          </a:p>
          <a:p>
            <a:endParaRPr lang="nl-BE" dirty="0"/>
          </a:p>
          <a:p>
            <a:r>
              <a:rPr lang="en-US" b="0" i="0" dirty="0">
                <a:solidFill>
                  <a:srgbClr val="242424"/>
                </a:solidFill>
                <a:effectLst/>
                <a:latin typeface="Segoe UI" panose="020B0502040204020203" pitchFamily="34" charset="0"/>
              </a:rPr>
              <a:t>We highlighted the benefits of using options and demonstrated the different types available.</a:t>
            </a:r>
          </a:p>
          <a:p>
            <a:r>
              <a:rPr lang="en-US" b="0" i="0" dirty="0">
                <a:solidFill>
                  <a:srgbClr val="242424"/>
                </a:solidFill>
                <a:effectLst/>
                <a:latin typeface="Segoe UI" panose="020B0502040204020203" pitchFamily="34" charset="0"/>
              </a:rPr>
              <a:t>We also covered how to validate them and briefly touched on preparing for an AOT build.</a:t>
            </a:r>
            <a:endParaRPr lang="nl-BE" b="0" i="0" dirty="0">
              <a:solidFill>
                <a:srgbClr val="242424"/>
              </a:solidFill>
              <a:effectLst/>
              <a:latin typeface="Segoe UI" panose="020B0502040204020203" pitchFamily="34" charset="0"/>
            </a:endParaRPr>
          </a:p>
          <a:p>
            <a:endParaRPr lang="nl-BE" dirty="0"/>
          </a:p>
          <a:p>
            <a:r>
              <a:rPr lang="en-US" b="0" i="0" dirty="0">
                <a:solidFill>
                  <a:srgbClr val="242424"/>
                </a:solidFill>
                <a:effectLst/>
                <a:latin typeface="Segoe UI" panose="020B0502040204020203" pitchFamily="34" charset="0"/>
              </a:rPr>
              <a:t>Finally, we ended with a configuration demo on the options to showcase the possibilities.</a:t>
            </a:r>
          </a:p>
          <a:p>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This revealed that to fully benefit from </a:t>
            </a:r>
            <a:r>
              <a:rPr lang="en-US" b="1" i="0" dirty="0" err="1">
                <a:solidFill>
                  <a:srgbClr val="242424"/>
                </a:solidFill>
                <a:effectLst/>
                <a:latin typeface="Segoe UI" panose="020B0502040204020203" pitchFamily="34" charset="0"/>
              </a:rPr>
              <a:t>IOptions</a:t>
            </a:r>
            <a:r>
              <a:rPr lang="en-US" b="0" i="0" dirty="0">
                <a:solidFill>
                  <a:srgbClr val="242424"/>
                </a:solidFill>
                <a:effectLst/>
                <a:latin typeface="Segoe UI" panose="020B0502040204020203" pitchFamily="34" charset="0"/>
              </a:rPr>
              <a:t>, you also need to understand and utilize </a:t>
            </a:r>
            <a:r>
              <a:rPr lang="en-US" b="1" i="0" dirty="0" err="1">
                <a:solidFill>
                  <a:srgbClr val="242424"/>
                </a:solidFill>
                <a:effectLst/>
                <a:latin typeface="Segoe UI" panose="020B0502040204020203" pitchFamily="34" charset="0"/>
              </a:rPr>
              <a:t>IConfiguration</a:t>
            </a:r>
            <a:r>
              <a:rPr lang="en-US" b="1" i="0" dirty="0">
                <a:solidFill>
                  <a:srgbClr val="242424"/>
                </a:solidFill>
                <a:effectLst/>
                <a:latin typeface="Segoe UI" panose="020B0502040204020203" pitchFamily="34" charset="0"/>
              </a:rPr>
              <a:t>.</a:t>
            </a:r>
            <a:endParaRPr lang="nl-BE" b="0" i="0" dirty="0">
              <a:solidFill>
                <a:srgbClr val="242424"/>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D61B4C21-2AF8-4513-9A88-12DEBB551087}" type="slidenum">
              <a:rPr lang="de-DE" smtClean="0"/>
              <a:pPr/>
              <a:t>20</a:t>
            </a:fld>
            <a:endParaRPr lang="de-DE" dirty="0"/>
          </a:p>
        </p:txBody>
      </p:sp>
    </p:spTree>
    <p:extLst>
      <p:ext uri="{BB962C8B-B14F-4D97-AF65-F5344CB8AC3E}">
        <p14:creationId xmlns:p14="http://schemas.microsoft.com/office/powerpoint/2010/main" val="4270673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egoe UI" panose="020B0502040204020203" pitchFamily="34" charset="0"/>
              </a:rPr>
              <a:t>Thank you for your attention. Now, let's open the floor for any questions you might have.</a:t>
            </a:r>
          </a:p>
          <a:p>
            <a:r>
              <a:rPr lang="en-US" b="0" i="0" dirty="0">
                <a:solidFill>
                  <a:srgbClr val="242424"/>
                </a:solidFill>
                <a:effectLst/>
                <a:latin typeface="Segoe UI" panose="020B0502040204020203" pitchFamily="34" charset="0"/>
              </a:rPr>
              <a:t>If you would like to go through the slides or source code at your own pace, feel free to scan the QR code.</a:t>
            </a:r>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21</a:t>
            </a:fld>
            <a:endParaRPr lang="de-DE" dirty="0"/>
          </a:p>
        </p:txBody>
      </p:sp>
    </p:spTree>
    <p:extLst>
      <p:ext uri="{BB962C8B-B14F-4D97-AF65-F5344CB8AC3E}">
        <p14:creationId xmlns:p14="http://schemas.microsoft.com/office/powerpoint/2010/main" val="400671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ahoma" panose="020B0604030504040204" pitchFamily="34" charset="0"/>
                <a:ea typeface="Tahoma" panose="020B0604030504040204" pitchFamily="34" charset="0"/>
                <a:cs typeface="Times New Roman" panose="02020603050405020304" pitchFamily="18" charset="0"/>
              </a:rPr>
              <a:t>Before we begin, please raise your hand if you have worked with</a:t>
            </a:r>
          </a:p>
          <a:p>
            <a:pPr marL="285750" indent="-285750">
              <a:buFont typeface="Arial" panose="020B0604020202020204" pitchFamily="34" charset="0"/>
              <a:buChar char="•"/>
            </a:pPr>
            <a:r>
              <a:rPr lang="en-US" sz="1800" dirty="0" err="1">
                <a:effectLst/>
                <a:latin typeface="Tahoma" panose="020B0604030504040204" pitchFamily="34" charset="0"/>
                <a:ea typeface="Tahoma" panose="020B0604030504040204" pitchFamily="34" charset="0"/>
                <a:cs typeface="Times New Roman" panose="02020603050405020304" pitchFamily="18" charset="0"/>
              </a:rPr>
              <a:t>IConfiguration</a:t>
            </a:r>
            <a:endParaRPr lang="en-US" sz="1800" dirty="0">
              <a:effectLst/>
              <a:latin typeface="Tahoma" panose="020B0604030504040204" pitchFamily="34"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err="1">
                <a:effectLst/>
                <a:latin typeface="Tahoma" panose="020B0604030504040204" pitchFamily="34" charset="0"/>
                <a:ea typeface="Tahoma" panose="020B0604030504040204" pitchFamily="34" charset="0"/>
                <a:cs typeface="Times New Roman" panose="02020603050405020304" pitchFamily="18" charset="0"/>
              </a:rPr>
              <a:t>IOptions</a:t>
            </a:r>
            <a:endParaRPr lang="en-US" sz="1800" dirty="0">
              <a:effectLst/>
              <a:latin typeface="Tahoma" panose="020B0604030504040204" pitchFamily="34"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ahoma" panose="020B0604030504040204" pitchFamily="34" charset="0"/>
                <a:ea typeface="Tahoma" panose="020B0604030504040204" pitchFamily="34" charset="0"/>
                <a:cs typeface="Times New Roman" panose="02020603050405020304" pitchFamily="18" charset="0"/>
              </a:rPr>
              <a:t>Both</a:t>
            </a:r>
          </a:p>
          <a:p>
            <a:pPr marL="501750" lvl="1" indent="-285750">
              <a:buFont typeface="Arial" panose="020B0604020202020204" pitchFamily="34" charset="0"/>
              <a:buChar char="•"/>
            </a:pPr>
            <a:r>
              <a:rPr lang="nl-BE" dirty="0"/>
              <a:t>If many raise just mention that I can’t promise they learn a lot of knew things but I will try at least confirm the existing knowledge</a:t>
            </a:r>
          </a:p>
          <a:p>
            <a:pPr marL="216000" lvl="1" indent="0">
              <a:buFont typeface="Arial" panose="020B0604020202020204" pitchFamily="34" charset="0"/>
              <a:buNone/>
            </a:pPr>
            <a:endParaRPr lang="nl-BE" dirty="0"/>
          </a:p>
          <a:p>
            <a:pPr marL="216000" lvl="1" indent="0">
              <a:buFont typeface="Arial" panose="020B0604020202020204" pitchFamily="34" charset="0"/>
              <a:buNone/>
            </a:pPr>
            <a:endParaRPr lang="nl-BE" dirty="0"/>
          </a:p>
          <a:p>
            <a:pPr marL="216000" lvl="1" indent="0">
              <a:buFont typeface="Arial" panose="020B0604020202020204" pitchFamily="34" charset="0"/>
              <a:buNone/>
            </a:pPr>
            <a:r>
              <a:rPr lang="nl-BE" dirty="0"/>
              <a:t>If you don’t understand a thing or have a question please don’t wait until the end as the session will continuously build upon further. So if I lose me you’ll most likely be lost for the remainder of the session.</a:t>
            </a:r>
          </a:p>
        </p:txBody>
      </p:sp>
      <p:sp>
        <p:nvSpPr>
          <p:cNvPr id="4" name="Slide Number Placeholder 3"/>
          <p:cNvSpPr>
            <a:spLocks noGrp="1"/>
          </p:cNvSpPr>
          <p:nvPr>
            <p:ph type="sldNum" sz="quarter" idx="5"/>
          </p:nvPr>
        </p:nvSpPr>
        <p:spPr/>
        <p:txBody>
          <a:bodyPr/>
          <a:lstStyle/>
          <a:p>
            <a:fld id="{D61B4C21-2AF8-4513-9A88-12DEBB551087}" type="slidenum">
              <a:rPr lang="de-DE" smtClean="0"/>
              <a:pPr/>
              <a:t>3</a:t>
            </a:fld>
            <a:endParaRPr lang="de-DE" dirty="0"/>
          </a:p>
        </p:txBody>
      </p:sp>
    </p:spTree>
    <p:extLst>
      <p:ext uri="{BB962C8B-B14F-4D97-AF65-F5344CB8AC3E}">
        <p14:creationId xmlns:p14="http://schemas.microsoft.com/office/powerpoint/2010/main" val="248995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goodbye to </a:t>
            </a:r>
            <a:r>
              <a:rPr lang="en-US" dirty="0" err="1"/>
              <a:t>IConfiguration</a:t>
            </a:r>
            <a:r>
              <a:rPr lang="en-US" dirty="0"/>
              <a:t> and embrace the power of the </a:t>
            </a:r>
            <a:r>
              <a:rPr lang="en-US" dirty="0" err="1"/>
              <a:t>IOptions</a:t>
            </a:r>
            <a:r>
              <a:rPr lang="en-US" dirty="0"/>
              <a:t> pattern</a:t>
            </a:r>
          </a:p>
          <a:p>
            <a:endParaRPr lang="en-US" dirty="0"/>
          </a:p>
          <a:p>
            <a:r>
              <a:rPr lang="en-US" noProof="0" dirty="0"/>
              <a:t>The title could be misleading as actually they chain together. But if you are only using </a:t>
            </a:r>
            <a:r>
              <a:rPr lang="en-US" noProof="0" dirty="0" err="1"/>
              <a:t>IConfiguration</a:t>
            </a:r>
            <a:r>
              <a:rPr lang="en-US" noProof="0" dirty="0"/>
              <a:t>, I hope you reconsider after this session and embrace it with the </a:t>
            </a:r>
            <a:r>
              <a:rPr lang="en-US" noProof="0" dirty="0" err="1"/>
              <a:t>IOptions</a:t>
            </a:r>
            <a:endParaRPr lang="en-US" noProof="0" dirty="0"/>
          </a:p>
          <a:p>
            <a:r>
              <a:rPr lang="de-DE" dirty="0"/>
              <a:t>This will not </a:t>
            </a:r>
            <a:r>
              <a:rPr lang="de-DE" dirty="0" err="1"/>
              <a:t>be</a:t>
            </a:r>
            <a:r>
              <a:rPr lang="de-DE" dirty="0"/>
              <a:t> a rocket </a:t>
            </a:r>
            <a:r>
              <a:rPr lang="de-DE" dirty="0" err="1"/>
              <a:t>science</a:t>
            </a:r>
            <a:r>
              <a:rPr lang="de-DE" dirty="0"/>
              <a:t> </a:t>
            </a:r>
            <a:r>
              <a:rPr lang="de-DE" dirty="0" err="1"/>
              <a:t>session</a:t>
            </a:r>
            <a:r>
              <a:rPr lang="de-DE" dirty="0"/>
              <a:t>, </a:t>
            </a:r>
            <a:r>
              <a:rPr lang="de-DE" dirty="0" err="1"/>
              <a:t>some</a:t>
            </a:r>
            <a:r>
              <a:rPr lang="de-DE" dirty="0"/>
              <a:t> </a:t>
            </a:r>
            <a:r>
              <a:rPr lang="de-DE" dirty="0" err="1"/>
              <a:t>things</a:t>
            </a:r>
            <a:r>
              <a:rPr lang="de-DE" dirty="0"/>
              <a:t> will </a:t>
            </a:r>
            <a:r>
              <a:rPr lang="de-DE" dirty="0" err="1"/>
              <a:t>go</a:t>
            </a:r>
            <a:r>
              <a:rPr lang="de-DE" dirty="0"/>
              <a:t> a </a:t>
            </a:r>
            <a:r>
              <a:rPr lang="de-DE" dirty="0" err="1"/>
              <a:t>bit</a:t>
            </a:r>
            <a:r>
              <a:rPr lang="de-DE" dirty="0"/>
              <a:t> </a:t>
            </a:r>
            <a:r>
              <a:rPr lang="de-DE" dirty="0" err="1"/>
              <a:t>deeper</a:t>
            </a:r>
            <a:r>
              <a:rPr lang="de-DE" dirty="0"/>
              <a:t>, but I will </a:t>
            </a:r>
            <a:r>
              <a:rPr lang="de-DE" dirty="0" err="1"/>
              <a:t>try</a:t>
            </a:r>
            <a:r>
              <a:rPr lang="de-DE" dirty="0"/>
              <a:t> </a:t>
            </a:r>
            <a:r>
              <a:rPr lang="de-DE" dirty="0" err="1"/>
              <a:t>to</a:t>
            </a:r>
            <a:r>
              <a:rPr lang="de-DE" dirty="0"/>
              <a:t> </a:t>
            </a:r>
            <a:r>
              <a:rPr lang="de-DE" dirty="0" err="1"/>
              <a:t>show</a:t>
            </a:r>
            <a:r>
              <a:rPr lang="de-DE" dirty="0"/>
              <a:t> </a:t>
            </a:r>
            <a:r>
              <a:rPr lang="de-DE" dirty="0" err="1"/>
              <a:t>you</a:t>
            </a:r>
            <a:r>
              <a:rPr lang="de-DE" dirty="0"/>
              <a:t> </a:t>
            </a:r>
            <a:r>
              <a:rPr lang="de-DE" dirty="0" err="1"/>
              <a:t>the</a:t>
            </a:r>
            <a:r>
              <a:rPr lang="de-DE" dirty="0"/>
              <a:t> </a:t>
            </a:r>
            <a:r>
              <a:rPr lang="de-DE" dirty="0" err="1"/>
              <a:t>beauty</a:t>
            </a:r>
            <a:r>
              <a:rPr lang="de-DE" dirty="0"/>
              <a:t> </a:t>
            </a:r>
            <a:r>
              <a:rPr lang="de-DE" dirty="0" err="1"/>
              <a:t>of</a:t>
            </a:r>
            <a:r>
              <a:rPr lang="de-DE" dirty="0"/>
              <a:t> </a:t>
            </a:r>
            <a:r>
              <a:rPr lang="de-DE" dirty="0" err="1"/>
              <a:t>this</a:t>
            </a:r>
            <a:r>
              <a:rPr lang="de-DE" dirty="0"/>
              <a:t> </a:t>
            </a:r>
            <a:r>
              <a:rPr lang="de-DE" dirty="0" err="1"/>
              <a:t>basic</a:t>
            </a:r>
            <a:r>
              <a:rPr lang="de-DE" dirty="0"/>
              <a:t> </a:t>
            </a:r>
            <a:r>
              <a:rPr lang="de-DE" dirty="0" err="1"/>
              <a:t>functionality</a:t>
            </a:r>
            <a:r>
              <a:rPr lang="de-DE" dirty="0"/>
              <a:t> and </a:t>
            </a:r>
            <a:r>
              <a:rPr lang="de-DE" dirty="0" err="1"/>
              <a:t>when</a:t>
            </a:r>
            <a:r>
              <a:rPr lang="de-DE" dirty="0"/>
              <a:t> </a:t>
            </a:r>
            <a:r>
              <a:rPr lang="de-DE" dirty="0" err="1"/>
              <a:t>the</a:t>
            </a:r>
            <a:r>
              <a:rPr lang="de-DE" dirty="0"/>
              <a:t> </a:t>
            </a:r>
            <a:r>
              <a:rPr lang="de-DE" dirty="0" err="1"/>
              <a:t>session</a:t>
            </a:r>
            <a:r>
              <a:rPr lang="de-DE" dirty="0"/>
              <a:t> </a:t>
            </a:r>
            <a:r>
              <a:rPr lang="de-DE" dirty="0" err="1"/>
              <a:t>nears</a:t>
            </a:r>
            <a:r>
              <a:rPr lang="de-DE" dirty="0"/>
              <a:t> </a:t>
            </a:r>
            <a:r>
              <a:rPr lang="de-DE" dirty="0" err="1"/>
              <a:t>its</a:t>
            </a:r>
            <a:r>
              <a:rPr lang="de-DE" dirty="0"/>
              <a:t> end, </a:t>
            </a:r>
            <a:r>
              <a:rPr lang="de-DE" dirty="0" err="1"/>
              <a:t>We</a:t>
            </a:r>
            <a:r>
              <a:rPr lang="de-DE" dirty="0"/>
              <a:t> will </a:t>
            </a:r>
            <a:r>
              <a:rPr lang="de-DE" dirty="0" err="1"/>
              <a:t>reach</a:t>
            </a:r>
            <a:r>
              <a:rPr lang="de-DE" dirty="0"/>
              <a:t> </a:t>
            </a:r>
            <a:r>
              <a:rPr lang="de-DE" dirty="0" err="1"/>
              <a:t>to</a:t>
            </a:r>
            <a:r>
              <a:rPr lang="de-DE" dirty="0"/>
              <a:t> a </a:t>
            </a:r>
            <a:r>
              <a:rPr lang="de-DE" dirty="0" err="1"/>
              <a:t>more</a:t>
            </a:r>
            <a:r>
              <a:rPr lang="de-DE" dirty="0"/>
              <a:t> </a:t>
            </a:r>
            <a:r>
              <a:rPr lang="de-DE" dirty="0" err="1"/>
              <a:t>advanced</a:t>
            </a:r>
            <a:r>
              <a:rPr lang="de-DE" dirty="0"/>
              <a:t> </a:t>
            </a:r>
            <a:r>
              <a:rPr lang="de-DE" dirty="0" err="1"/>
              <a:t>demo</a:t>
            </a:r>
            <a:r>
              <a:rPr lang="de-DE" dirty="0"/>
              <a:t>.</a:t>
            </a:r>
          </a:p>
          <a:p>
            <a:r>
              <a:rPr lang="de-DE" dirty="0" err="1"/>
              <a:t>Which</a:t>
            </a:r>
            <a:r>
              <a:rPr lang="de-DE" dirty="0"/>
              <a:t> </a:t>
            </a:r>
            <a:r>
              <a:rPr lang="de-DE" dirty="0" err="1"/>
              <a:t>is</a:t>
            </a:r>
            <a:r>
              <a:rPr lang="de-DE" dirty="0"/>
              <a:t> </a:t>
            </a:r>
            <a:r>
              <a:rPr lang="de-DE" dirty="0" err="1"/>
              <a:t>the</a:t>
            </a:r>
            <a:r>
              <a:rPr lang="de-DE" dirty="0"/>
              <a:t> </a:t>
            </a:r>
            <a:r>
              <a:rPr lang="de-DE" dirty="0" err="1"/>
              <a:t>reason</a:t>
            </a:r>
            <a:r>
              <a:rPr lang="de-DE" dirty="0"/>
              <a:t> </a:t>
            </a:r>
            <a:r>
              <a:rPr lang="de-DE" dirty="0" err="1"/>
              <a:t>why</a:t>
            </a:r>
            <a:r>
              <a:rPr lang="de-DE" dirty="0"/>
              <a:t> I </a:t>
            </a:r>
            <a:r>
              <a:rPr lang="de-DE" dirty="0" err="1"/>
              <a:t>created</a:t>
            </a:r>
            <a:r>
              <a:rPr lang="de-DE" dirty="0"/>
              <a:t> </a:t>
            </a:r>
            <a:r>
              <a:rPr lang="de-DE" dirty="0" err="1"/>
              <a:t>this</a:t>
            </a:r>
            <a:r>
              <a:rPr lang="de-DE" dirty="0"/>
              <a:t> </a:t>
            </a:r>
            <a:r>
              <a:rPr lang="de-DE" dirty="0" err="1"/>
              <a:t>presentation</a:t>
            </a:r>
            <a:r>
              <a:rPr lang="de-DE" dirty="0"/>
              <a:t> </a:t>
            </a:r>
            <a:r>
              <a:rPr lang="de-DE" dirty="0" err="1"/>
              <a:t>as</a:t>
            </a:r>
            <a:r>
              <a:rPr lang="de-DE" dirty="0"/>
              <a:t> I </a:t>
            </a:r>
            <a:r>
              <a:rPr lang="de-DE" dirty="0" err="1"/>
              <a:t>stumbled</a:t>
            </a:r>
            <a:r>
              <a:rPr lang="de-DE" dirty="0"/>
              <a:t> upon </a:t>
            </a:r>
            <a:r>
              <a:rPr lang="de-DE" dirty="0" err="1"/>
              <a:t>it</a:t>
            </a:r>
            <a:r>
              <a:rPr lang="de-DE" dirty="0"/>
              <a:t> </a:t>
            </a:r>
            <a:r>
              <a:rPr lang="de-DE" dirty="0" err="1"/>
              <a:t>myself</a:t>
            </a:r>
            <a:r>
              <a:rPr lang="de-DE" dirty="0"/>
              <a:t> </a:t>
            </a:r>
            <a:r>
              <a:rPr lang="de-DE" dirty="0" err="1"/>
              <a:t>by</a:t>
            </a:r>
            <a:r>
              <a:rPr lang="de-DE" dirty="0"/>
              <a:t> </a:t>
            </a:r>
            <a:r>
              <a:rPr lang="de-DE" dirty="0" err="1"/>
              <a:t>accident</a:t>
            </a:r>
            <a:r>
              <a:rPr lang="de-DE" dirty="0"/>
              <a:t> not </a:t>
            </a:r>
            <a:r>
              <a:rPr lang="de-DE" dirty="0" err="1"/>
              <a:t>knowing</a:t>
            </a:r>
            <a:r>
              <a:rPr lang="de-DE" dirty="0"/>
              <a:t> </a:t>
            </a:r>
            <a:r>
              <a:rPr lang="de-DE" dirty="0" err="1"/>
              <a:t>that</a:t>
            </a:r>
            <a:r>
              <a:rPr lang="de-DE" dirty="0"/>
              <a:t> </a:t>
            </a:r>
            <a:r>
              <a:rPr lang="de-DE" dirty="0" err="1"/>
              <a:t>this</a:t>
            </a:r>
            <a:r>
              <a:rPr lang="de-DE" dirty="0"/>
              <a:t> was in </a:t>
            </a:r>
            <a:r>
              <a:rPr lang="de-DE" dirty="0" err="1"/>
              <a:t>there</a:t>
            </a:r>
            <a:r>
              <a:rPr lang="de-DE" dirty="0"/>
              <a:t> </a:t>
            </a:r>
            <a:r>
              <a:rPr lang="de-DE" dirty="0" err="1"/>
              <a:t>for</a:t>
            </a:r>
            <a:r>
              <a:rPr lang="de-DE" dirty="0"/>
              <a:t> </a:t>
            </a:r>
            <a:r>
              <a:rPr lang="de-DE" dirty="0" err="1"/>
              <a:t>free</a:t>
            </a:r>
            <a:r>
              <a:rPr lang="de-DE" dirty="0"/>
              <a:t> all </a:t>
            </a:r>
            <a:r>
              <a:rPr lang="de-DE" dirty="0" err="1"/>
              <a:t>along</a:t>
            </a:r>
            <a:r>
              <a:rPr lang="de-DE" dirty="0"/>
              <a:t>.</a:t>
            </a:r>
          </a:p>
          <a:p>
            <a:r>
              <a:rPr lang="de-DE" dirty="0"/>
              <a:t>But </a:t>
            </a:r>
            <a:r>
              <a:rPr lang="de-DE" dirty="0" err="1"/>
              <a:t>it</a:t>
            </a:r>
            <a:r>
              <a:rPr lang="de-DE" dirty="0"/>
              <a:t> </a:t>
            </a:r>
            <a:r>
              <a:rPr lang="de-DE" dirty="0" err="1"/>
              <a:t>helped</a:t>
            </a:r>
            <a:r>
              <a:rPr lang="de-DE" dirty="0"/>
              <a:t> </a:t>
            </a:r>
            <a:r>
              <a:rPr lang="de-DE" dirty="0" err="1"/>
              <a:t>our</a:t>
            </a:r>
            <a:r>
              <a:rPr lang="de-DE" dirty="0"/>
              <a:t> </a:t>
            </a:r>
            <a:r>
              <a:rPr lang="de-DE" dirty="0" err="1"/>
              <a:t>team</a:t>
            </a:r>
            <a:r>
              <a:rPr lang="de-DE" dirty="0"/>
              <a:t> </a:t>
            </a:r>
            <a:r>
              <a:rPr lang="de-DE" dirty="0" err="1"/>
              <a:t>solving</a:t>
            </a:r>
            <a:r>
              <a:rPr lang="de-DE" dirty="0"/>
              <a:t> </a:t>
            </a:r>
            <a:r>
              <a:rPr lang="de-DE" dirty="0" err="1"/>
              <a:t>complex</a:t>
            </a:r>
            <a:r>
              <a:rPr lang="de-DE" dirty="0"/>
              <a:t> </a:t>
            </a:r>
            <a:r>
              <a:rPr lang="de-DE" dirty="0" err="1"/>
              <a:t>configurations</a:t>
            </a:r>
            <a:r>
              <a:rPr lang="de-DE" dirty="0"/>
              <a:t> in an easy </a:t>
            </a:r>
            <a:r>
              <a:rPr lang="de-DE" dirty="0" err="1"/>
              <a:t>to</a:t>
            </a:r>
            <a:r>
              <a:rPr lang="de-DE" dirty="0"/>
              <a:t> </a:t>
            </a:r>
            <a:r>
              <a:rPr lang="de-DE" dirty="0" err="1"/>
              <a:t>grasph</a:t>
            </a:r>
            <a:r>
              <a:rPr lang="de-DE" dirty="0"/>
              <a:t> </a:t>
            </a:r>
            <a:r>
              <a:rPr lang="de-DE" dirty="0" err="1"/>
              <a:t>fashion</a:t>
            </a:r>
            <a:r>
              <a:rPr lang="de-DE" dirty="0"/>
              <a:t> and </a:t>
            </a:r>
            <a:r>
              <a:rPr lang="de-DE" dirty="0" err="1"/>
              <a:t>adhering</a:t>
            </a:r>
            <a:r>
              <a:rPr lang="de-DE" dirty="0"/>
              <a:t> </a:t>
            </a:r>
            <a:r>
              <a:rPr lang="de-DE" dirty="0" err="1"/>
              <a:t>to</a:t>
            </a:r>
            <a:r>
              <a:rPr lang="de-DE" dirty="0"/>
              <a:t> </a:t>
            </a:r>
            <a:r>
              <a:rPr lang="de-DE" dirty="0" err="1"/>
              <a:t>the</a:t>
            </a:r>
            <a:r>
              <a:rPr lang="de-DE" dirty="0"/>
              <a:t> DRY </a:t>
            </a:r>
            <a:r>
              <a:rPr lang="de-DE" dirty="0" err="1"/>
              <a:t>principles</a:t>
            </a:r>
            <a:r>
              <a:rPr lang="de-DE" dirty="0"/>
              <a:t>.</a:t>
            </a:r>
          </a:p>
          <a:p>
            <a:endParaRPr lang="de-DE" dirty="0"/>
          </a:p>
          <a:p>
            <a:r>
              <a:rPr lang="de-DE" dirty="0"/>
              <a:t>I </a:t>
            </a:r>
            <a:r>
              <a:rPr lang="de-DE" dirty="0" err="1"/>
              <a:t>got</a:t>
            </a:r>
            <a:r>
              <a:rPr lang="de-DE" dirty="0"/>
              <a:t> </a:t>
            </a:r>
            <a:r>
              <a:rPr lang="de-DE" dirty="0" err="1"/>
              <a:t>your</a:t>
            </a:r>
            <a:r>
              <a:rPr lang="de-DE" dirty="0"/>
              <a:t> </a:t>
            </a:r>
            <a:r>
              <a:rPr lang="de-DE" dirty="0" err="1"/>
              <a:t>attention</a:t>
            </a:r>
            <a:r>
              <a:rPr lang="de-DE" dirty="0"/>
              <a:t> </a:t>
            </a:r>
            <a:r>
              <a:rPr lang="de-DE" dirty="0" err="1"/>
              <a:t>with</a:t>
            </a:r>
            <a:r>
              <a:rPr lang="de-DE" dirty="0"/>
              <a:t> </a:t>
            </a:r>
            <a:r>
              <a:rPr lang="de-DE" dirty="0" err="1"/>
              <a:t>this</a:t>
            </a:r>
            <a:r>
              <a:rPr lang="de-DE" dirty="0"/>
              <a:t> </a:t>
            </a:r>
            <a:r>
              <a:rPr lang="de-DE" dirty="0" err="1"/>
              <a:t>statement</a:t>
            </a:r>
            <a:r>
              <a:rPr lang="de-DE" dirty="0"/>
              <a:t> I </a:t>
            </a:r>
            <a:r>
              <a:rPr lang="de-DE" dirty="0" err="1"/>
              <a:t>hope</a:t>
            </a:r>
            <a:r>
              <a:rPr lang="de-DE" dirty="0"/>
              <a:t>? </a:t>
            </a:r>
            <a:r>
              <a:rPr lang="de-DE" dirty="0" err="1"/>
              <a:t>yes</a:t>
            </a:r>
            <a:r>
              <a:rPr lang="de-DE" dirty="0"/>
              <a:t>?</a:t>
            </a:r>
          </a:p>
          <a:p>
            <a:endParaRPr lang="en-US"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4</a:t>
            </a:fld>
            <a:endParaRPr lang="de-DE" dirty="0"/>
          </a:p>
        </p:txBody>
      </p:sp>
    </p:spTree>
    <p:extLst>
      <p:ext uri="{BB962C8B-B14F-4D97-AF65-F5344CB8AC3E}">
        <p14:creationId xmlns:p14="http://schemas.microsoft.com/office/powerpoint/2010/main" val="120701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IConfiguration</a:t>
            </a:r>
            <a:r>
              <a:rPr lang="en-US" noProof="0" dirty="0"/>
              <a:t> acts as a base for when we will touch </a:t>
            </a:r>
            <a:r>
              <a:rPr lang="en-US" noProof="0" dirty="0" err="1"/>
              <a:t>IOptions</a:t>
            </a:r>
            <a:r>
              <a:rPr lang="en-US" noProof="0" dirty="0"/>
              <a:t>.</a:t>
            </a:r>
          </a:p>
          <a:p>
            <a:r>
              <a:rPr lang="en-US" noProof="0" dirty="0"/>
              <a:t>I tried to divide it into concept, providers &amp; binding</a:t>
            </a:r>
          </a:p>
        </p:txBody>
      </p:sp>
      <p:sp>
        <p:nvSpPr>
          <p:cNvPr id="4" name="Slide Number Placeholder 3"/>
          <p:cNvSpPr>
            <a:spLocks noGrp="1"/>
          </p:cNvSpPr>
          <p:nvPr>
            <p:ph type="sldNum" sz="quarter" idx="5"/>
          </p:nvPr>
        </p:nvSpPr>
        <p:spPr/>
        <p:txBody>
          <a:bodyPr/>
          <a:lstStyle/>
          <a:p>
            <a:fld id="{D61B4C21-2AF8-4513-9A88-12DEBB551087}" type="slidenum">
              <a:rPr lang="de-DE" smtClean="0"/>
              <a:pPr/>
              <a:t>5</a:t>
            </a:fld>
            <a:endParaRPr lang="de-DE" dirty="0"/>
          </a:p>
        </p:txBody>
      </p:sp>
    </p:spTree>
    <p:extLst>
      <p:ext uri="{BB962C8B-B14F-4D97-AF65-F5344CB8AC3E}">
        <p14:creationId xmlns:p14="http://schemas.microsoft.com/office/powerpoint/2010/main" val="265913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IConfiguration</a:t>
            </a:r>
            <a:r>
              <a:rPr lang="en-US" noProof="0" dirty="0"/>
              <a:t> what is it?</a:t>
            </a:r>
          </a:p>
          <a:p>
            <a:endParaRPr lang="en-US" noProof="0" dirty="0"/>
          </a:p>
          <a:p>
            <a:r>
              <a:rPr lang="en-US" noProof="0" dirty="0"/>
              <a:t>Settings</a:t>
            </a:r>
          </a:p>
          <a:p>
            <a:r>
              <a:rPr lang="en-US" noProof="0" dirty="0"/>
              <a:t>---------</a:t>
            </a:r>
          </a:p>
          <a:p>
            <a:r>
              <a:rPr lang="en-US" noProof="0" dirty="0"/>
              <a:t>It could be settings which you use to configure timeouts, </a:t>
            </a:r>
            <a:r>
              <a:rPr lang="en-US" noProof="0" dirty="0" err="1"/>
              <a:t>uri’s</a:t>
            </a:r>
            <a:r>
              <a:rPr lang="en-US" noProof="0" dirty="0"/>
              <a:t>, backoff times or event secrets like </a:t>
            </a:r>
            <a:r>
              <a:rPr lang="en-US" noProof="0" dirty="0" err="1"/>
              <a:t>connnectionstrings</a:t>
            </a:r>
            <a:r>
              <a:rPr lang="en-US" noProof="0" dirty="0"/>
              <a:t>, </a:t>
            </a:r>
            <a:r>
              <a:rPr lang="en-US" noProof="0" dirty="0" err="1"/>
              <a:t>api</a:t>
            </a:r>
            <a:r>
              <a:rPr lang="en-US" noProof="0" dirty="0"/>
              <a:t> keys.</a:t>
            </a:r>
          </a:p>
          <a:p>
            <a:r>
              <a:rPr lang="en-US" noProof="0" dirty="0"/>
              <a:t>But these should be treated with extra caution so that these aren’t visualized for everyone who is able to pull your repository.</a:t>
            </a:r>
          </a:p>
          <a:p>
            <a:endParaRPr lang="en-US" noProof="0" dirty="0"/>
          </a:p>
          <a:p>
            <a:r>
              <a:rPr lang="en-US" noProof="0" dirty="0"/>
              <a:t>Read only, view</a:t>
            </a:r>
          </a:p>
          <a:p>
            <a:r>
              <a:rPr lang="en-US" noProof="0" dirty="0"/>
              <a:t>-----------------</a:t>
            </a:r>
          </a:p>
          <a:p>
            <a:r>
              <a:rPr lang="en-US" noProof="0" dirty="0"/>
              <a:t>The data coming from this source should be treated as being a </a:t>
            </a:r>
            <a:r>
              <a:rPr lang="en-US" noProof="0" dirty="0" err="1"/>
              <a:t>readonly</a:t>
            </a:r>
            <a:r>
              <a:rPr lang="en-US" noProof="0" dirty="0"/>
              <a:t> view in a single representation</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When applied, </a:t>
            </a:r>
            <a:r>
              <a:rPr lang="en-US" dirty="0"/>
              <a:t>Static / Dynamic</a:t>
            </a:r>
          </a:p>
          <a:p>
            <a:r>
              <a:rPr lang="en-US" noProof="0" dirty="0"/>
              <a:t>----------------</a:t>
            </a:r>
          </a:p>
          <a:p>
            <a:r>
              <a:rPr lang="en-US" dirty="0"/>
              <a:t>A lot of the configuration is historically applied at compile time.</a:t>
            </a:r>
          </a:p>
          <a:p>
            <a:r>
              <a:rPr lang="en-US" dirty="0"/>
              <a:t>Each environment has its own baked in configuration at compile time, this resembles a bit like how the </a:t>
            </a:r>
            <a:r>
              <a:rPr lang="en-US" dirty="0" err="1"/>
              <a:t>TerraGrunt</a:t>
            </a:r>
            <a:r>
              <a:rPr lang="en-US" dirty="0"/>
              <a:t> configuration is working with a Terraform configuration for the people who are working with a CI/CD pipeline.</a:t>
            </a:r>
          </a:p>
          <a:p>
            <a:endParaRPr lang="en-US" dirty="0"/>
          </a:p>
          <a:p>
            <a:r>
              <a:rPr lang="en-US" dirty="0"/>
              <a:t>This doesn’t mean however that this configuration can’t respond to changes unless it is reloaded. Some configuration providers do allow it to be reloaded with new data at runtime. Which could make it a candidate for a simple feature toggles approach.</a:t>
            </a:r>
          </a:p>
          <a:p>
            <a:r>
              <a:rPr lang="en-US" dirty="0"/>
              <a:t>Although suites like </a:t>
            </a:r>
            <a:r>
              <a:rPr lang="en-US" dirty="0" err="1"/>
              <a:t>LaunchDarkly</a:t>
            </a:r>
            <a:r>
              <a:rPr lang="en-US" dirty="0"/>
              <a:t>, Unleash are more advanced, I’m just mentioning it as it could be simplified to just a configuration section.</a:t>
            </a:r>
          </a:p>
          <a:p>
            <a:endParaRPr lang="en-US" dirty="0"/>
          </a:p>
          <a:p>
            <a:r>
              <a:rPr lang="en-US" dirty="0"/>
              <a:t>Do you recall </a:t>
            </a:r>
            <a:r>
              <a:rPr lang="en-US" dirty="0" err="1"/>
              <a:t>web.config</a:t>
            </a:r>
            <a:r>
              <a:rPr lang="en-US" dirty="0"/>
              <a:t> or </a:t>
            </a:r>
            <a:r>
              <a:rPr lang="en-US" dirty="0" err="1"/>
              <a:t>app.config</a:t>
            </a:r>
            <a:r>
              <a:rPr lang="en-US" dirty="0"/>
              <a:t> from the .NET framework?</a:t>
            </a:r>
          </a:p>
          <a:p>
            <a:r>
              <a:rPr lang="en-US" dirty="0"/>
              <a:t>I’ve noticed in our </a:t>
            </a:r>
            <a:r>
              <a:rPr lang="en-US" dirty="0" err="1"/>
              <a:t>organisation</a:t>
            </a:r>
            <a:r>
              <a:rPr lang="en-US" dirty="0"/>
              <a:t> a lot of project configurations still approach it with this mindset.</a:t>
            </a:r>
          </a:p>
          <a:p>
            <a:r>
              <a:rPr lang="en-US" dirty="0"/>
              <a:t>For the ones who don’t remember it anymore or know it, this was an XML based approach using the </a:t>
            </a:r>
            <a:r>
              <a:rPr lang="en-US" dirty="0" err="1"/>
              <a:t>ConfigurationManager</a:t>
            </a:r>
            <a:r>
              <a:rPr lang="en-US" dirty="0"/>
              <a:t>.</a:t>
            </a:r>
          </a:p>
          <a:p>
            <a:r>
              <a:rPr lang="en-US" dirty="0"/>
              <a:t>There was no possibility to do an easy transformation of your configuration to an object. There were tools like Slow Cheetah for transformations. But they were very hard to test and learn.</a:t>
            </a:r>
          </a:p>
          <a:p>
            <a:endParaRPr lang="en-US" dirty="0"/>
          </a:p>
          <a:p>
            <a:endParaRPr lang="en-US" noProof="1"/>
          </a:p>
        </p:txBody>
      </p:sp>
      <p:sp>
        <p:nvSpPr>
          <p:cNvPr id="4" name="Slide Number Placeholder 3"/>
          <p:cNvSpPr>
            <a:spLocks noGrp="1"/>
          </p:cNvSpPr>
          <p:nvPr>
            <p:ph type="sldNum" sz="quarter" idx="5"/>
          </p:nvPr>
        </p:nvSpPr>
        <p:spPr/>
        <p:txBody>
          <a:bodyPr/>
          <a:lstStyle/>
          <a:p>
            <a:fld id="{D61B4C21-2AF8-4513-9A88-12DEBB551087}" type="slidenum">
              <a:rPr lang="de-DE" smtClean="0"/>
              <a:pPr/>
              <a:t>6</a:t>
            </a:fld>
            <a:endParaRPr lang="de-DE" dirty="0"/>
          </a:p>
        </p:txBody>
      </p:sp>
    </p:spTree>
    <p:extLst>
      <p:ext uri="{BB962C8B-B14F-4D97-AF65-F5344CB8AC3E}">
        <p14:creationId xmlns:p14="http://schemas.microsoft.com/office/powerpoint/2010/main" val="396749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When an application created with host or web application starts up, it typically loads resources in the following order</a:t>
            </a:r>
          </a:p>
          <a:p>
            <a:pPr marL="171450" indent="-171450">
              <a:buFont typeface="Arial" panose="020B0604020202020204" pitchFamily="34" charset="0"/>
              <a:buChar char="•"/>
            </a:pPr>
            <a:r>
              <a:rPr lang="en-US" noProof="0" dirty="0"/>
              <a:t>DOTNET_ or ASPNETCORE_ environment variable (this is used to determine the environment)</a:t>
            </a:r>
          </a:p>
          <a:p>
            <a:pPr marL="171450" indent="-171450">
              <a:buFont typeface="Arial" panose="020B0604020202020204" pitchFamily="34" charset="0"/>
              <a:buChar char="•"/>
            </a:pPr>
            <a:r>
              <a:rPr lang="en-US" noProof="0" dirty="0" err="1"/>
              <a:t>appsettings.json</a:t>
            </a:r>
            <a:endParaRPr lang="en-US" noProof="0" dirty="0"/>
          </a:p>
          <a:p>
            <a:pPr marL="171450" indent="-171450">
              <a:buFont typeface="Arial" panose="020B0604020202020204" pitchFamily="34" charset="0"/>
              <a:buChar char="•"/>
            </a:pPr>
            <a:r>
              <a:rPr lang="en-US" noProof="0" dirty="0" err="1"/>
              <a:t>appsettings</a:t>
            </a:r>
            <a:r>
              <a:rPr lang="en-US" noProof="0" dirty="0"/>
              <a:t>.{environment}.</a:t>
            </a:r>
            <a:r>
              <a:rPr lang="en-US" noProof="0" dirty="0" err="1"/>
              <a:t>json</a:t>
            </a:r>
            <a:endParaRPr lang="en-US" noProof="0" dirty="0"/>
          </a:p>
          <a:p>
            <a:pPr marL="171450" indent="-171450">
              <a:buFont typeface="Arial" panose="020B0604020202020204" pitchFamily="34" charset="0"/>
              <a:buChar char="•"/>
            </a:pPr>
            <a:r>
              <a:rPr lang="en-US" noProof="0" dirty="0" err="1"/>
              <a:t>secrets.json</a:t>
            </a:r>
            <a:r>
              <a:rPr lang="en-US" noProof="0" dirty="0"/>
              <a:t> (if you are in development)</a:t>
            </a:r>
          </a:p>
          <a:p>
            <a:pPr marL="171450" indent="-171450">
              <a:buFont typeface="Arial" panose="020B0604020202020204" pitchFamily="34" charset="0"/>
              <a:buChar char="•"/>
            </a:pPr>
            <a:r>
              <a:rPr lang="en-US" noProof="0" dirty="0"/>
              <a:t>Environment variables</a:t>
            </a:r>
          </a:p>
          <a:p>
            <a:pPr marL="171450" indent="-171450">
              <a:buFont typeface="Arial" panose="020B0604020202020204" pitchFamily="34" charset="0"/>
              <a:buChar char="•"/>
            </a:pPr>
            <a:r>
              <a:rPr lang="en-US" noProof="0" dirty="0"/>
              <a:t>Command line variables</a:t>
            </a:r>
          </a:p>
          <a:p>
            <a:pPr marL="171450" indent="-171450">
              <a:buFont typeface="Arial" panose="020B0604020202020204" pitchFamily="34" charset="0"/>
              <a:buChar char="•"/>
            </a:pPr>
            <a:endParaRPr lang="en-US" noProof="0" dirty="0"/>
          </a:p>
          <a:p>
            <a:pPr marL="171450" indent="-171450">
              <a:buFont typeface="Arial" panose="020B0604020202020204" pitchFamily="34" charset="0"/>
              <a:buChar char="•"/>
            </a:pPr>
            <a:r>
              <a:rPr lang="en-US" noProof="0" dirty="0"/>
              <a:t>Custom providers, which could be coming from AWS Secret Manager or other sources.</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When they are loaded, they load in order on how they were configured and parsed to a layered view which results in the </a:t>
            </a:r>
            <a:r>
              <a:rPr lang="en-US" noProof="0" dirty="0" err="1"/>
              <a:t>IConfiguration</a:t>
            </a:r>
            <a:r>
              <a:rPr lang="en-US" noProof="0" dirty="0"/>
              <a:t>.</a:t>
            </a:r>
          </a:p>
          <a:p>
            <a:pPr marL="0" indent="0">
              <a:buFont typeface="Arial" panose="020B0604020202020204" pitchFamily="34" charset="0"/>
              <a:buNone/>
            </a:pPr>
            <a:r>
              <a:rPr lang="en-US" noProof="0" dirty="0"/>
              <a:t>There is no need to load all these things yourselves manually when you are using the defaults create methods.</a:t>
            </a:r>
          </a:p>
          <a:p>
            <a:pPr marL="0" indent="0">
              <a:buFont typeface="Arial" panose="020B0604020202020204" pitchFamily="34" charset="0"/>
              <a:buNone/>
            </a:pPr>
            <a:r>
              <a:rPr lang="en-US" noProof="0" dirty="0"/>
              <a:t>I saw this last thing on numerous projects initially where the entire configuration builder was created separately instead of using the default, if you do this will create issues especially when doing integration tests with a </a:t>
            </a:r>
            <a:r>
              <a:rPr lang="en-US" noProof="0" dirty="0" err="1"/>
              <a:t>testhost</a:t>
            </a:r>
            <a:r>
              <a:rPr lang="en-US" noProof="0"/>
              <a:t>.</a:t>
            </a:r>
            <a:endParaRPr lang="en-US"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7</a:t>
            </a:fld>
            <a:endParaRPr lang="de-DE" dirty="0"/>
          </a:p>
        </p:txBody>
      </p:sp>
    </p:spTree>
    <p:extLst>
      <p:ext uri="{BB962C8B-B14F-4D97-AF65-F5344CB8AC3E}">
        <p14:creationId xmlns:p14="http://schemas.microsoft.com/office/powerpoint/2010/main" val="206224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ConfigurationExplorer</a:t>
            </a:r>
          </a:p>
          <a:p>
            <a:endParaRPr lang="nl-BE" dirty="0"/>
          </a:p>
          <a:p>
            <a:r>
              <a:rPr lang="nl-BE" b="1" dirty="0"/>
              <a:t>DEV</a:t>
            </a:r>
          </a:p>
          <a:p>
            <a:r>
              <a:rPr lang="nl-BE" dirty="0"/>
              <a:t>/</a:t>
            </a:r>
            <a:r>
              <a:rPr lang="nl-BE" sz="1800" dirty="0">
                <a:solidFill>
                  <a:srgbClr val="000000"/>
                </a:solidFill>
                <a:highlight>
                  <a:srgbClr val="FFFFFF"/>
                </a:highlight>
                <a:latin typeface="Cascadia Mono" panose="020B0609020000020004" pitchFamily="49" charset="0"/>
              </a:rPr>
              <a:t>configuration </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This endpoint writes out the entire content of the </a:t>
            </a:r>
            <a:r>
              <a:rPr lang="en-US" sz="1800" dirty="0" err="1">
                <a:solidFill>
                  <a:srgbClr val="000000"/>
                </a:solidFill>
                <a:latin typeface="Cascadia Mono" panose="020B0609020000020004" pitchFamily="49" charset="0"/>
              </a:rPr>
              <a:t>IConfiguration</a:t>
            </a:r>
            <a:r>
              <a:rPr lang="en-US" sz="1800" dirty="0">
                <a:solidFill>
                  <a:srgbClr val="000000"/>
                </a:solidFill>
                <a:latin typeface="Cascadia Mono" panose="020B0609020000020004" pitchFamily="49" charset="0"/>
              </a:rPr>
              <a:t>. But let’s take a look in particular to the </a:t>
            </a:r>
            <a:r>
              <a:rPr lang="en-US" sz="1800" dirty="0" err="1">
                <a:solidFill>
                  <a:srgbClr val="000000"/>
                </a:solidFill>
                <a:latin typeface="Cascadia Mono" panose="020B0609020000020004" pitchFamily="49" charset="0"/>
              </a:rPr>
              <a:t>AppSettings</a:t>
            </a:r>
            <a:r>
              <a:rPr lang="en-US" sz="1800" dirty="0">
                <a:solidFill>
                  <a:srgbClr val="000000"/>
                </a:solidFill>
                <a:latin typeface="Cascadia Mono" panose="020B0609020000020004" pitchFamily="49" charset="0"/>
              </a:rPr>
              <a:t> values.</a:t>
            </a:r>
          </a:p>
          <a:p>
            <a:r>
              <a:rPr lang="en-US" sz="1800" dirty="0">
                <a:solidFill>
                  <a:srgbClr val="000000"/>
                </a:solidFill>
                <a:latin typeface="Cascadia Mono" panose="020B0609020000020004" pitchFamily="49" charset="0"/>
              </a:rPr>
              <a:t>I prepared these value to demonstrate the layering of the providers.</a:t>
            </a:r>
          </a:p>
          <a:p>
            <a:endParaRPr lang="en-US" sz="1800" dirty="0">
              <a:solidFill>
                <a:srgbClr val="000000"/>
              </a:solidFill>
              <a:latin typeface="Cascadia Mono" panose="020B0609020000020004" pitchFamily="49" charset="0"/>
            </a:endParaRPr>
          </a:p>
          <a:p>
            <a:pPr marL="342900" indent="-342900">
              <a:buAutoNum type="arabicPeriod"/>
            </a:pPr>
            <a:r>
              <a:rPr lang="en-US" sz="1800" dirty="0" err="1">
                <a:solidFill>
                  <a:srgbClr val="000000"/>
                </a:solidFill>
                <a:latin typeface="Cascadia Mono" panose="020B0609020000020004" pitchFamily="49" charset="0"/>
              </a:rPr>
              <a:t>LaunchSettings.json</a:t>
            </a:r>
            <a:r>
              <a:rPr lang="en-US"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sym typeface="Wingdings" panose="05000000000000000000" pitchFamily="2" charset="2"/>
              </a:rPr>
              <a:t> ASPNETCORE_</a:t>
            </a: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Appsettings.json</a:t>
            </a:r>
            <a:endParaRPr lang="en-US" sz="1800" dirty="0">
              <a:solidFill>
                <a:srgbClr val="000000"/>
              </a:solidFill>
              <a:latin typeface="Cascadia Mono" panose="020B0609020000020004" pitchFamily="49" charset="0"/>
              <a:sym typeface="Wingdings" panose="05000000000000000000" pitchFamily="2" charset="2"/>
            </a:endParaRP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Appsettings.Development.json</a:t>
            </a:r>
            <a:endParaRPr lang="en-US" sz="1800" dirty="0">
              <a:solidFill>
                <a:srgbClr val="000000"/>
              </a:solidFill>
              <a:latin typeface="Cascadia Mono" panose="020B0609020000020004" pitchFamily="49" charset="0"/>
              <a:sym typeface="Wingdings" panose="05000000000000000000" pitchFamily="2" charset="2"/>
            </a:endParaRP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Secrets.json</a:t>
            </a:r>
            <a:r>
              <a:rPr lang="en-US" sz="1800" dirty="0">
                <a:solidFill>
                  <a:srgbClr val="000000"/>
                </a:solidFill>
                <a:latin typeface="Cascadia Mono" panose="020B0609020000020004" pitchFamily="49" charset="0"/>
                <a:sym typeface="Wingdings" panose="05000000000000000000" pitchFamily="2" charset="2"/>
              </a:rPr>
              <a:t> (highlight the importance of this file)</a:t>
            </a:r>
          </a:p>
          <a:p>
            <a:pPr marL="342900" indent="-342900">
              <a:buAutoNum type="arabicPeriod"/>
            </a:pPr>
            <a:r>
              <a:rPr lang="en-US" sz="1800" dirty="0">
                <a:solidFill>
                  <a:srgbClr val="000000"/>
                </a:solidFill>
                <a:latin typeface="Cascadia Mono" panose="020B0609020000020004" pitchFamily="49" charset="0"/>
                <a:sym typeface="Wingdings" panose="05000000000000000000" pitchFamily="2" charset="2"/>
              </a:rPr>
              <a:t>Environment variables (simulated by the </a:t>
            </a:r>
            <a:r>
              <a:rPr lang="en-US" sz="1800" dirty="0" err="1">
                <a:solidFill>
                  <a:srgbClr val="000000"/>
                </a:solidFill>
                <a:latin typeface="Cascadia Mono" panose="020B0609020000020004" pitchFamily="49" charset="0"/>
                <a:sym typeface="Wingdings" panose="05000000000000000000" pitchFamily="2" charset="2"/>
              </a:rPr>
              <a:t>LaunchSettings.json</a:t>
            </a:r>
            <a:r>
              <a:rPr lang="en-US" sz="1800" dirty="0">
                <a:solidFill>
                  <a:srgbClr val="000000"/>
                </a:solidFill>
                <a:latin typeface="Cascadia Mono" panose="020B0609020000020004" pitchFamily="49" charset="0"/>
                <a:sym typeface="Wingdings" panose="05000000000000000000" pitchFamily="2" charset="2"/>
              </a:rPr>
              <a:t> </a:t>
            </a:r>
            <a:r>
              <a:rPr lang="nl-BE" sz="1800" dirty="0">
                <a:solidFill>
                  <a:srgbClr val="2E75B6"/>
                </a:solidFill>
                <a:highlight>
                  <a:srgbClr val="FFFFFF"/>
                </a:highlight>
                <a:latin typeface="Cascadia Mono" panose="020B0609020000020004" pitchFamily="49" charset="0"/>
              </a:rPr>
              <a:t>environmentVariables</a:t>
            </a:r>
            <a:r>
              <a:rPr lang="en-US" sz="1800" dirty="0">
                <a:solidFill>
                  <a:srgbClr val="000000"/>
                </a:solidFill>
                <a:latin typeface="Cascadia Mono" panose="020B0609020000020004" pitchFamily="49" charset="0"/>
                <a:sym typeface="Wingdings" panose="05000000000000000000" pitchFamily="2" charset="2"/>
              </a:rPr>
              <a:t>)</a:t>
            </a:r>
          </a:p>
          <a:p>
            <a:pPr marL="342900" indent="-342900">
              <a:buAutoNum type="arabicPeriod"/>
            </a:pPr>
            <a:r>
              <a:rPr lang="en-US" sz="1800" dirty="0">
                <a:solidFill>
                  <a:srgbClr val="000000"/>
                </a:solidFill>
                <a:latin typeface="Cascadia Mono" panose="020B0609020000020004" pitchFamily="49" charset="0"/>
                <a:sym typeface="Wingdings" panose="05000000000000000000" pitchFamily="2" charset="2"/>
              </a:rPr>
              <a:t>Command line </a:t>
            </a:r>
            <a:r>
              <a:rPr lang="en-US" sz="1800" dirty="0" err="1">
                <a:solidFill>
                  <a:srgbClr val="000000"/>
                </a:solidFill>
                <a:latin typeface="Cascadia Mono" panose="020B0609020000020004" pitchFamily="49" charset="0"/>
                <a:sym typeface="Wingdings" panose="05000000000000000000" pitchFamily="2" charset="2"/>
              </a:rPr>
              <a:t>args</a:t>
            </a:r>
            <a:r>
              <a:rPr lang="en-US" sz="1800" dirty="0">
                <a:solidFill>
                  <a:srgbClr val="000000"/>
                </a:solidFill>
                <a:latin typeface="Cascadia Mono" panose="020B0609020000020004" pitchFamily="49" charset="0"/>
                <a:sym typeface="Wingdings" panose="05000000000000000000" pitchFamily="2" charset="2"/>
              </a:rPr>
              <a:t>  (simulated by the </a:t>
            </a:r>
            <a:r>
              <a:rPr lang="en-US" sz="1800" dirty="0" err="1">
                <a:solidFill>
                  <a:srgbClr val="000000"/>
                </a:solidFill>
                <a:latin typeface="Cascadia Mono" panose="020B0609020000020004" pitchFamily="49" charset="0"/>
                <a:sym typeface="Wingdings" panose="05000000000000000000" pitchFamily="2" charset="2"/>
              </a:rPr>
              <a:t>LaunchSettings.json</a:t>
            </a:r>
            <a:r>
              <a:rPr lang="en-US" sz="1800" dirty="0">
                <a:solidFill>
                  <a:srgbClr val="000000"/>
                </a:solidFill>
                <a:latin typeface="Cascadia Mono" panose="020B0609020000020004" pitchFamily="49" charset="0"/>
                <a:sym typeface="Wingdings" panose="05000000000000000000" pitchFamily="2" charset="2"/>
              </a:rPr>
              <a:t> </a:t>
            </a:r>
            <a:r>
              <a:rPr lang="nl-BE" sz="1800" dirty="0">
                <a:solidFill>
                  <a:srgbClr val="2E75B6"/>
                </a:solidFill>
                <a:highlight>
                  <a:srgbClr val="FFFFFF"/>
                </a:highlight>
                <a:latin typeface="Cascadia Mono" panose="020B0609020000020004" pitchFamily="49" charset="0"/>
              </a:rPr>
              <a:t>commandLineArgs</a:t>
            </a:r>
            <a:r>
              <a:rPr lang="en-US" sz="1800" dirty="0">
                <a:solidFill>
                  <a:srgbClr val="000000"/>
                </a:solidFill>
                <a:latin typeface="Cascadia Mono" panose="020B0609020000020004" pitchFamily="49" charset="0"/>
                <a:sym typeface="Wingdings" panose="05000000000000000000" pitchFamily="2" charset="2"/>
              </a:rPr>
              <a:t>)</a:t>
            </a: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Program.cs</a:t>
            </a:r>
            <a:r>
              <a:rPr lang="en-US" sz="1800" dirty="0">
                <a:solidFill>
                  <a:srgbClr val="000000"/>
                </a:solidFill>
                <a:latin typeface="Cascadia Mono" panose="020B0609020000020004" pitchFamily="49" charset="0"/>
                <a:sym typeface="Wingdings" panose="05000000000000000000" pitchFamily="2" charset="2"/>
              </a:rPr>
              <a:t> (in memory dictionary)</a:t>
            </a:r>
            <a:endParaRPr lang="en-US" sz="1800" dirty="0">
              <a:solidFill>
                <a:srgbClr val="000000"/>
              </a:solidFill>
              <a:latin typeface="Cascadia Mono" panose="020B0609020000020004" pitchFamily="49" charset="0"/>
            </a:endParaRPr>
          </a:p>
          <a:p>
            <a:endParaRPr lang="en-US" sz="1800" b="1" dirty="0">
              <a:solidFill>
                <a:srgbClr val="000000"/>
              </a:solidFill>
              <a:latin typeface="Cascadia Mono" panose="020B0609020000020004" pitchFamily="49" charset="0"/>
            </a:endParaRPr>
          </a:p>
          <a:p>
            <a:r>
              <a:rPr lang="en-US" sz="1800" b="1" dirty="0">
                <a:solidFill>
                  <a:srgbClr val="000000"/>
                </a:solidFill>
                <a:latin typeface="Cascadia Mono" panose="020B0609020000020004" pitchFamily="49" charset="0"/>
              </a:rPr>
              <a:t>PRD</a:t>
            </a:r>
          </a:p>
          <a:p>
            <a:endParaRPr lang="en-US" sz="1800" b="1"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This startup is the same as the previous one, but we removed the </a:t>
            </a:r>
            <a:r>
              <a:rPr lang="nl-BE" sz="1800" dirty="0">
                <a:solidFill>
                  <a:srgbClr val="2E75B6"/>
                </a:solidFill>
                <a:highlight>
                  <a:srgbClr val="FFFFFF"/>
                </a:highlight>
                <a:latin typeface="Cascadia Mono" panose="020B0609020000020004" pitchFamily="49" charset="0"/>
              </a:rPr>
              <a:t>ASPNETCORE_ENVIRONMENT environment variable. Anyone any idea which environment you get then?</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You’ll get the Production environment even if the ASPNETCORE_ENVIRONMENT isn’t present.</a:t>
            </a:r>
          </a:p>
          <a:p>
            <a:r>
              <a:rPr lang="en-US" sz="1800" dirty="0">
                <a:solidFill>
                  <a:srgbClr val="000000"/>
                </a:solidFill>
                <a:latin typeface="Cascadia Mono" panose="020B0609020000020004" pitchFamily="49" charset="0"/>
              </a:rPr>
              <a:t>But it also has another consequence, by default you will also lose the support for the </a:t>
            </a:r>
            <a:r>
              <a:rPr lang="en-US" sz="1800" dirty="0" err="1">
                <a:solidFill>
                  <a:srgbClr val="000000"/>
                </a:solidFill>
                <a:latin typeface="Cascadia Mono" panose="020B0609020000020004" pitchFamily="49" charset="0"/>
              </a:rPr>
              <a:t>secrets.json</a:t>
            </a:r>
            <a:r>
              <a:rPr lang="en-US" sz="1800" dirty="0">
                <a:solidFill>
                  <a:srgbClr val="000000"/>
                </a:solidFill>
                <a:latin typeface="Cascadia Mono" panose="020B0609020000020004" pitchFamily="49" charset="0"/>
              </a:rPr>
              <a:t> as this usage is only intended for local development.</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dirty="0"/>
              <a:t>/</a:t>
            </a:r>
            <a:r>
              <a:rPr lang="nl-BE" sz="1800" dirty="0">
                <a:solidFill>
                  <a:srgbClr val="000000"/>
                </a:solidFill>
                <a:highlight>
                  <a:srgbClr val="FFFFFF"/>
                </a:highlight>
                <a:latin typeface="Cascadia Mono" panose="020B0609020000020004" pitchFamily="49" charset="0"/>
              </a:rPr>
              <a:t>configuration-providers</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Reveals the order of the currently loaded configuration providers, you can clearly see that some are added multiple times,</a:t>
            </a:r>
          </a:p>
          <a:p>
            <a:r>
              <a:rPr lang="en-US" sz="1800" dirty="0">
                <a:solidFill>
                  <a:srgbClr val="000000"/>
                </a:solidFill>
                <a:latin typeface="Cascadia Mono" panose="020B0609020000020004" pitchFamily="49" charset="0"/>
              </a:rPr>
              <a:t>In dev mode you clearly see that </a:t>
            </a:r>
            <a:r>
              <a:rPr lang="en-US" sz="1800" dirty="0" err="1">
                <a:solidFill>
                  <a:srgbClr val="000000"/>
                </a:solidFill>
                <a:latin typeface="Cascadia Mono" panose="020B0609020000020004" pitchFamily="49" charset="0"/>
              </a:rPr>
              <a:t>secrets.json</a:t>
            </a:r>
            <a:r>
              <a:rPr lang="en-US" sz="1800" dirty="0">
                <a:solidFill>
                  <a:srgbClr val="000000"/>
                </a:solidFill>
                <a:latin typeface="Cascadia Mono" panose="020B0609020000020004" pitchFamily="49" charset="0"/>
              </a:rPr>
              <a:t> is loaded but when you switch to production its not loaded by default.</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8</a:t>
            </a:fld>
            <a:endParaRPr lang="de-DE" dirty="0"/>
          </a:p>
        </p:txBody>
      </p:sp>
    </p:spTree>
    <p:extLst>
      <p:ext uri="{BB962C8B-B14F-4D97-AF65-F5344CB8AC3E}">
        <p14:creationId xmlns:p14="http://schemas.microsoft.com/office/powerpoint/2010/main" val="33040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For the file-based providers, if they are changeable where they are deployed, they can allow a hot reload, thus without the need for you application to restart. Containers for instance could have read-only disks.</a:t>
            </a:r>
          </a:p>
          <a:p>
            <a:pPr marL="171450" indent="-171450">
              <a:buFont typeface="Arial" panose="020B0604020202020204" pitchFamily="34" charset="0"/>
              <a:buChar char="•"/>
            </a:pPr>
            <a:r>
              <a:rPr lang="en-US" noProof="0" dirty="0"/>
              <a:t>Environment variables can target a specific prefix and load that part as a separate provider.</a:t>
            </a:r>
          </a:p>
          <a:p>
            <a:pPr marL="387450" lvl="1" indent="-171450">
              <a:buFont typeface="Arial" panose="020B0604020202020204" pitchFamily="34" charset="0"/>
              <a:buChar char="•"/>
            </a:pPr>
            <a:r>
              <a:rPr lang="en-US" noProof="0" dirty="0"/>
              <a:t>A double underscore will be translated to a colon. Giving it a way of participating in the hierarchical mapping.</a:t>
            </a:r>
          </a:p>
          <a:p>
            <a:pPr marL="171450" indent="-171450">
              <a:buFont typeface="Arial" panose="020B0604020202020204" pitchFamily="34" charset="0"/>
              <a:buChar char="•"/>
            </a:pPr>
            <a:r>
              <a:rPr lang="en-US" noProof="0" dirty="0"/>
              <a:t>Key per file, targets a directory and each filename is a key and the content of it is then the value.</a:t>
            </a:r>
          </a:p>
          <a:p>
            <a:pPr marL="171450" indent="-171450">
              <a:buFont typeface="Arial" panose="020B0604020202020204" pitchFamily="34" charset="0"/>
              <a:buChar char="•"/>
            </a:pPr>
            <a:r>
              <a:rPr lang="en-US" noProof="0" dirty="0"/>
              <a:t>In memory provider, is a dictionary.</a:t>
            </a:r>
          </a:p>
          <a:p>
            <a:pPr marL="171450" indent="-171450">
              <a:buFont typeface="Arial" panose="020B0604020202020204" pitchFamily="34" charset="0"/>
              <a:buChar char="•"/>
            </a:pPr>
            <a:endParaRPr lang="en-US" noProof="0" dirty="0"/>
          </a:p>
          <a:p>
            <a:pPr marL="171450" indent="-171450">
              <a:buFont typeface="Arial" panose="020B0604020202020204" pitchFamily="34" charset="0"/>
              <a:buChar char="•"/>
            </a:pPr>
            <a:r>
              <a:rPr lang="en-US" noProof="0" dirty="0"/>
              <a:t>If the regular providers from Microsoft or third parties doesn’t suit your needs, a custom provider can always be added.</a:t>
            </a:r>
            <a:br>
              <a:rPr lang="en-US" noProof="0" dirty="0"/>
            </a:br>
            <a:r>
              <a:rPr lang="en-US" noProof="0" dirty="0"/>
              <a:t>Reference the </a:t>
            </a:r>
            <a:r>
              <a:rPr lang="en-US" noProof="0" dirty="0" err="1"/>
              <a:t>yml</a:t>
            </a:r>
            <a:r>
              <a:rPr lang="en-US" noProof="0" dirty="0"/>
              <a:t> file in this case.</a:t>
            </a:r>
          </a:p>
          <a:p>
            <a:endParaRPr lang="en-US" noProof="0" dirty="0"/>
          </a:p>
          <a:p>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9</a:t>
            </a:fld>
            <a:endParaRPr lang="de-DE" dirty="0"/>
          </a:p>
        </p:txBody>
      </p:sp>
    </p:spTree>
    <p:extLst>
      <p:ext uri="{BB962C8B-B14F-4D97-AF65-F5344CB8AC3E}">
        <p14:creationId xmlns:p14="http://schemas.microsoft.com/office/powerpoint/2010/main" val="1632068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59999" y="908416"/>
            <a:ext cx="8424000" cy="1057982"/>
          </a:xfrm>
        </p:spPr>
        <p:txBody>
          <a:bodyPr anchor="b" anchorCtr="0"/>
          <a:lstStyle>
            <a:lvl1pPr>
              <a:defRPr sz="3600">
                <a:solidFill>
                  <a:schemeClr val="bg1"/>
                </a:solidFill>
              </a:defRPr>
            </a:lvl1pPr>
          </a:lstStyle>
          <a:p>
            <a:r>
              <a:rPr lang="de-DE" dirty="0"/>
              <a:t>Titelmasterformat durch Klicken bearbeiten</a:t>
            </a:r>
          </a:p>
        </p:txBody>
      </p:sp>
      <p:sp>
        <p:nvSpPr>
          <p:cNvPr id="3" name="Untertitel 2"/>
          <p:cNvSpPr>
            <a:spLocks noGrp="1"/>
          </p:cNvSpPr>
          <p:nvPr>
            <p:ph type="subTitle" idx="1"/>
          </p:nvPr>
        </p:nvSpPr>
        <p:spPr>
          <a:xfrm>
            <a:off x="359998" y="2190181"/>
            <a:ext cx="8424000" cy="663788"/>
          </a:xfrm>
        </p:spPr>
        <p:txBody>
          <a:bodyPr vert="horz" lIns="0" tIns="0" rIns="0" bIns="0" rtlCol="0" anchor="t" anchorCtr="0">
            <a:noAutofit/>
          </a:bodyPr>
          <a:lstStyle>
            <a:lvl1pPr>
              <a:lnSpc>
                <a:spcPts val="3000"/>
              </a:lnSpc>
              <a:defRPr lang="de-DE" sz="2400" b="0" dirty="0">
                <a:solidFill>
                  <a:schemeClr val="bg1"/>
                </a:solidFill>
                <a:latin typeface="+mj-lt"/>
                <a:ea typeface="+mj-ea"/>
                <a:cs typeface="+mj-cs"/>
              </a:defRPr>
            </a:lvl1pPr>
          </a:lstStyle>
          <a:p>
            <a:pPr lvl="0">
              <a:spcBef>
                <a:spcPct val="0"/>
              </a:spcBef>
            </a:pPr>
            <a:r>
              <a:rPr lang="en-US"/>
              <a:t>Click to edit Master subtitle style</a:t>
            </a:r>
            <a:endParaRPr lang="de-DE" dirty="0"/>
          </a:p>
        </p:txBody>
      </p:sp>
      <p:pic>
        <p:nvPicPr>
          <p:cNvPr id="10" name="Grafik 9">
            <a:extLst>
              <a:ext uri="{FF2B5EF4-FFF2-40B4-BE49-F238E27FC236}">
                <a16:creationId xmlns:a16="http://schemas.microsoft.com/office/drawing/2014/main" id="{7C9F2692-0856-E1CE-C300-E6618B42B2C0}"/>
              </a:ext>
            </a:extLst>
          </p:cNvPr>
          <p:cNvPicPr>
            <a:picLocks noChangeAspect="1"/>
          </p:cNvPicPr>
          <p:nvPr userDrawn="1"/>
        </p:nvPicPr>
        <p:blipFill>
          <a:blip r:embed="rId3">
            <a:extLst>
              <a:ext uri="{28A0092B-C50C-407E-A947-70E740481C1C}">
                <a14:useLocalDpi xmlns:a14="http://schemas.microsoft.com/office/drawing/2010/main" val="0"/>
              </a:ext>
            </a:extLst>
          </a:blip>
          <a:srcRect t="32" b="32"/>
          <a:stretch/>
        </p:blipFill>
        <p:spPr>
          <a:xfrm>
            <a:off x="7828763" y="3828585"/>
            <a:ext cx="864000" cy="863441"/>
          </a:xfrm>
          <a:prstGeom prst="rect">
            <a:avLst/>
          </a:prstGeom>
        </p:spPr>
      </p:pic>
    </p:spTree>
    <p:extLst>
      <p:ext uri="{BB962C8B-B14F-4D97-AF65-F5344CB8AC3E}">
        <p14:creationId xmlns:p14="http://schemas.microsoft.com/office/powerpoint/2010/main" val="42185285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Inhaltsplatzhalter 1"/>
          <p:cNvSpPr>
            <a:spLocks noGrp="1"/>
          </p:cNvSpPr>
          <p:nvPr>
            <p:ph idx="1"/>
          </p:nvPr>
        </p:nvSpPr>
        <p:spPr bwMode="gray">
          <a:xfrm>
            <a:off x="360003"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951775"/>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4000" cy="108000"/>
          </a:xfrm>
        </p:spPr>
        <p:txBody>
          <a:bodyPr vert="horz" lIns="0" tIns="0" rIns="0" bIns="0" rtlCol="0" anchor="ctr"/>
          <a:lstStyle>
            <a:lvl1pPr>
              <a:defRPr lang="de-DE"/>
            </a:lvl1pPr>
          </a:lstStyle>
          <a:p>
            <a:endParaRPr lang="de-DE"/>
          </a:p>
        </p:txBody>
      </p:sp>
      <p:sp>
        <p:nvSpPr>
          <p:cNvPr id="6"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418486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3234" cy="108000"/>
          </a:xfrm>
        </p:spPr>
        <p:txBody>
          <a:bodyPr vert="horz" lIns="0" tIns="0" rIns="0" bIns="0" rtlCol="0" anchor="ctr"/>
          <a:lstStyle>
            <a:lvl1pPr>
              <a:defRPr lang="de-DE"/>
            </a:lvl1pPr>
          </a:lstStyle>
          <a:p>
            <a:endParaRPr lang="de-DE"/>
          </a:p>
        </p:txBody>
      </p:sp>
      <p:sp>
        <p:nvSpPr>
          <p:cNvPr id="5"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spTree>
    <p:extLst>
      <p:ext uri="{BB962C8B-B14F-4D97-AF65-F5344CB8AC3E}">
        <p14:creationId xmlns:p14="http://schemas.microsoft.com/office/powerpoint/2010/main" val="97030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Textplatzhalter 1"/>
          <p:cNvSpPr>
            <a:spLocks noGrp="1"/>
          </p:cNvSpPr>
          <p:nvPr>
            <p:ph type="body" sz="quarter" idx="12"/>
          </p:nvPr>
        </p:nvSpPr>
        <p:spPr>
          <a:xfrm>
            <a:off x="360001"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11998"/>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11998"/>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11998"/>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8" name="Bildplatzhalter 7"/>
          <p:cNvSpPr>
            <a:spLocks noGrp="1"/>
          </p:cNvSpPr>
          <p:nvPr>
            <p:ph type="pic" sz="quarter" idx="12"/>
          </p:nvPr>
        </p:nvSpPr>
        <p:spPr>
          <a:xfrm>
            <a:off x="360002" y="972000"/>
            <a:ext cx="842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972000"/>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blipFill>
            <a:blip r:embed="rId2">
              <a:extLst>
                <a:ext uri="{BEBA8EAE-BF5A-486C-A8C5-ECC9F3942E4B}">
                  <a14:imgProps xmlns:a14="http://schemas.microsoft.com/office/drawing/2010/main">
                    <a14:imgLayer r:embed="rId3">
                      <a14:imgEffect>
                        <a14:saturation sat="109000"/>
                      </a14:imgEffect>
                    </a14:imgLayer>
                  </a14:imgProps>
                </a:ext>
              </a:extLst>
            </a:blip>
            <a:stretch>
              <a:fillRect/>
            </a:stretch>
          </a:blip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bg1"/>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bg1"/>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4"/>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198086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952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952556"/>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952556"/>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III">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a:xfrm>
            <a:off x="360002" y="972000"/>
            <a:ext cx="2674746"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4" name="Bildplatzhalter 2">
            <a:extLst>
              <a:ext uri="{FF2B5EF4-FFF2-40B4-BE49-F238E27FC236}">
                <a16:creationId xmlns:a16="http://schemas.microsoft.com/office/drawing/2014/main" id="{E45A8B0F-33B4-90CA-586B-BA540BF562C4}"/>
              </a:ext>
            </a:extLst>
          </p:cNvPr>
          <p:cNvSpPr>
            <a:spLocks noGrp="1"/>
          </p:cNvSpPr>
          <p:nvPr>
            <p:ph type="pic" sz="quarter" idx="13"/>
          </p:nvPr>
        </p:nvSpPr>
        <p:spPr>
          <a:xfrm>
            <a:off x="3266660" y="972000"/>
            <a:ext cx="5517341"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4265934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032000"/>
            <a:ext cx="8424000" cy="720000"/>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972000"/>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2" y="972000"/>
            <a:ext cx="8424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7" name="Gruppieren 6">
            <a:extLst>
              <a:ext uri="{FF2B5EF4-FFF2-40B4-BE49-F238E27FC236}">
                <a16:creationId xmlns:a16="http://schemas.microsoft.com/office/drawing/2014/main" id="{930CF375-D2D8-7049-8838-653CE776D9A4}"/>
              </a:ext>
            </a:extLst>
          </p:cNvPr>
          <p:cNvGrpSpPr/>
          <p:nvPr userDrawn="1"/>
        </p:nvGrpSpPr>
        <p:grpSpPr>
          <a:xfrm>
            <a:off x="360002" y="4796188"/>
            <a:ext cx="8147030" cy="209068"/>
            <a:chOff x="360002" y="4796188"/>
            <a:chExt cx="8147030" cy="209068"/>
          </a:xfrm>
        </p:grpSpPr>
        <p:pic>
          <p:nvPicPr>
            <p:cNvPr id="10" name="Grafik 9">
              <a:extLst>
                <a:ext uri="{FF2B5EF4-FFF2-40B4-BE49-F238E27FC236}">
                  <a16:creationId xmlns:a16="http://schemas.microsoft.com/office/drawing/2014/main" id="{6E553B8C-1A4B-36BA-3482-8CAB42A7FFB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Text Box 10">
              <a:extLst>
                <a:ext uri="{FF2B5EF4-FFF2-40B4-BE49-F238E27FC236}">
                  <a16:creationId xmlns:a16="http://schemas.microsoft.com/office/drawing/2014/main" id="{73FAFDC2-E0C2-6848-E936-8DC21CE5E3FE}"/>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415626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3" name="Gruppieren 2">
            <a:extLst>
              <a:ext uri="{FF2B5EF4-FFF2-40B4-BE49-F238E27FC236}">
                <a16:creationId xmlns:a16="http://schemas.microsoft.com/office/drawing/2014/main" id="{F9248D9E-1B90-BC6D-A0B7-902F5377D954}"/>
              </a:ext>
            </a:extLst>
          </p:cNvPr>
          <p:cNvGrpSpPr/>
          <p:nvPr userDrawn="1"/>
        </p:nvGrpSpPr>
        <p:grpSpPr>
          <a:xfrm>
            <a:off x="360002" y="4796188"/>
            <a:ext cx="8147030" cy="209068"/>
            <a:chOff x="360002" y="4796188"/>
            <a:chExt cx="8147030" cy="209068"/>
          </a:xfrm>
        </p:grpSpPr>
        <p:pic>
          <p:nvPicPr>
            <p:cNvPr id="6" name="Grafik 5">
              <a:extLst>
                <a:ext uri="{FF2B5EF4-FFF2-40B4-BE49-F238E27FC236}">
                  <a16:creationId xmlns:a16="http://schemas.microsoft.com/office/drawing/2014/main" id="{A166C5BF-00FA-DD53-8868-536F948D0F1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7" name="Text Box 10">
              <a:extLst>
                <a:ext uri="{FF2B5EF4-FFF2-40B4-BE49-F238E27FC236}">
                  <a16:creationId xmlns:a16="http://schemas.microsoft.com/office/drawing/2014/main" id="{ACB40CC4-1CC3-7CD8-CAA5-9BAAF4D6756A}"/>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058361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2" name="Gruppieren 1">
            <a:extLst>
              <a:ext uri="{FF2B5EF4-FFF2-40B4-BE49-F238E27FC236}">
                <a16:creationId xmlns:a16="http://schemas.microsoft.com/office/drawing/2014/main" id="{073FC9BD-7338-0E63-59CA-40B27CEA74EE}"/>
              </a:ext>
            </a:extLst>
          </p:cNvPr>
          <p:cNvGrpSpPr/>
          <p:nvPr userDrawn="1"/>
        </p:nvGrpSpPr>
        <p:grpSpPr>
          <a:xfrm>
            <a:off x="360002" y="4796188"/>
            <a:ext cx="8147030" cy="209068"/>
            <a:chOff x="360002" y="4796188"/>
            <a:chExt cx="8147030" cy="209068"/>
          </a:xfrm>
        </p:grpSpPr>
        <p:pic>
          <p:nvPicPr>
            <p:cNvPr id="5" name="Grafik 4">
              <a:extLst>
                <a:ext uri="{FF2B5EF4-FFF2-40B4-BE49-F238E27FC236}">
                  <a16:creationId xmlns:a16="http://schemas.microsoft.com/office/drawing/2014/main" id="{64F8E7A1-BCD3-532D-DAAF-16C84BE8877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6" name="Text Box 10">
              <a:extLst>
                <a:ext uri="{FF2B5EF4-FFF2-40B4-BE49-F238E27FC236}">
                  <a16:creationId xmlns:a16="http://schemas.microsoft.com/office/drawing/2014/main" id="{6F36FB3F-0833-0E50-B73A-B1AC72FCF693}"/>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41129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bright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solidFill>
            <a:schemeClr val="bg2"/>
          </a:solid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accent5"/>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accent5"/>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2"/>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21921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pic>
        <p:nvPicPr>
          <p:cNvPr id="3" name="Grafik 2">
            <a:extLst>
              <a:ext uri="{FF2B5EF4-FFF2-40B4-BE49-F238E27FC236}">
                <a16:creationId xmlns:a16="http://schemas.microsoft.com/office/drawing/2014/main" id="{0C46C04E-B4AE-3757-B779-346B5214417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349488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A4AF9126-6937-A989-7F32-992CCFD90D98}"/>
              </a:ext>
            </a:extLst>
          </p:cNvPr>
          <p:cNvSpPr>
            <a:spLocks noGrp="1"/>
          </p:cNvSpPr>
          <p:nvPr>
            <p:ph type="pic" sz="quarter" idx="14"/>
          </p:nvPr>
        </p:nvSpPr>
        <p:spPr>
          <a:xfrm>
            <a:off x="4661096" y="0"/>
            <a:ext cx="4482904" cy="5143500"/>
          </a:xfrm>
          <a:noFill/>
        </p:spPr>
        <p:txBody>
          <a:bodyPr/>
          <a:lstStyle>
            <a:lvl1pPr>
              <a:defRPr>
                <a:solidFill>
                  <a:schemeClr val="bg1"/>
                </a:solidFill>
              </a:defRPr>
            </a:lvl1pPr>
          </a:lstStyle>
          <a:p>
            <a:r>
              <a:rPr lang="en-US"/>
              <a:t>Click icon to add picture</a:t>
            </a:r>
            <a:endParaRPr lang="de-DE" dirty="0"/>
          </a:p>
        </p:txBody>
      </p:sp>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pic>
        <p:nvPicPr>
          <p:cNvPr id="5" name="Grafik 4">
            <a:extLst>
              <a:ext uri="{FF2B5EF4-FFF2-40B4-BE49-F238E27FC236}">
                <a16:creationId xmlns:a16="http://schemas.microsoft.com/office/drawing/2014/main" id="{4DC7C70C-6D75-BA5B-7801-55484AF8419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Tree>
    <p:extLst>
      <p:ext uri="{BB962C8B-B14F-4D97-AF65-F5344CB8AC3E}">
        <p14:creationId xmlns:p14="http://schemas.microsoft.com/office/powerpoint/2010/main" val="5365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lid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16013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043B0EE3-F67E-B2CB-E7F0-9B5841AFA6D7}"/>
              </a:ext>
            </a:extLst>
          </p:cNvPr>
          <p:cNvSpPr>
            <a:spLocks noGrp="1"/>
          </p:cNvSpPr>
          <p:nvPr>
            <p:ph type="pic" sz="quarter" idx="14"/>
          </p:nvPr>
        </p:nvSpPr>
        <p:spPr>
          <a:xfrm>
            <a:off x="4661096" y="0"/>
            <a:ext cx="4482904" cy="5143500"/>
          </a:xfrm>
          <a:noFill/>
        </p:spPr>
        <p:txBody>
          <a:bodyPr/>
          <a:lstStyle/>
          <a:p>
            <a:r>
              <a:rPr lang="en-US"/>
              <a:t>Click icon to add picture</a:t>
            </a:r>
            <a:endParaRPr lang="de-DE" dirty="0"/>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7815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5" y="972000"/>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5"/>
            <a:ext cx="8424001" cy="792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972000"/>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71601"/>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71601"/>
            <a:ext cx="180000" cy="108000"/>
          </a:xfrm>
          <a:prstGeom prst="rect">
            <a:avLst/>
          </a:prstGeom>
        </p:spPr>
        <p:txBody>
          <a:bodyPr vert="horz" lIns="0" tIns="0" rIns="0" bIns="0" rtlCol="0" anchor="ctr"/>
          <a:lstStyle>
            <a:lvl1pPr algn="r">
              <a:defRPr sz="600" b="1">
                <a:solidFill>
                  <a:schemeClr val="accent5"/>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t>© ZF Friedrichshafen AG</a:t>
            </a:r>
          </a:p>
        </p:txBody>
      </p:sp>
      <p:pic>
        <p:nvPicPr>
          <p:cNvPr id="9" name="Grafik 8">
            <a:extLst>
              <a:ext uri="{FF2B5EF4-FFF2-40B4-BE49-F238E27FC236}">
                <a16:creationId xmlns:a16="http://schemas.microsoft.com/office/drawing/2014/main" id="{E49BC9D6-C0FC-8F86-2D77-7E2CDEAA292E}"/>
              </a:ext>
            </a:extLst>
          </p:cNvPr>
          <p:cNvPicPr>
            <a:picLocks noChangeAspect="1"/>
          </p:cNvPicPr>
          <p:nvPr userDrawn="1"/>
        </p:nvPicPr>
        <p:blipFill>
          <a:blip r:embed="rId31" cstate="print">
            <a:extLst>
              <a:ext uri="{28A0092B-C50C-407E-A947-70E740481C1C}">
                <a14:useLocalDpi xmlns:a14="http://schemas.microsoft.com/office/drawing/2010/main" val="0"/>
              </a:ext>
            </a:extLst>
          </a:blip>
          <a:srcRect t="350" b="350"/>
          <a:stretch/>
        </p:blipFill>
        <p:spPr>
          <a:xfrm>
            <a:off x="360002" y="4796188"/>
            <a:ext cx="209204" cy="209204"/>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711" r:id="rId2"/>
    <p:sldLayoutId id="2147483719" r:id="rId3"/>
    <p:sldLayoutId id="2147483714" r:id="rId4"/>
    <p:sldLayoutId id="2147483720" r:id="rId5"/>
    <p:sldLayoutId id="2147483721" r:id="rId6"/>
    <p:sldLayoutId id="2147483715" r:id="rId7"/>
    <p:sldLayoutId id="2147483650" r:id="rId8"/>
    <p:sldLayoutId id="2147483687" r:id="rId9"/>
    <p:sldLayoutId id="2147483677" r:id="rId10"/>
    <p:sldLayoutId id="2147483678" r:id="rId11"/>
    <p:sldLayoutId id="2147483679" r:id="rId12"/>
    <p:sldLayoutId id="2147483680" r:id="rId13"/>
    <p:sldLayoutId id="2147483681" r:id="rId14"/>
    <p:sldLayoutId id="2147483682" r:id="rId15"/>
    <p:sldLayoutId id="2147483683" r:id="rId16"/>
    <p:sldLayoutId id="2147483654" r:id="rId17"/>
    <p:sldLayoutId id="2147483655" r:id="rId18"/>
    <p:sldLayoutId id="2147483693" r:id="rId19"/>
    <p:sldLayoutId id="2147483694" r:id="rId20"/>
    <p:sldLayoutId id="2147483695" r:id="rId21"/>
    <p:sldLayoutId id="2147483696" r:id="rId22"/>
    <p:sldLayoutId id="2147483698" r:id="rId23"/>
    <p:sldLayoutId id="2147483699" r:id="rId24"/>
    <p:sldLayoutId id="2147483718" r:id="rId25"/>
    <p:sldLayoutId id="2147483700" r:id="rId26"/>
    <p:sldLayoutId id="2147483688" r:id="rId27"/>
    <p:sldLayoutId id="2147483689" r:id="rId28"/>
    <p:sldLayoutId id="2147483690" r:id="rId29"/>
  </p:sldLayoutIdLst>
  <p:hf hdr="0" dt="0"/>
  <p:txStyles>
    <p:titleStyle>
      <a:lvl1pPr algn="l" defTabSz="914400" rtl="0" eaLnBrk="1" latinLnBrk="0" hangingPunct="1">
        <a:spcBef>
          <a:spcPct val="0"/>
        </a:spcBef>
        <a:buNone/>
        <a:defRPr sz="2400" b="1" kern="1200">
          <a:solidFill>
            <a:schemeClr val="accent5"/>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18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2pPr>
      <a:lvl3pPr marL="36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3pPr>
      <a:lvl4pPr marL="54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4pPr>
      <a:lvl5pPr marL="72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200" b="1" kern="1200">
          <a:solidFill>
            <a:schemeClr val="tx1"/>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v_1615">
    <p:spTree>
      <p:nvGrpSpPr>
        <p:cNvPr id="1" name=""/>
        <p:cNvGrpSpPr/>
        <p:nvPr/>
      </p:nvGrpSpPr>
      <p:grpSpPr>
        <a:xfrm>
          <a:off x="0" y="0"/>
          <a:ext cx="0" cy="0"/>
          <a:chOff x="0" y="0"/>
          <a:chExt cx="0" cy="0"/>
        </a:xfrm>
      </p:grpSpPr>
      <p:pic>
        <p:nvPicPr>
          <p:cNvPr id="7" name="Picture 6" descr="A purple card with text and a picture of a person">
            <a:extLst>
              <a:ext uri="{FF2B5EF4-FFF2-40B4-BE49-F238E27FC236}">
                <a16:creationId xmlns:a16="http://schemas.microsoft.com/office/drawing/2014/main" id="{1FB82FF1-8168-C0BE-DBFE-283A5472A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ustDataLst>
      <p:tags r:id="rId1"/>
    </p:custDataLst>
    <p:extLst>
      <p:ext uri="{BB962C8B-B14F-4D97-AF65-F5344CB8AC3E}">
        <p14:creationId xmlns:p14="http://schemas.microsoft.com/office/powerpoint/2010/main" val="180062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a:t>
            </a:r>
            <a:r>
              <a:rPr lang="nl-BE" dirty="0" err="1"/>
              <a:t>Custom</a:t>
            </a:r>
            <a:r>
              <a:rPr lang="nl-BE" dirty="0"/>
              <a:t> provider</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10</a:t>
            </a:fld>
            <a:endParaRPr lang="de-DE"/>
          </a:p>
        </p:txBody>
      </p:sp>
    </p:spTree>
    <p:extLst>
      <p:ext uri="{BB962C8B-B14F-4D97-AF65-F5344CB8AC3E}">
        <p14:creationId xmlns:p14="http://schemas.microsoft.com/office/powerpoint/2010/main" val="264150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Binding</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11</a:t>
            </a:fld>
            <a:endParaRPr lang="de-DE"/>
          </a:p>
        </p:txBody>
      </p:sp>
    </p:spTree>
    <p:extLst>
      <p:ext uri="{BB962C8B-B14F-4D97-AF65-F5344CB8AC3E}">
        <p14:creationId xmlns:p14="http://schemas.microsoft.com/office/powerpoint/2010/main" val="393007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4484-861E-6FB4-61B1-5B814ECA143E}"/>
              </a:ext>
            </a:extLst>
          </p:cNvPr>
          <p:cNvSpPr>
            <a:spLocks noGrp="1"/>
          </p:cNvSpPr>
          <p:nvPr>
            <p:ph type="ctrTitle"/>
          </p:nvPr>
        </p:nvSpPr>
        <p:spPr/>
        <p:txBody>
          <a:bodyPr/>
          <a:lstStyle/>
          <a:p>
            <a:r>
              <a:rPr lang="nl-BE" dirty="0" err="1"/>
              <a:t>IOptions</a:t>
            </a:r>
            <a:endParaRPr lang="en-US" dirty="0"/>
          </a:p>
        </p:txBody>
      </p:sp>
      <p:sp>
        <p:nvSpPr>
          <p:cNvPr id="3" name="Subtitle 2">
            <a:extLst>
              <a:ext uri="{FF2B5EF4-FFF2-40B4-BE49-F238E27FC236}">
                <a16:creationId xmlns:a16="http://schemas.microsoft.com/office/drawing/2014/main" id="{F1024924-E187-1E7A-0111-0FD31C971274}"/>
              </a:ext>
            </a:extLst>
          </p:cNvPr>
          <p:cNvSpPr>
            <a:spLocks noGrp="1"/>
          </p:cNvSpPr>
          <p:nvPr>
            <p:ph type="subTitle" idx="1"/>
          </p:nvPr>
        </p:nvSpPr>
        <p:spPr/>
        <p:txBody>
          <a:bodyPr/>
          <a:lstStyle/>
          <a:p>
            <a:r>
              <a:rPr lang="nl-BE" dirty="0"/>
              <a:t>Concept</a:t>
            </a:r>
          </a:p>
          <a:p>
            <a:r>
              <a:rPr lang="nl-BE" dirty="0"/>
              <a:t>Types</a:t>
            </a:r>
          </a:p>
          <a:p>
            <a:r>
              <a:rPr lang="nl-BE" dirty="0" err="1"/>
              <a:t>Validation</a:t>
            </a:r>
            <a:endParaRPr lang="nl-BE" dirty="0"/>
          </a:p>
          <a:p>
            <a:r>
              <a:rPr lang="nl-BE" dirty="0" err="1"/>
              <a:t>Configure</a:t>
            </a:r>
            <a:endParaRPr lang="nl-BE" dirty="0"/>
          </a:p>
          <a:p>
            <a:endParaRPr lang="en-US" dirty="0"/>
          </a:p>
        </p:txBody>
      </p:sp>
    </p:spTree>
    <p:extLst>
      <p:ext uri="{BB962C8B-B14F-4D97-AF65-F5344CB8AC3E}">
        <p14:creationId xmlns:p14="http://schemas.microsoft.com/office/powerpoint/2010/main" val="288441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nl-BE" dirty="0" err="1"/>
              <a:t>IOptions</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000" kern="0" dirty="0">
                <a:solidFill>
                  <a:srgbClr val="000000"/>
                </a:solidFill>
              </a:rPr>
              <a:t>Interface </a:t>
            </a:r>
            <a:r>
              <a:rPr lang="nl-BE" sz="2000" kern="0" dirty="0" err="1">
                <a:solidFill>
                  <a:srgbClr val="000000"/>
                </a:solidFill>
              </a:rPr>
              <a:t>Segregation</a:t>
            </a:r>
            <a:r>
              <a:rPr lang="nl-BE" sz="2000" kern="0" dirty="0">
                <a:solidFill>
                  <a:srgbClr val="000000"/>
                </a:solidFill>
              </a:rPr>
              <a:t> </a:t>
            </a:r>
            <a:r>
              <a:rPr lang="nl-BE" sz="2000" kern="0" dirty="0" err="1">
                <a:solidFill>
                  <a:srgbClr val="000000"/>
                </a:solidFill>
              </a:rPr>
              <a:t>Principle</a:t>
            </a:r>
            <a:r>
              <a:rPr lang="nl-BE" sz="2000" kern="0" dirty="0">
                <a:solidFill>
                  <a:srgbClr val="000000"/>
                </a:solidFill>
              </a:rPr>
              <a:t> (ISP)</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Separation</a:t>
            </a:r>
            <a:r>
              <a:rPr lang="nl-BE" sz="2000" kern="0" dirty="0">
                <a:solidFill>
                  <a:srgbClr val="000000"/>
                </a:solidFill>
              </a:rPr>
              <a:t> of Concerns</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Validation</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a:solidFill>
                  <a:srgbClr val="000000"/>
                </a:solidFill>
              </a:rPr>
              <a:t>DI </a:t>
            </a:r>
            <a:r>
              <a:rPr lang="nl-BE" sz="2000" kern="0" dirty="0" err="1">
                <a:solidFill>
                  <a:srgbClr val="000000"/>
                </a:solidFill>
              </a:rPr>
              <a:t>resolving</a:t>
            </a:r>
            <a:endParaRPr lang="nl-BE" sz="20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13</a:t>
            </a:fld>
            <a:endParaRPr lang="de-DE"/>
          </a:p>
        </p:txBody>
      </p:sp>
    </p:spTree>
    <p:extLst>
      <p:ext uri="{BB962C8B-B14F-4D97-AF65-F5344CB8AC3E}">
        <p14:creationId xmlns:p14="http://schemas.microsoft.com/office/powerpoint/2010/main" val="127953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436-E2EB-411A-B5FC-A28D02F0CD09}"/>
              </a:ext>
            </a:extLst>
          </p:cNvPr>
          <p:cNvSpPr>
            <a:spLocks noGrp="1"/>
          </p:cNvSpPr>
          <p:nvPr>
            <p:ph type="title"/>
          </p:nvPr>
        </p:nvSpPr>
        <p:spPr/>
        <p:txBody>
          <a:bodyPr/>
          <a:lstStyle/>
          <a:p>
            <a:r>
              <a:rPr lang="nl-BE" dirty="0" err="1"/>
              <a:t>IOptions</a:t>
            </a:r>
            <a:r>
              <a:rPr lang="nl-BE" dirty="0"/>
              <a:t>: Types</a:t>
            </a:r>
            <a:endParaRPr lang="en-US" dirty="0"/>
          </a:p>
        </p:txBody>
      </p:sp>
      <p:graphicFrame>
        <p:nvGraphicFramePr>
          <p:cNvPr id="6" name="Table 6">
            <a:extLst>
              <a:ext uri="{FF2B5EF4-FFF2-40B4-BE49-F238E27FC236}">
                <a16:creationId xmlns:a16="http://schemas.microsoft.com/office/drawing/2014/main" id="{58FA9D4F-05BD-A575-3918-84C95D09DB00}"/>
              </a:ext>
            </a:extLst>
          </p:cNvPr>
          <p:cNvGraphicFramePr>
            <a:graphicFrameLocks noGrp="1"/>
          </p:cNvGraphicFramePr>
          <p:nvPr>
            <p:ph idx="1"/>
            <p:extLst>
              <p:ext uri="{D42A27DB-BD31-4B8C-83A1-F6EECF244321}">
                <p14:modId xmlns:p14="http://schemas.microsoft.com/office/powerpoint/2010/main" val="982756076"/>
              </p:ext>
            </p:extLst>
          </p:nvPr>
        </p:nvGraphicFramePr>
        <p:xfrm>
          <a:off x="360363" y="971550"/>
          <a:ext cx="8423272" cy="1483360"/>
        </p:xfrm>
        <a:graphic>
          <a:graphicData uri="http://schemas.openxmlformats.org/drawingml/2006/table">
            <a:tbl>
              <a:tblPr firstRow="1" bandRow="1">
                <a:tableStyleId>{5C22544A-7EE6-4342-B048-85BDC9FD1C3A}</a:tableStyleId>
              </a:tblPr>
              <a:tblGrid>
                <a:gridCol w="2482074">
                  <a:extLst>
                    <a:ext uri="{9D8B030D-6E8A-4147-A177-3AD203B41FA5}">
                      <a16:colId xmlns:a16="http://schemas.microsoft.com/office/drawing/2014/main" val="1637879203"/>
                    </a:ext>
                  </a:extLst>
                </a:gridCol>
                <a:gridCol w="2020186">
                  <a:extLst>
                    <a:ext uri="{9D8B030D-6E8A-4147-A177-3AD203B41FA5}">
                      <a16:colId xmlns:a16="http://schemas.microsoft.com/office/drawing/2014/main" val="951933807"/>
                    </a:ext>
                  </a:extLst>
                </a:gridCol>
                <a:gridCol w="1928037">
                  <a:extLst>
                    <a:ext uri="{9D8B030D-6E8A-4147-A177-3AD203B41FA5}">
                      <a16:colId xmlns:a16="http://schemas.microsoft.com/office/drawing/2014/main" val="234214767"/>
                    </a:ext>
                  </a:extLst>
                </a:gridCol>
                <a:gridCol w="1992975">
                  <a:extLst>
                    <a:ext uri="{9D8B030D-6E8A-4147-A177-3AD203B41FA5}">
                      <a16:colId xmlns:a16="http://schemas.microsoft.com/office/drawing/2014/main" val="1870506883"/>
                    </a:ext>
                  </a:extLst>
                </a:gridCol>
              </a:tblGrid>
              <a:tr h="370840">
                <a:tc>
                  <a:txBody>
                    <a:bodyPr/>
                    <a:lstStyle/>
                    <a:p>
                      <a:endParaRPr lang="en-US" dirty="0"/>
                    </a:p>
                  </a:txBody>
                  <a:tcPr/>
                </a:tc>
                <a:tc>
                  <a:txBody>
                    <a:bodyPr/>
                    <a:lstStyle/>
                    <a:p>
                      <a:r>
                        <a:rPr lang="nl-BE" dirty="0"/>
                        <a:t>Singleton</a:t>
                      </a:r>
                      <a:endParaRPr lang="en-US" dirty="0"/>
                    </a:p>
                  </a:txBody>
                  <a:tcPr/>
                </a:tc>
                <a:tc>
                  <a:txBody>
                    <a:bodyPr/>
                    <a:lstStyle/>
                    <a:p>
                      <a:r>
                        <a:rPr lang="nl-BE" dirty="0" err="1"/>
                        <a:t>Reloadable</a:t>
                      </a:r>
                      <a:endParaRPr lang="en-US" dirty="0"/>
                    </a:p>
                  </a:txBody>
                  <a:tcPr/>
                </a:tc>
                <a:tc>
                  <a:txBody>
                    <a:bodyPr/>
                    <a:lstStyle/>
                    <a:p>
                      <a:r>
                        <a:rPr lang="nl-BE" dirty="0" err="1"/>
                        <a:t>Named</a:t>
                      </a:r>
                      <a:r>
                        <a:rPr lang="nl-BE" dirty="0"/>
                        <a:t> support</a:t>
                      </a:r>
                      <a:endParaRPr lang="en-US" dirty="0"/>
                    </a:p>
                  </a:txBody>
                  <a:tcPr/>
                </a:tc>
                <a:extLst>
                  <a:ext uri="{0D108BD9-81ED-4DB2-BD59-A6C34878D82A}">
                    <a16:rowId xmlns:a16="http://schemas.microsoft.com/office/drawing/2014/main" val="2390620788"/>
                  </a:ext>
                </a:extLst>
              </a:tr>
              <a:tr h="370840">
                <a:tc>
                  <a:txBody>
                    <a:bodyPr/>
                    <a:lstStyle/>
                    <a:p>
                      <a:r>
                        <a:rPr lang="nl-BE" dirty="0" err="1"/>
                        <a:t>IOptions</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2512659"/>
                  </a:ext>
                </a:extLst>
              </a:tr>
              <a:tr h="370840">
                <a:tc>
                  <a:txBody>
                    <a:bodyPr/>
                    <a:lstStyle/>
                    <a:p>
                      <a:r>
                        <a:rPr lang="nl-BE" dirty="0" err="1"/>
                        <a:t>IOptionsSnapshot</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01941866"/>
                  </a:ext>
                </a:extLst>
              </a:tr>
              <a:tr h="370840">
                <a:tc>
                  <a:txBody>
                    <a:bodyPr/>
                    <a:lstStyle/>
                    <a:p>
                      <a:r>
                        <a:rPr lang="nl-BE" dirty="0" err="1"/>
                        <a:t>IOptionsMonitor</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53682836"/>
                  </a:ext>
                </a:extLst>
              </a:tr>
            </a:tbl>
          </a:graphicData>
        </a:graphic>
      </p:graphicFrame>
      <p:sp>
        <p:nvSpPr>
          <p:cNvPr id="4" name="Footer Placeholder 3">
            <a:extLst>
              <a:ext uri="{FF2B5EF4-FFF2-40B4-BE49-F238E27FC236}">
                <a16:creationId xmlns:a16="http://schemas.microsoft.com/office/drawing/2014/main" id="{DF787262-026E-E0B0-D460-9C7706E7AE2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3D3A833-9A21-F289-95EA-6CAF70ACEB98}"/>
              </a:ext>
            </a:extLst>
          </p:cNvPr>
          <p:cNvSpPr>
            <a:spLocks noGrp="1"/>
          </p:cNvSpPr>
          <p:nvPr>
            <p:ph type="sldNum" sz="quarter" idx="12"/>
          </p:nvPr>
        </p:nvSpPr>
        <p:spPr/>
        <p:txBody>
          <a:bodyPr/>
          <a:lstStyle/>
          <a:p>
            <a:fld id="{AE839375-43AA-4A5D-B991-4343C4570BCB}" type="slidenum">
              <a:rPr lang="de-DE" smtClean="0"/>
              <a:t>14</a:t>
            </a:fld>
            <a:endParaRPr lang="de-DE"/>
          </a:p>
        </p:txBody>
      </p:sp>
      <p:pic>
        <p:nvPicPr>
          <p:cNvPr id="8" name="Graphic 7" descr="Checkmark with solid fill">
            <a:extLst>
              <a:ext uri="{FF2B5EF4-FFF2-40B4-BE49-F238E27FC236}">
                <a16:creationId xmlns:a16="http://schemas.microsoft.com/office/drawing/2014/main" id="{72265822-2020-9FC9-4CF7-45240C450C7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1332513"/>
            <a:ext cx="375955" cy="375955"/>
          </a:xfrm>
          <a:prstGeom prst="rect">
            <a:avLst/>
          </a:prstGeom>
        </p:spPr>
      </p:pic>
      <p:pic>
        <p:nvPicPr>
          <p:cNvPr id="9" name="Graphic 8" descr="Checkmark with solid fill">
            <a:extLst>
              <a:ext uri="{FF2B5EF4-FFF2-40B4-BE49-F238E27FC236}">
                <a16:creationId xmlns:a16="http://schemas.microsoft.com/office/drawing/2014/main" id="{8373D82F-81C1-DA84-D5C3-8D65FE4153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2071692"/>
            <a:ext cx="375955" cy="375955"/>
          </a:xfrm>
          <a:prstGeom prst="rect">
            <a:avLst/>
          </a:prstGeom>
        </p:spPr>
      </p:pic>
      <p:pic>
        <p:nvPicPr>
          <p:cNvPr id="10" name="Graphic 9" descr="Checkmark with solid fill">
            <a:extLst>
              <a:ext uri="{FF2B5EF4-FFF2-40B4-BE49-F238E27FC236}">
                <a16:creationId xmlns:a16="http://schemas.microsoft.com/office/drawing/2014/main" id="{2CC2CD0B-B1B6-B4F2-CA4C-EE863031AC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7" y="1705255"/>
            <a:ext cx="375955" cy="375955"/>
          </a:xfrm>
          <a:prstGeom prst="rect">
            <a:avLst/>
          </a:prstGeom>
        </p:spPr>
      </p:pic>
      <p:pic>
        <p:nvPicPr>
          <p:cNvPr id="11" name="Graphic 10" descr="Checkmark with solid fill">
            <a:extLst>
              <a:ext uri="{FF2B5EF4-FFF2-40B4-BE49-F238E27FC236}">
                <a16:creationId xmlns:a16="http://schemas.microsoft.com/office/drawing/2014/main" id="{50039D7B-093D-39CE-E0BE-7282E2A821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6" y="2071691"/>
            <a:ext cx="375955" cy="375955"/>
          </a:xfrm>
          <a:prstGeom prst="rect">
            <a:avLst/>
          </a:prstGeom>
        </p:spPr>
      </p:pic>
      <p:pic>
        <p:nvPicPr>
          <p:cNvPr id="12" name="Graphic 11" descr="Checkmark with solid fill">
            <a:extLst>
              <a:ext uri="{FF2B5EF4-FFF2-40B4-BE49-F238E27FC236}">
                <a16:creationId xmlns:a16="http://schemas.microsoft.com/office/drawing/2014/main" id="{3ECB7FBE-83CF-1327-F153-02561E2801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7" y="2069438"/>
            <a:ext cx="375955" cy="375955"/>
          </a:xfrm>
          <a:prstGeom prst="rect">
            <a:avLst/>
          </a:prstGeom>
        </p:spPr>
      </p:pic>
      <p:pic>
        <p:nvPicPr>
          <p:cNvPr id="13" name="Graphic 12" descr="Checkmark with solid fill">
            <a:extLst>
              <a:ext uri="{FF2B5EF4-FFF2-40B4-BE49-F238E27FC236}">
                <a16:creationId xmlns:a16="http://schemas.microsoft.com/office/drawing/2014/main" id="{6755A32D-C9DB-14E6-13F2-3E3C339CA0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6" y="1701325"/>
            <a:ext cx="375955" cy="375955"/>
          </a:xfrm>
          <a:prstGeom prst="rect">
            <a:avLst/>
          </a:prstGeom>
        </p:spPr>
      </p:pic>
      <p:pic>
        <p:nvPicPr>
          <p:cNvPr id="15" name="Graphic 14" descr="Close with solid fill">
            <a:extLst>
              <a:ext uri="{FF2B5EF4-FFF2-40B4-BE49-F238E27FC236}">
                <a16:creationId xmlns:a16="http://schemas.microsoft.com/office/drawing/2014/main" id="{F220DA90-52F0-2D1A-D06D-EF0CCF2E306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6642" y="1703128"/>
            <a:ext cx="374904" cy="374904"/>
          </a:xfrm>
          <a:prstGeom prst="rect">
            <a:avLst/>
          </a:prstGeom>
        </p:spPr>
      </p:pic>
      <p:pic>
        <p:nvPicPr>
          <p:cNvPr id="16" name="Graphic 15" descr="Close with solid fill">
            <a:extLst>
              <a:ext uri="{FF2B5EF4-FFF2-40B4-BE49-F238E27FC236}">
                <a16:creationId xmlns:a16="http://schemas.microsoft.com/office/drawing/2014/main" id="{93ECC3E7-2AD3-8543-D6C5-1E0E3416CB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125" y="1329276"/>
            <a:ext cx="374904" cy="374904"/>
          </a:xfrm>
          <a:prstGeom prst="rect">
            <a:avLst/>
          </a:prstGeom>
        </p:spPr>
      </p:pic>
      <p:pic>
        <p:nvPicPr>
          <p:cNvPr id="17" name="Graphic 16" descr="Close with solid fill">
            <a:extLst>
              <a:ext uri="{FF2B5EF4-FFF2-40B4-BE49-F238E27FC236}">
                <a16:creationId xmlns:a16="http://schemas.microsoft.com/office/drawing/2014/main" id="{F05FB00B-CF6C-74B9-EEFB-0A14D7272F1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1603" y="1331661"/>
            <a:ext cx="374904" cy="374904"/>
          </a:xfrm>
          <a:prstGeom prst="rect">
            <a:avLst/>
          </a:prstGeom>
        </p:spPr>
      </p:pic>
    </p:spTree>
    <p:extLst>
      <p:ext uri="{BB962C8B-B14F-4D97-AF65-F5344CB8AC3E}">
        <p14:creationId xmlns:p14="http://schemas.microsoft.com/office/powerpoint/2010/main" val="299953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IOptions: Types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15</a:t>
            </a:fld>
            <a:endParaRPr lang="de-DE"/>
          </a:p>
        </p:txBody>
      </p:sp>
    </p:spTree>
    <p:extLst>
      <p:ext uri="{BB962C8B-B14F-4D97-AF65-F5344CB8AC3E}">
        <p14:creationId xmlns:p14="http://schemas.microsoft.com/office/powerpoint/2010/main" val="11605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A19-1FE7-4779-4887-B171A5B8E495}"/>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sp>
        <p:nvSpPr>
          <p:cNvPr id="3" name="Content Placeholder 2">
            <a:extLst>
              <a:ext uri="{FF2B5EF4-FFF2-40B4-BE49-F238E27FC236}">
                <a16:creationId xmlns:a16="http://schemas.microsoft.com/office/drawing/2014/main" id="{C734D553-432E-BA05-6BEB-7B5F02314FF3}"/>
              </a:ext>
            </a:extLst>
          </p:cNvPr>
          <p:cNvSpPr>
            <a:spLocks noGrp="1"/>
          </p:cNvSpPr>
          <p:nvPr>
            <p:ph idx="1"/>
          </p:nvPr>
        </p:nvSpPr>
        <p:spPr/>
        <p:txBody>
          <a:bodyPr/>
          <a:lstStyle/>
          <a:p>
            <a:pPr marL="171450" indent="-171450">
              <a:buFont typeface="Arial" panose="020B0604020202020204" pitchFamily="34" charset="0"/>
              <a:buChar char="•"/>
            </a:pPr>
            <a:r>
              <a:rPr lang="nl-BE" sz="2000" dirty="0" err="1"/>
              <a:t>Microsoft.Extensions.Options.DataAnnotations</a:t>
            </a:r>
            <a:endParaRPr lang="nl-BE" sz="2000" dirty="0"/>
          </a:p>
          <a:p>
            <a:pPr marL="171450" indent="-171450">
              <a:buFont typeface="Arial" panose="020B0604020202020204" pitchFamily="34" charset="0"/>
              <a:buChar char="•"/>
            </a:pPr>
            <a:r>
              <a:rPr lang="en-US" sz="2000" dirty="0"/>
              <a:t>On first usage</a:t>
            </a:r>
          </a:p>
          <a:p>
            <a:pPr marL="171450" indent="-171450">
              <a:buFont typeface="Arial" panose="020B0604020202020204" pitchFamily="34" charset="0"/>
              <a:buChar char="•"/>
            </a:pPr>
            <a:r>
              <a:rPr lang="en-US" sz="2000" dirty="0"/>
              <a:t>On startup</a:t>
            </a:r>
          </a:p>
          <a:p>
            <a:pPr marL="171450" indent="-171450">
              <a:buFont typeface="Arial" panose="020B0604020202020204" pitchFamily="34" charset="0"/>
              <a:buChar char="•"/>
            </a:pPr>
            <a:r>
              <a:rPr lang="en-US" sz="2000" dirty="0"/>
              <a:t>Custom validation</a:t>
            </a:r>
          </a:p>
          <a:p>
            <a:pPr marL="171450" indent="-171450">
              <a:buFont typeface="Arial" panose="020B0604020202020204" pitchFamily="34" charset="0"/>
              <a:buChar char="•"/>
            </a:pPr>
            <a:r>
              <a:rPr lang="en-US" sz="2000" dirty="0"/>
              <a:t>Validation in a separate class</a:t>
            </a:r>
          </a:p>
          <a:p>
            <a:pPr marL="171450" indent="-171450">
              <a:buFont typeface="Arial" panose="020B0604020202020204" pitchFamily="34" charset="0"/>
              <a:buChar char="•"/>
            </a:pPr>
            <a:r>
              <a:rPr lang="en-US" sz="2000" dirty="0"/>
              <a:t>Source generated</a:t>
            </a:r>
          </a:p>
          <a:p>
            <a:pPr marL="171450" indent="-17145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A818705B-B1A5-12C7-816A-CDA53FFCFBD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F84538FF-6576-01A4-940B-CBF1C43FECCA}"/>
              </a:ext>
            </a:extLst>
          </p:cNvPr>
          <p:cNvSpPr>
            <a:spLocks noGrp="1"/>
          </p:cNvSpPr>
          <p:nvPr>
            <p:ph type="sldNum" sz="quarter" idx="12"/>
          </p:nvPr>
        </p:nvSpPr>
        <p:spPr/>
        <p:txBody>
          <a:bodyPr/>
          <a:lstStyle/>
          <a:p>
            <a:fld id="{AE839375-43AA-4A5D-B991-4343C4570BCB}" type="slidenum">
              <a:rPr lang="de-DE" smtClean="0"/>
              <a:t>16</a:t>
            </a:fld>
            <a:endParaRPr lang="de-DE"/>
          </a:p>
        </p:txBody>
      </p:sp>
    </p:spTree>
    <p:extLst>
      <p:ext uri="{BB962C8B-B14F-4D97-AF65-F5344CB8AC3E}">
        <p14:creationId xmlns:p14="http://schemas.microsoft.com/office/powerpoint/2010/main" val="389621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17</a:t>
            </a:fld>
            <a:endParaRPr lang="de-DE"/>
          </a:p>
        </p:txBody>
      </p:sp>
    </p:spTree>
    <p:extLst>
      <p:ext uri="{BB962C8B-B14F-4D97-AF65-F5344CB8AC3E}">
        <p14:creationId xmlns:p14="http://schemas.microsoft.com/office/powerpoint/2010/main" val="732150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34F-CBAC-CAB1-129A-379C3761D52B}"/>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9" name="Content Placeholder 8" descr="A diagram of a service collection&#10;&#10;Description automatically generated">
            <a:extLst>
              <a:ext uri="{FF2B5EF4-FFF2-40B4-BE49-F238E27FC236}">
                <a16:creationId xmlns:a16="http://schemas.microsoft.com/office/drawing/2014/main" id="{93EBFA8C-7308-8F7A-89EC-B6DBCB1BAA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0979" y="971550"/>
            <a:ext cx="5662043" cy="3779838"/>
          </a:xfrm>
        </p:spPr>
      </p:pic>
      <p:sp>
        <p:nvSpPr>
          <p:cNvPr id="4" name="Footer Placeholder 3">
            <a:extLst>
              <a:ext uri="{FF2B5EF4-FFF2-40B4-BE49-F238E27FC236}">
                <a16:creationId xmlns:a16="http://schemas.microsoft.com/office/drawing/2014/main" id="{257E14A3-FE3D-F016-46C3-026278C2793E}"/>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52A934E-7D7C-7BD2-B86B-3E853820F7F3}"/>
              </a:ext>
            </a:extLst>
          </p:cNvPr>
          <p:cNvSpPr>
            <a:spLocks noGrp="1"/>
          </p:cNvSpPr>
          <p:nvPr>
            <p:ph type="sldNum" sz="quarter" idx="12"/>
          </p:nvPr>
        </p:nvSpPr>
        <p:spPr/>
        <p:txBody>
          <a:bodyPr/>
          <a:lstStyle/>
          <a:p>
            <a:fld id="{AE839375-43AA-4A5D-B991-4343C4570BCB}" type="slidenum">
              <a:rPr lang="de-DE" smtClean="0"/>
              <a:t>18</a:t>
            </a:fld>
            <a:endParaRPr lang="de-DE"/>
          </a:p>
        </p:txBody>
      </p:sp>
    </p:spTree>
    <p:extLst>
      <p:ext uri="{BB962C8B-B14F-4D97-AF65-F5344CB8AC3E}">
        <p14:creationId xmlns:p14="http://schemas.microsoft.com/office/powerpoint/2010/main" val="348380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19</a:t>
            </a:fld>
            <a:endParaRPr lang="de-DE"/>
          </a:p>
        </p:txBody>
      </p:sp>
    </p:spTree>
    <p:extLst>
      <p:ext uri="{BB962C8B-B14F-4D97-AF65-F5344CB8AC3E}">
        <p14:creationId xmlns:p14="http://schemas.microsoft.com/office/powerpoint/2010/main" val="157386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12B0-41B2-CD9B-38AF-927D833A07F0}"/>
              </a:ext>
            </a:extLst>
          </p:cNvPr>
          <p:cNvSpPr>
            <a:spLocks noGrp="1"/>
          </p:cNvSpPr>
          <p:nvPr>
            <p:ph type="title"/>
          </p:nvPr>
        </p:nvSpPr>
        <p:spPr>
          <a:xfrm>
            <a:off x="360364" y="143954"/>
            <a:ext cx="8424001" cy="792000"/>
          </a:xfrm>
        </p:spPr>
        <p:txBody>
          <a:bodyPr anchor="t">
            <a:normAutofit/>
          </a:bodyPr>
          <a:lstStyle/>
          <a:p>
            <a:r>
              <a:rPr lang="nl-BE" dirty="0"/>
              <a:t>About me</a:t>
            </a:r>
          </a:p>
        </p:txBody>
      </p:sp>
      <p:sp>
        <p:nvSpPr>
          <p:cNvPr id="3" name="Content Placeholder 2">
            <a:extLst>
              <a:ext uri="{FF2B5EF4-FFF2-40B4-BE49-F238E27FC236}">
                <a16:creationId xmlns:a16="http://schemas.microsoft.com/office/drawing/2014/main" id="{03D1441D-CCA8-8E7B-7C6D-25F2BCDB8221}"/>
              </a:ext>
            </a:extLst>
          </p:cNvPr>
          <p:cNvSpPr>
            <a:spLocks noGrp="1"/>
          </p:cNvSpPr>
          <p:nvPr>
            <p:ph idx="1"/>
          </p:nvPr>
        </p:nvSpPr>
        <p:spPr>
          <a:xfrm>
            <a:off x="360005" y="972000"/>
            <a:ext cx="4122737" cy="3780000"/>
          </a:xfrm>
        </p:spPr>
        <p:txBody>
          <a:bodyPr>
            <a:normAutofit/>
          </a:bodyPr>
          <a:lstStyle/>
          <a:p>
            <a:pPr marL="171450" indent="-171450">
              <a:buFont typeface="Arial" panose="020B0604020202020204" pitchFamily="34" charset="0"/>
              <a:buChar char="•"/>
            </a:pPr>
            <a:r>
              <a:rPr lang="nl-BE" b="1"/>
              <a:t>Name: </a:t>
            </a:r>
            <a:r>
              <a:rPr lang="nl-BE"/>
              <a:t>Pieter Samyn</a:t>
            </a:r>
          </a:p>
          <a:p>
            <a:pPr marL="171450" indent="-171450">
              <a:buFont typeface="Arial" panose="020B0604020202020204" pitchFamily="34" charset="0"/>
              <a:buChar char="•"/>
            </a:pPr>
            <a:r>
              <a:rPr lang="nl-BE" b="1"/>
              <a:t>Title:</a:t>
            </a:r>
            <a:r>
              <a:rPr lang="nl-BE"/>
              <a:t> Technology lead</a:t>
            </a:r>
          </a:p>
          <a:p>
            <a:pPr marL="171450" indent="-171450">
              <a:buFont typeface="Arial" panose="020B0604020202020204" pitchFamily="34" charset="0"/>
              <a:buChar char="•"/>
            </a:pPr>
            <a:r>
              <a:rPr lang="nl-BE" b="1"/>
              <a:t>Company:</a:t>
            </a:r>
            <a:r>
              <a:rPr lang="nl-BE"/>
              <a:t> ZF</a:t>
            </a:r>
          </a:p>
          <a:p>
            <a:pPr marL="171450" indent="-171450">
              <a:buFont typeface="Arial" panose="020B0604020202020204" pitchFamily="34" charset="0"/>
              <a:buChar char="•"/>
            </a:pPr>
            <a:r>
              <a:rPr lang="nl-BE" b="1"/>
              <a:t>Professional Background:</a:t>
            </a:r>
          </a:p>
          <a:p>
            <a:pPr marL="351450" lvl="1" indent="-171450">
              <a:buFont typeface="Arial" panose="020B0604020202020204" pitchFamily="34" charset="0"/>
              <a:buChar char="•"/>
            </a:pPr>
            <a:r>
              <a:rPr lang="nl-BE"/>
              <a:t>Backend development</a:t>
            </a:r>
          </a:p>
          <a:p>
            <a:pPr marL="351450" lvl="1" indent="-171450">
              <a:buFont typeface="Arial" panose="020B0604020202020204" pitchFamily="34" charset="0"/>
              <a:buChar char="•"/>
            </a:pPr>
            <a:r>
              <a:rPr lang="nl-BE"/>
              <a:t>AWS serverless ecosystem</a:t>
            </a:r>
          </a:p>
          <a:p>
            <a:pPr marL="351450" lvl="1" indent="-171450">
              <a:buFont typeface="Arial" panose="020B0604020202020204" pitchFamily="34" charset="0"/>
              <a:buChar char="•"/>
            </a:pPr>
            <a:r>
              <a:rPr lang="nl-BE"/>
              <a:t>Performance</a:t>
            </a:r>
          </a:p>
          <a:p>
            <a:pPr marL="351450" lvl="1" indent="-171450">
              <a:buFont typeface="Arial" panose="020B0604020202020204" pitchFamily="34" charset="0"/>
              <a:buChar char="•"/>
            </a:pPr>
            <a:r>
              <a:rPr lang="nl-BE"/>
              <a:t>Maintainabilty</a:t>
            </a:r>
          </a:p>
          <a:p>
            <a:endParaRPr lang="nl-BE"/>
          </a:p>
          <a:p>
            <a:pPr marL="171450" indent="-171450">
              <a:buFont typeface="Arial" panose="020B0604020202020204" pitchFamily="34" charset="0"/>
              <a:buChar char="•"/>
            </a:pPr>
            <a:endParaRPr lang="nl-BE" dirty="0"/>
          </a:p>
        </p:txBody>
      </p:sp>
      <p:pic>
        <p:nvPicPr>
          <p:cNvPr id="10" name="Picture Placeholder 9" descr="A person holding a cup of coffee&#10;&#10;Description automatically generated">
            <a:extLst>
              <a:ext uri="{FF2B5EF4-FFF2-40B4-BE49-F238E27FC236}">
                <a16:creationId xmlns:a16="http://schemas.microsoft.com/office/drawing/2014/main" id="{FE976027-D3FA-38B0-85A9-E78C95CCC50B}"/>
              </a:ext>
            </a:extLst>
          </p:cNvPr>
          <p:cNvPicPr>
            <a:picLocks noGrp="1" noChangeAspect="1"/>
          </p:cNvPicPr>
          <p:nvPr>
            <p:ph idx="13"/>
          </p:nvPr>
        </p:nvPicPr>
        <p:blipFill>
          <a:blip r:embed="rId3" cstate="print">
            <a:extLst>
              <a:ext uri="{28A0092B-C50C-407E-A947-70E740481C1C}">
                <a14:useLocalDpi xmlns:a14="http://schemas.microsoft.com/office/drawing/2010/main" val="0"/>
              </a:ext>
            </a:extLst>
          </a:blip>
          <a:srcRect b="8297"/>
          <a:stretch/>
        </p:blipFill>
        <p:spPr>
          <a:xfrm>
            <a:off x="4661096" y="972000"/>
            <a:ext cx="4122000" cy="3780000"/>
          </a:xfrm>
          <a:noFill/>
        </p:spPr>
      </p:pic>
      <p:sp>
        <p:nvSpPr>
          <p:cNvPr id="17" name="Footer Placeholder 4">
            <a:extLst>
              <a:ext uri="{FF2B5EF4-FFF2-40B4-BE49-F238E27FC236}">
                <a16:creationId xmlns:a16="http://schemas.microsoft.com/office/drawing/2014/main" id="{AF7E9863-8E41-8D0E-26E2-68A70D0484D7}"/>
              </a:ext>
            </a:extLst>
          </p:cNvPr>
          <p:cNvSpPr>
            <a:spLocks noGrp="1"/>
          </p:cNvSpPr>
          <p:nvPr>
            <p:ph type="ftr" sz="quarter" idx="11"/>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A2B6336F-3C8A-228C-61A1-72BDE86D8DB9}"/>
              </a:ext>
            </a:extLst>
          </p:cNvPr>
          <p:cNvSpPr>
            <a:spLocks noGrp="1"/>
          </p:cNvSpPr>
          <p:nvPr>
            <p:ph type="sldNum" sz="quarter" idx="12"/>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2</a:t>
            </a:fld>
            <a:endParaRPr lang="de-DE"/>
          </a:p>
        </p:txBody>
      </p:sp>
    </p:spTree>
    <p:extLst>
      <p:ext uri="{BB962C8B-B14F-4D97-AF65-F5344CB8AC3E}">
        <p14:creationId xmlns:p14="http://schemas.microsoft.com/office/powerpoint/2010/main" val="153590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EA5-C4D3-E11D-217E-B89007FA9C86}"/>
              </a:ext>
            </a:extLst>
          </p:cNvPr>
          <p:cNvSpPr>
            <a:spLocks noGrp="1"/>
          </p:cNvSpPr>
          <p:nvPr>
            <p:ph type="title"/>
          </p:nvPr>
        </p:nvSpPr>
        <p:spPr/>
        <p:txBody>
          <a:bodyPr/>
          <a:lstStyle/>
          <a:p>
            <a:r>
              <a:rPr lang="nl-BE" dirty="0"/>
              <a:t>Summary</a:t>
            </a:r>
          </a:p>
        </p:txBody>
      </p:sp>
      <p:sp>
        <p:nvSpPr>
          <p:cNvPr id="3" name="Content Placeholder 2">
            <a:extLst>
              <a:ext uri="{FF2B5EF4-FFF2-40B4-BE49-F238E27FC236}">
                <a16:creationId xmlns:a16="http://schemas.microsoft.com/office/drawing/2014/main" id="{F85DC6BB-3D68-88EB-CBC1-D36D4D95CB19}"/>
              </a:ext>
            </a:extLst>
          </p:cNvPr>
          <p:cNvSpPr>
            <a:spLocks noGrp="1"/>
          </p:cNvSpPr>
          <p:nvPr>
            <p:ph idx="1"/>
          </p:nvPr>
        </p:nvSpPr>
        <p:spPr/>
        <p:txBody>
          <a:bodyPr/>
          <a:lstStyle/>
          <a:p>
            <a:pPr marL="171450" indent="-171450">
              <a:buFont typeface="Arial" panose="020B0604020202020204" pitchFamily="34" charset="0"/>
              <a:buChar char="•"/>
            </a:pPr>
            <a:r>
              <a:rPr lang="nl-BE" sz="2000" dirty="0"/>
              <a:t>IConfiguration</a:t>
            </a:r>
          </a:p>
          <a:p>
            <a:pPr marL="351450" lvl="1" indent="-171450">
              <a:buFont typeface="Arial" panose="020B0604020202020204" pitchFamily="34" charset="0"/>
              <a:buChar char="•"/>
            </a:pPr>
            <a:r>
              <a:rPr lang="nl-BE" sz="2000" dirty="0"/>
              <a:t>Providers</a:t>
            </a:r>
          </a:p>
          <a:p>
            <a:pPr marL="351450" lvl="1" indent="-171450">
              <a:buFont typeface="Arial" panose="020B0604020202020204" pitchFamily="34" charset="0"/>
              <a:buChar char="•"/>
            </a:pPr>
            <a:r>
              <a:rPr lang="nl-BE" sz="2000" dirty="0"/>
              <a:t>Binding</a:t>
            </a:r>
          </a:p>
          <a:p>
            <a:pPr marL="171450" indent="-171450">
              <a:buFont typeface="Arial" panose="020B0604020202020204" pitchFamily="34" charset="0"/>
              <a:buChar char="•"/>
            </a:pPr>
            <a:r>
              <a:rPr lang="nl-BE" sz="2000" dirty="0"/>
              <a:t>IOptions</a:t>
            </a:r>
          </a:p>
          <a:p>
            <a:pPr marL="351450" lvl="1" indent="-171450">
              <a:buFont typeface="Arial" panose="020B0604020202020204" pitchFamily="34" charset="0"/>
              <a:buChar char="•"/>
            </a:pPr>
            <a:r>
              <a:rPr lang="nl-BE" sz="2000" dirty="0"/>
              <a:t>Types</a:t>
            </a:r>
          </a:p>
          <a:p>
            <a:pPr marL="351450" lvl="1" indent="-171450">
              <a:buFont typeface="Arial" panose="020B0604020202020204" pitchFamily="34" charset="0"/>
              <a:buChar char="•"/>
            </a:pPr>
            <a:r>
              <a:rPr lang="nl-BE" sz="2000" dirty="0"/>
              <a:t>Validation</a:t>
            </a:r>
          </a:p>
          <a:p>
            <a:pPr marL="351450" lvl="1" indent="-171450">
              <a:buFont typeface="Arial" panose="020B0604020202020204" pitchFamily="34" charset="0"/>
              <a:buChar char="•"/>
            </a:pPr>
            <a:r>
              <a:rPr lang="nl-BE" sz="2000" dirty="0"/>
              <a:t>Configuration</a:t>
            </a:r>
          </a:p>
        </p:txBody>
      </p:sp>
      <p:sp>
        <p:nvSpPr>
          <p:cNvPr id="4" name="Footer Placeholder 3">
            <a:extLst>
              <a:ext uri="{FF2B5EF4-FFF2-40B4-BE49-F238E27FC236}">
                <a16:creationId xmlns:a16="http://schemas.microsoft.com/office/drawing/2014/main" id="{1773DC00-731C-B5A2-AF7A-514E7239C8A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F9BCDD9-04B6-0C99-9D5B-539F0DBD505B}"/>
              </a:ext>
            </a:extLst>
          </p:cNvPr>
          <p:cNvSpPr>
            <a:spLocks noGrp="1"/>
          </p:cNvSpPr>
          <p:nvPr>
            <p:ph type="sldNum" sz="quarter" idx="12"/>
          </p:nvPr>
        </p:nvSpPr>
        <p:spPr/>
        <p:txBody>
          <a:bodyPr/>
          <a:lstStyle/>
          <a:p>
            <a:fld id="{AE839375-43AA-4A5D-B991-4343C4570BCB}" type="slidenum">
              <a:rPr lang="de-DE" smtClean="0"/>
              <a:t>20</a:t>
            </a:fld>
            <a:endParaRPr lang="de-DE"/>
          </a:p>
        </p:txBody>
      </p:sp>
    </p:spTree>
    <p:extLst>
      <p:ext uri="{BB962C8B-B14F-4D97-AF65-F5344CB8AC3E}">
        <p14:creationId xmlns:p14="http://schemas.microsoft.com/office/powerpoint/2010/main" val="277772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4EE174-04A0-F71B-9BE9-2D09BDBB3973}"/>
              </a:ext>
            </a:extLst>
          </p:cNvPr>
          <p:cNvSpPr>
            <a:spLocks noGrp="1"/>
          </p:cNvSpPr>
          <p:nvPr>
            <p:ph type="title"/>
          </p:nvPr>
        </p:nvSpPr>
        <p:spPr/>
        <p:txBody>
          <a:bodyPr/>
          <a:lstStyle/>
          <a:p>
            <a:r>
              <a:rPr lang="nl-BE" dirty="0"/>
              <a:t>Q&amp;A</a:t>
            </a:r>
          </a:p>
        </p:txBody>
      </p:sp>
      <p:pic>
        <p:nvPicPr>
          <p:cNvPr id="11" name="Content Placeholder 10" descr="A qr code on a white background&#10;&#10;Description automatically generated">
            <a:extLst>
              <a:ext uri="{FF2B5EF4-FFF2-40B4-BE49-F238E27FC236}">
                <a16:creationId xmlns:a16="http://schemas.microsoft.com/office/drawing/2014/main" id="{F50A4979-65CD-8ED3-0A1E-94665F9AB7D4}"/>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4721902" y="861102"/>
            <a:ext cx="4062463" cy="4062463"/>
          </a:xfrm>
        </p:spPr>
      </p:pic>
      <p:sp>
        <p:nvSpPr>
          <p:cNvPr id="4" name="Footer Placeholder 3">
            <a:extLst>
              <a:ext uri="{FF2B5EF4-FFF2-40B4-BE49-F238E27FC236}">
                <a16:creationId xmlns:a16="http://schemas.microsoft.com/office/drawing/2014/main" id="{85E4DF4D-1565-2B16-CA8A-04189232016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C2C0951-47E7-BFBD-493F-3CE53BB045DB}"/>
              </a:ext>
            </a:extLst>
          </p:cNvPr>
          <p:cNvSpPr>
            <a:spLocks noGrp="1"/>
          </p:cNvSpPr>
          <p:nvPr>
            <p:ph type="sldNum" sz="quarter" idx="12"/>
          </p:nvPr>
        </p:nvSpPr>
        <p:spPr/>
        <p:txBody>
          <a:bodyPr/>
          <a:lstStyle/>
          <a:p>
            <a:fld id="{AE839375-43AA-4A5D-B991-4343C4570BCB}" type="slidenum">
              <a:rPr lang="de-DE" smtClean="0"/>
              <a:t>21</a:t>
            </a:fld>
            <a:endParaRPr lang="de-DE"/>
          </a:p>
        </p:txBody>
      </p:sp>
      <p:pic>
        <p:nvPicPr>
          <p:cNvPr id="9" name="Content Placeholder 10" descr="A light bulb with a question mark above a group of people&#10;&#10;Description automatically generated">
            <a:extLst>
              <a:ext uri="{FF2B5EF4-FFF2-40B4-BE49-F238E27FC236}">
                <a16:creationId xmlns:a16="http://schemas.microsoft.com/office/drawing/2014/main" id="{708DEFCB-31D2-CB96-6723-B320F03313D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0192" t="21451" r="21407" b="26143"/>
          <a:stretch/>
        </p:blipFill>
        <p:spPr>
          <a:xfrm>
            <a:off x="360364" y="1013777"/>
            <a:ext cx="4212365" cy="3780000"/>
          </a:xfrm>
          <a:noFill/>
        </p:spPr>
      </p:pic>
    </p:spTree>
    <p:extLst>
      <p:ext uri="{BB962C8B-B14F-4D97-AF65-F5344CB8AC3E}">
        <p14:creationId xmlns:p14="http://schemas.microsoft.com/office/powerpoint/2010/main" val="419452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7448-FF37-EE6E-2A80-4CD66FA3CED0}"/>
              </a:ext>
            </a:extLst>
          </p:cNvPr>
          <p:cNvSpPr>
            <a:spLocks noGrp="1"/>
          </p:cNvSpPr>
          <p:nvPr>
            <p:ph type="title"/>
          </p:nvPr>
        </p:nvSpPr>
        <p:spPr>
          <a:xfrm>
            <a:off x="360364" y="143955"/>
            <a:ext cx="8424001" cy="792000"/>
          </a:xfrm>
        </p:spPr>
        <p:txBody>
          <a:bodyPr anchor="t">
            <a:normAutofit/>
          </a:bodyPr>
          <a:lstStyle/>
          <a:p>
            <a:r>
              <a:rPr lang="nl-BE" dirty="0"/>
              <a:t>Audience knowledge</a:t>
            </a:r>
          </a:p>
        </p:txBody>
      </p:sp>
      <p:sp>
        <p:nvSpPr>
          <p:cNvPr id="39" name="Footer Placeholder 2">
            <a:extLst>
              <a:ext uri="{FF2B5EF4-FFF2-40B4-BE49-F238E27FC236}">
                <a16:creationId xmlns:a16="http://schemas.microsoft.com/office/drawing/2014/main" id="{B0D366CA-134E-5BAA-0620-12132FCEB3E6}"/>
              </a:ext>
            </a:extLst>
          </p:cNvPr>
          <p:cNvSpPr>
            <a:spLocks noGrp="1"/>
          </p:cNvSpPr>
          <p:nvPr>
            <p:ph type="ftr" sz="quarter" idx="10"/>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2924611D-19D3-60F0-22C1-20AD6B1ED4A8}"/>
              </a:ext>
            </a:extLst>
          </p:cNvPr>
          <p:cNvSpPr>
            <a:spLocks noGrp="1"/>
          </p:cNvSpPr>
          <p:nvPr>
            <p:ph type="sldNum" sz="quarter" idx="11"/>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3</a:t>
            </a:fld>
            <a:endParaRPr lang="de-DE"/>
          </a:p>
        </p:txBody>
      </p:sp>
      <p:pic>
        <p:nvPicPr>
          <p:cNvPr id="11" name="Content Placeholder 10" descr="A light bulb with a question mark above a group of people&#10;&#10;Description automatically generated">
            <a:extLst>
              <a:ext uri="{FF2B5EF4-FFF2-40B4-BE49-F238E27FC236}">
                <a16:creationId xmlns:a16="http://schemas.microsoft.com/office/drawing/2014/main" id="{64FE4FC1-6EA4-9D75-D7CD-71EA0B1B4CC9}"/>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2" t="21451" b="26143"/>
          <a:stretch/>
        </p:blipFill>
        <p:spPr>
          <a:xfrm>
            <a:off x="513557" y="539954"/>
            <a:ext cx="8116885" cy="4253751"/>
          </a:xfrm>
          <a:noFill/>
        </p:spPr>
      </p:pic>
    </p:spTree>
    <p:extLst>
      <p:ext uri="{BB962C8B-B14F-4D97-AF65-F5344CB8AC3E}">
        <p14:creationId xmlns:p14="http://schemas.microsoft.com/office/powerpoint/2010/main" val="250289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C00E-F2EE-E9F7-A4D2-EFE18D6E5AE7}"/>
              </a:ext>
            </a:extLst>
          </p:cNvPr>
          <p:cNvSpPr>
            <a:spLocks noGrp="1"/>
          </p:cNvSpPr>
          <p:nvPr>
            <p:ph type="title"/>
          </p:nvPr>
        </p:nvSpPr>
        <p:spPr>
          <a:xfrm>
            <a:off x="360364" y="143955"/>
            <a:ext cx="8424001" cy="792000"/>
          </a:xfrm>
        </p:spPr>
        <p:txBody>
          <a:bodyPr anchor="t">
            <a:normAutofit/>
          </a:bodyPr>
          <a:lstStyle/>
          <a:p>
            <a:r>
              <a:rPr lang="nl-BE" dirty="0" err="1"/>
              <a:t>Introduction</a:t>
            </a:r>
            <a:endParaRPr lang="en-US" dirty="0"/>
          </a:p>
        </p:txBody>
      </p:sp>
      <p:pic>
        <p:nvPicPr>
          <p:cNvPr id="5" name="Picture 4" descr="A cartoon of two people&#10;&#10;Description automatically generated">
            <a:extLst>
              <a:ext uri="{FF2B5EF4-FFF2-40B4-BE49-F238E27FC236}">
                <a16:creationId xmlns:a16="http://schemas.microsoft.com/office/drawing/2014/main" id="{B0A9EB34-D1D2-160C-FCCE-F4469CD1FE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247" b="4397"/>
          <a:stretch/>
        </p:blipFill>
        <p:spPr>
          <a:xfrm>
            <a:off x="2096755" y="972000"/>
            <a:ext cx="4950494" cy="3780000"/>
          </a:xfrm>
          <a:prstGeom prst="rect">
            <a:avLst/>
          </a:prstGeom>
          <a:noFill/>
        </p:spPr>
      </p:pic>
      <p:sp>
        <p:nvSpPr>
          <p:cNvPr id="10" name="Footer Placeholder 3">
            <a:extLst>
              <a:ext uri="{FF2B5EF4-FFF2-40B4-BE49-F238E27FC236}">
                <a16:creationId xmlns:a16="http://schemas.microsoft.com/office/drawing/2014/main" id="{C27BD853-FE20-F577-DC71-77902EBD761F}"/>
              </a:ext>
            </a:extLst>
          </p:cNvPr>
          <p:cNvSpPr>
            <a:spLocks noGrp="1"/>
          </p:cNvSpPr>
          <p:nvPr>
            <p:ph type="ftr" sz="quarter" idx="11"/>
          </p:nvPr>
        </p:nvSpPr>
        <p:spPr>
          <a:xfrm>
            <a:off x="929391" y="4871601"/>
            <a:ext cx="5220000" cy="108000"/>
          </a:xfrm>
        </p:spPr>
        <p:txBody>
          <a:bodyPr/>
          <a:lstStyle/>
          <a:p>
            <a:endParaRPr lang="de-DE"/>
          </a:p>
        </p:txBody>
      </p:sp>
      <p:sp>
        <p:nvSpPr>
          <p:cNvPr id="12" name="Slide Number Placeholder 4">
            <a:extLst>
              <a:ext uri="{FF2B5EF4-FFF2-40B4-BE49-F238E27FC236}">
                <a16:creationId xmlns:a16="http://schemas.microsoft.com/office/drawing/2014/main" id="{78800CC9-B830-8713-2CA5-0B595C24727E}"/>
              </a:ext>
            </a:extLst>
          </p:cNvPr>
          <p:cNvSpPr>
            <a:spLocks noGrp="1"/>
          </p:cNvSpPr>
          <p:nvPr>
            <p:ph type="sldNum" sz="quarter" idx="12"/>
          </p:nvPr>
        </p:nvSpPr>
        <p:spPr>
          <a:xfrm>
            <a:off x="8604001" y="4871601"/>
            <a:ext cx="180000" cy="108000"/>
          </a:xfrm>
        </p:spPr>
        <p:txBody>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219159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C538-78FE-F95F-D3AA-9E5A7093DDDB}"/>
              </a:ext>
            </a:extLst>
          </p:cNvPr>
          <p:cNvSpPr>
            <a:spLocks noGrp="1"/>
          </p:cNvSpPr>
          <p:nvPr>
            <p:ph type="ctrTitle"/>
          </p:nvPr>
        </p:nvSpPr>
        <p:spPr/>
        <p:txBody>
          <a:bodyPr/>
          <a:lstStyle/>
          <a:p>
            <a:r>
              <a:rPr lang="nl-BE" dirty="0" err="1"/>
              <a:t>IConfiguration</a:t>
            </a:r>
            <a:endParaRPr lang="en-US" dirty="0"/>
          </a:p>
        </p:txBody>
      </p:sp>
      <p:sp>
        <p:nvSpPr>
          <p:cNvPr id="3" name="Subtitle 2">
            <a:extLst>
              <a:ext uri="{FF2B5EF4-FFF2-40B4-BE49-F238E27FC236}">
                <a16:creationId xmlns:a16="http://schemas.microsoft.com/office/drawing/2014/main" id="{41D091F8-A561-F99D-E4D9-94ADDECE8287}"/>
              </a:ext>
            </a:extLst>
          </p:cNvPr>
          <p:cNvSpPr>
            <a:spLocks noGrp="1"/>
          </p:cNvSpPr>
          <p:nvPr>
            <p:ph type="subTitle" idx="1"/>
          </p:nvPr>
        </p:nvSpPr>
        <p:spPr/>
        <p:txBody>
          <a:bodyPr/>
          <a:lstStyle/>
          <a:p>
            <a:r>
              <a:rPr lang="nl-BE" dirty="0"/>
              <a:t>Concept</a:t>
            </a:r>
          </a:p>
          <a:p>
            <a:r>
              <a:rPr lang="nl-BE" dirty="0"/>
              <a:t>Providers</a:t>
            </a:r>
          </a:p>
          <a:p>
            <a:r>
              <a:rPr lang="nl-BE" dirty="0"/>
              <a:t>Binding</a:t>
            </a:r>
            <a:endParaRPr lang="en-US" dirty="0"/>
          </a:p>
        </p:txBody>
      </p:sp>
    </p:spTree>
    <p:extLst>
      <p:ext uri="{BB962C8B-B14F-4D97-AF65-F5344CB8AC3E}">
        <p14:creationId xmlns:p14="http://schemas.microsoft.com/office/powerpoint/2010/main" val="270696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en-US" dirty="0" err="1"/>
              <a:t>IConfiguration</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200" kern="0" dirty="0" err="1">
                <a:solidFill>
                  <a:srgbClr val="000000"/>
                </a:solidFill>
              </a:rPr>
              <a:t>Settings</a:t>
            </a:r>
            <a:r>
              <a:rPr lang="nl-BE" sz="2200" kern="0" dirty="0">
                <a:solidFill>
                  <a:srgbClr val="000000"/>
                </a:solidFill>
              </a:rPr>
              <a:t>: </a:t>
            </a:r>
            <a:r>
              <a:rPr lang="nl-BE" sz="2200" kern="0" dirty="0" err="1">
                <a:solidFill>
                  <a:srgbClr val="000000"/>
                </a:solidFill>
              </a:rPr>
              <a:t>timeout</a:t>
            </a:r>
            <a:r>
              <a:rPr lang="nl-BE" sz="2200" kern="0" dirty="0">
                <a:solidFill>
                  <a:srgbClr val="000000"/>
                </a:solidFill>
              </a:rPr>
              <a:t>, </a:t>
            </a:r>
            <a:r>
              <a:rPr lang="nl-BE" sz="2200" kern="0" dirty="0" err="1">
                <a:solidFill>
                  <a:srgbClr val="000000"/>
                </a:solidFill>
              </a:rPr>
              <a:t>uri’s</a:t>
            </a:r>
            <a:r>
              <a:rPr lang="nl-BE" sz="2200" kern="0" dirty="0">
                <a:solidFill>
                  <a:srgbClr val="000000"/>
                </a:solidFill>
              </a:rPr>
              <a:t>, </a:t>
            </a:r>
            <a:r>
              <a:rPr lang="nl-BE" sz="2200" kern="0" dirty="0" err="1">
                <a:solidFill>
                  <a:srgbClr val="000000"/>
                </a:solidFill>
              </a:rPr>
              <a:t>secrets</a:t>
            </a:r>
            <a:r>
              <a:rPr lang="nl-BE" sz="2200" kern="0" dirty="0">
                <a:solidFill>
                  <a:srgbClr val="000000"/>
                </a:solidFill>
              </a:rPr>
              <a:t>, …</a:t>
            </a:r>
          </a:p>
          <a:p>
            <a:pPr lvl="1" indent="0" fontAlgn="base">
              <a:spcAft>
                <a:spcPct val="0"/>
              </a:spcAft>
              <a:buNone/>
            </a:pPr>
            <a:endParaRPr lang="nl-BE" sz="2200" kern="0" dirty="0">
              <a:solidFill>
                <a:srgbClr val="000000"/>
              </a:solidFill>
            </a:endParaRPr>
          </a:p>
          <a:p>
            <a:pPr marL="171450" indent="-171450" fontAlgn="base">
              <a:spcAft>
                <a:spcPct val="0"/>
              </a:spcAft>
              <a:buFont typeface="Arial" panose="020B0604020202020204" pitchFamily="34" charset="0"/>
              <a:buChar char="•"/>
            </a:pPr>
            <a:r>
              <a:rPr lang="nl-BE" sz="2200" kern="0" dirty="0">
                <a:solidFill>
                  <a:srgbClr val="000000"/>
                </a:solidFill>
              </a:rPr>
              <a:t>Read </a:t>
            </a:r>
            <a:r>
              <a:rPr lang="nl-BE" sz="2200" kern="0" dirty="0" err="1">
                <a:solidFill>
                  <a:srgbClr val="000000"/>
                </a:solidFill>
              </a:rPr>
              <a:t>only</a:t>
            </a:r>
            <a:r>
              <a:rPr lang="nl-BE" sz="2200" kern="0" dirty="0">
                <a:solidFill>
                  <a:srgbClr val="000000"/>
                </a:solidFill>
              </a:rPr>
              <a:t>, v</a:t>
            </a:r>
            <a:r>
              <a:rPr kumimoji="0" lang="nl-BE" sz="2200" b="0" i="0" u="none" strike="noStrike" kern="0" cap="none" spc="0" normalizeH="0" baseline="0" noProof="0" dirty="0" err="1">
                <a:ln>
                  <a:noFill/>
                </a:ln>
                <a:solidFill>
                  <a:srgbClr val="000000"/>
                </a:solidFill>
                <a:effectLst/>
                <a:uLnTx/>
                <a:uFillTx/>
              </a:rPr>
              <a:t>iew</a:t>
            </a:r>
            <a:endParaRPr kumimoji="0" lang="nl-BE" sz="2200" b="0" i="0" u="none" strike="noStrike" kern="0" cap="none" spc="0" normalizeH="0" baseline="0" noProof="0" dirty="0">
              <a:ln>
                <a:noFill/>
              </a:ln>
              <a:solidFill>
                <a:srgbClr val="000000"/>
              </a:solidFill>
              <a:effectLst/>
              <a:uLnTx/>
              <a:uFillTx/>
            </a:endParaRPr>
          </a:p>
          <a:p>
            <a:pPr marL="171450" indent="-171450" fontAlgn="base">
              <a:spcAft>
                <a:spcPct val="0"/>
              </a:spcAft>
              <a:buFont typeface="Arial" panose="020B0604020202020204" pitchFamily="34" charset="0"/>
              <a:buChar char="•"/>
            </a:pPr>
            <a:endParaRPr lang="en-US" sz="2200" dirty="0"/>
          </a:p>
          <a:p>
            <a:pPr marL="171450" indent="-171450" fontAlgn="base">
              <a:spcAft>
                <a:spcPct val="0"/>
              </a:spcAft>
              <a:buFont typeface="Arial" panose="020B0604020202020204" pitchFamily="34" charset="0"/>
              <a:buChar char="•"/>
            </a:pPr>
            <a:r>
              <a:rPr kumimoji="0" lang="nl-BE" sz="2200" b="0" i="0" u="none" strike="noStrike" kern="0" cap="none" spc="0" normalizeH="0" baseline="0" noProof="0" dirty="0" err="1">
                <a:ln>
                  <a:noFill/>
                </a:ln>
                <a:solidFill>
                  <a:srgbClr val="000000"/>
                </a:solidFill>
                <a:effectLst/>
                <a:uLnTx/>
                <a:uFillTx/>
              </a:rPr>
              <a:t>When</a:t>
            </a:r>
            <a:r>
              <a:rPr lang="nl-BE" sz="2200" kern="0" dirty="0">
                <a:solidFill>
                  <a:srgbClr val="000000"/>
                </a:solidFill>
              </a:rPr>
              <a:t> </a:t>
            </a:r>
            <a:r>
              <a:rPr lang="nl-BE" sz="2200" kern="0" dirty="0" err="1">
                <a:solidFill>
                  <a:srgbClr val="000000"/>
                </a:solidFill>
              </a:rPr>
              <a:t>applied</a:t>
            </a:r>
            <a:r>
              <a:rPr lang="nl-BE" sz="2200" kern="0" dirty="0">
                <a:solidFill>
                  <a:srgbClr val="000000"/>
                </a:solidFill>
              </a:rPr>
              <a:t>, </a:t>
            </a:r>
            <a:r>
              <a:rPr lang="nl-BE" sz="2200" kern="0" dirty="0" err="1">
                <a:solidFill>
                  <a:srgbClr val="000000"/>
                </a:solidFill>
              </a:rPr>
              <a:t>static</a:t>
            </a:r>
            <a:r>
              <a:rPr lang="nl-BE" sz="2200" kern="0" dirty="0">
                <a:solidFill>
                  <a:srgbClr val="000000"/>
                </a:solidFill>
              </a:rPr>
              <a:t> </a:t>
            </a:r>
            <a:r>
              <a:rPr lang="nl-BE" sz="2200" kern="0" dirty="0" err="1">
                <a:solidFill>
                  <a:srgbClr val="000000"/>
                </a:solidFill>
              </a:rPr>
              <a:t>vs</a:t>
            </a:r>
            <a:r>
              <a:rPr lang="nl-BE" sz="2200" kern="0" dirty="0">
                <a:solidFill>
                  <a:srgbClr val="000000"/>
                </a:solidFill>
              </a:rPr>
              <a:t> </a:t>
            </a:r>
            <a:r>
              <a:rPr lang="nl-BE" sz="2200" kern="0" dirty="0" err="1">
                <a:solidFill>
                  <a:srgbClr val="000000"/>
                </a:solidFill>
              </a:rPr>
              <a:t>dynamic</a:t>
            </a:r>
            <a:endParaRPr lang="nl-BE" sz="22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6</a:t>
            </a:fld>
            <a:endParaRPr lang="de-DE"/>
          </a:p>
        </p:txBody>
      </p:sp>
    </p:spTree>
    <p:extLst>
      <p:ext uri="{BB962C8B-B14F-4D97-AF65-F5344CB8AC3E}">
        <p14:creationId xmlns:p14="http://schemas.microsoft.com/office/powerpoint/2010/main" val="198098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9197-111D-C649-8BC4-4B88CFC25437}"/>
              </a:ext>
            </a:extLst>
          </p:cNvPr>
          <p:cNvSpPr>
            <a:spLocks noGrp="1"/>
          </p:cNvSpPr>
          <p:nvPr>
            <p:ph type="title"/>
          </p:nvPr>
        </p:nvSpPr>
        <p:spPr/>
        <p:txBody>
          <a:bodyPr/>
          <a:lstStyle/>
          <a:p>
            <a:r>
              <a:rPr lang="nl-BE" dirty="0" err="1"/>
              <a:t>IConfiguration</a:t>
            </a:r>
            <a:r>
              <a:rPr lang="nl-BE" dirty="0"/>
              <a:t>: Providers</a:t>
            </a:r>
            <a:endParaRPr lang="en-US" dirty="0"/>
          </a:p>
        </p:txBody>
      </p:sp>
      <p:sp>
        <p:nvSpPr>
          <p:cNvPr id="4" name="Footer Placeholder 3">
            <a:extLst>
              <a:ext uri="{FF2B5EF4-FFF2-40B4-BE49-F238E27FC236}">
                <a16:creationId xmlns:a16="http://schemas.microsoft.com/office/drawing/2014/main" id="{821C00FB-7CF9-BAC2-1CC3-C6A1BD915A5F}"/>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0EEB7E5F-2871-D037-A852-3C9FF76615FF}"/>
              </a:ext>
            </a:extLst>
          </p:cNvPr>
          <p:cNvSpPr>
            <a:spLocks noGrp="1"/>
          </p:cNvSpPr>
          <p:nvPr>
            <p:ph type="sldNum" sz="quarter" idx="12"/>
          </p:nvPr>
        </p:nvSpPr>
        <p:spPr/>
        <p:txBody>
          <a:bodyPr/>
          <a:lstStyle/>
          <a:p>
            <a:fld id="{AE839375-43AA-4A5D-B991-4343C4570BCB}" type="slidenum">
              <a:rPr lang="de-DE" smtClean="0"/>
              <a:t>7</a:t>
            </a:fld>
            <a:endParaRPr lang="de-DE"/>
          </a:p>
        </p:txBody>
      </p:sp>
      <p:pic>
        <p:nvPicPr>
          <p:cNvPr id="9" name="Content Placeholder 8" descr="A screenshot of a computer&#10;&#10;Description automatically generated">
            <a:extLst>
              <a:ext uri="{FF2B5EF4-FFF2-40B4-BE49-F238E27FC236}">
                <a16:creationId xmlns:a16="http://schemas.microsoft.com/office/drawing/2014/main" id="{2659149B-A950-5E0D-76B8-19897FE7C2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00" y="539955"/>
            <a:ext cx="6004977" cy="4363238"/>
          </a:xfrm>
        </p:spPr>
      </p:pic>
    </p:spTree>
    <p:extLst>
      <p:ext uri="{BB962C8B-B14F-4D97-AF65-F5344CB8AC3E}">
        <p14:creationId xmlns:p14="http://schemas.microsoft.com/office/powerpoint/2010/main" val="329478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Providers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8</a:t>
            </a:fld>
            <a:endParaRPr lang="de-DE"/>
          </a:p>
        </p:txBody>
      </p:sp>
    </p:spTree>
    <p:extLst>
      <p:ext uri="{BB962C8B-B14F-4D97-AF65-F5344CB8AC3E}">
        <p14:creationId xmlns:p14="http://schemas.microsoft.com/office/powerpoint/2010/main" val="217699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B07-5638-5432-6A07-C5BD94E372EB}"/>
              </a:ext>
            </a:extLst>
          </p:cNvPr>
          <p:cNvSpPr>
            <a:spLocks noGrp="1"/>
          </p:cNvSpPr>
          <p:nvPr>
            <p:ph type="title"/>
          </p:nvPr>
        </p:nvSpPr>
        <p:spPr/>
        <p:txBody>
          <a:bodyPr/>
          <a:lstStyle/>
          <a:p>
            <a:r>
              <a:rPr lang="nl-BE" dirty="0" err="1"/>
              <a:t>IConfiguration</a:t>
            </a:r>
            <a:r>
              <a:rPr lang="nl-BE" dirty="0"/>
              <a:t>: Provider </a:t>
            </a:r>
            <a:r>
              <a:rPr lang="en-US" dirty="0"/>
              <a:t>flavors</a:t>
            </a:r>
          </a:p>
        </p:txBody>
      </p:sp>
      <p:sp>
        <p:nvSpPr>
          <p:cNvPr id="3" name="Content Placeholder 2">
            <a:extLst>
              <a:ext uri="{FF2B5EF4-FFF2-40B4-BE49-F238E27FC236}">
                <a16:creationId xmlns:a16="http://schemas.microsoft.com/office/drawing/2014/main" id="{5B44FE59-BF2B-5510-2841-36B4EC9C7ECA}"/>
              </a:ext>
            </a:extLst>
          </p:cNvPr>
          <p:cNvSpPr>
            <a:spLocks noGrp="1"/>
          </p:cNvSpPr>
          <p:nvPr>
            <p:ph idx="1"/>
          </p:nvPr>
        </p:nvSpPr>
        <p:spPr/>
        <p:txBody>
          <a:bodyPr/>
          <a:lstStyle/>
          <a:p>
            <a:pPr marL="171450" indent="-171450">
              <a:buFont typeface="Arial" panose="020B0604020202020204" pitchFamily="34" charset="0"/>
              <a:buChar char="•"/>
            </a:pPr>
            <a:r>
              <a:rPr lang="nl-BE" sz="2000" dirty="0"/>
              <a:t> </a:t>
            </a:r>
            <a:r>
              <a:rPr lang="nl-BE" sz="2000" dirty="0" err="1"/>
              <a:t>Each</a:t>
            </a:r>
            <a:r>
              <a:rPr lang="nl-BE" sz="2000" dirty="0"/>
              <a:t> provider is different</a:t>
            </a:r>
            <a:br>
              <a:rPr lang="nl-BE" sz="2000" dirty="0"/>
            </a:br>
            <a:br>
              <a:rPr lang="nl-BE" sz="2000" dirty="0"/>
            </a:br>
            <a:br>
              <a:rPr lang="nl-BE" sz="2000" dirty="0"/>
            </a:br>
            <a:endParaRPr lang="nl-BE" sz="2000" dirty="0"/>
          </a:p>
          <a:p>
            <a:pPr marL="171450" indent="-171450">
              <a:buFont typeface="Arial" panose="020B0604020202020204" pitchFamily="34" charset="0"/>
              <a:buChar char="•"/>
            </a:pPr>
            <a:r>
              <a:rPr lang="nl-BE" sz="2000" dirty="0" err="1"/>
              <a:t>Custom</a:t>
            </a:r>
            <a:r>
              <a:rPr lang="nl-BE" sz="2000" dirty="0"/>
              <a:t> providers</a:t>
            </a:r>
            <a:endParaRPr lang="en-US" sz="2000" dirty="0"/>
          </a:p>
        </p:txBody>
      </p:sp>
      <p:sp>
        <p:nvSpPr>
          <p:cNvPr id="4" name="Footer Placeholder 3">
            <a:extLst>
              <a:ext uri="{FF2B5EF4-FFF2-40B4-BE49-F238E27FC236}">
                <a16:creationId xmlns:a16="http://schemas.microsoft.com/office/drawing/2014/main" id="{79F6E8EB-2243-CB96-E7A3-992EF02FC21D}"/>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4938727A-7B23-1403-8AD4-727B285D2026}"/>
              </a:ext>
            </a:extLst>
          </p:cNvPr>
          <p:cNvSpPr>
            <a:spLocks noGrp="1"/>
          </p:cNvSpPr>
          <p:nvPr>
            <p:ph type="sldNum" sz="quarter" idx="12"/>
          </p:nvPr>
        </p:nvSpPr>
        <p:spPr/>
        <p:txBody>
          <a:bodyPr/>
          <a:lstStyle/>
          <a:p>
            <a:fld id="{AE839375-43AA-4A5D-B991-4343C4570BCB}" type="slidenum">
              <a:rPr lang="de-DE" smtClean="0"/>
              <a:t>9</a:t>
            </a:fld>
            <a:endParaRPr lang="de-DE"/>
          </a:p>
        </p:txBody>
      </p:sp>
      <p:pic>
        <p:nvPicPr>
          <p:cNvPr id="9" name="Picture 8">
            <a:extLst>
              <a:ext uri="{FF2B5EF4-FFF2-40B4-BE49-F238E27FC236}">
                <a16:creationId xmlns:a16="http://schemas.microsoft.com/office/drawing/2014/main" id="{45722927-9BEE-E265-05F3-5E07F41AB335}"/>
              </a:ext>
            </a:extLst>
          </p:cNvPr>
          <p:cNvPicPr>
            <a:picLocks noChangeAspect="1"/>
          </p:cNvPicPr>
          <p:nvPr/>
        </p:nvPicPr>
        <p:blipFill>
          <a:blip r:embed="rId3"/>
          <a:stretch>
            <a:fillRect/>
          </a:stretch>
        </p:blipFill>
        <p:spPr>
          <a:xfrm>
            <a:off x="929391" y="1364457"/>
            <a:ext cx="7953352" cy="753911"/>
          </a:xfrm>
          <a:prstGeom prst="rect">
            <a:avLst/>
          </a:prstGeom>
        </p:spPr>
      </p:pic>
    </p:spTree>
    <p:extLst>
      <p:ext uri="{BB962C8B-B14F-4D97-AF65-F5344CB8AC3E}">
        <p14:creationId xmlns:p14="http://schemas.microsoft.com/office/powerpoint/2010/main" val="3128684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10.0.5209"/>
  <p:tag name="SLIDO_PRESENTATION_ID" val="00000000-0000-0000-0000-000000000000"/>
  <p:tag name="SLIDO_EVENT_UUID" val="0638bfdd-f174-49eb-957e-8b0e1a6745a2"/>
  <p:tag name="SLIDO_EVENT_SECTION_UUID" val="e5d91fc0-4a58-4803-8c35-c2ea8e1d3ee2"/>
</p:tagLst>
</file>

<file path=ppt/tags/tag2.xml><?xml version="1.0" encoding="utf-8"?>
<p:tagLst xmlns:a="http://schemas.openxmlformats.org/drawingml/2006/main" xmlns:r="http://schemas.openxmlformats.org/officeDocument/2006/relationships" xmlns:p="http://schemas.openxmlformats.org/presentationml/2006/main">
  <p:tag name="TWNOCDCHECK" val="-1"/>
  <p:tag name="SLIDENAME" val="v_1615"/>
</p:tagLst>
</file>

<file path=ppt/theme/theme1.xml><?xml version="1.0" encoding="utf-8"?>
<a:theme xmlns:a="http://schemas.openxmlformats.org/drawingml/2006/main" name="ZF AG">
  <a:themeElements>
    <a:clrScheme name="Benutzerdefiniert 3">
      <a:dk1>
        <a:srgbClr val="000000"/>
      </a:dk1>
      <a:lt1>
        <a:srgbClr val="FFFFFF"/>
      </a:lt1>
      <a:dk2>
        <a:srgbClr val="00ABE7"/>
      </a:dk2>
      <a:lt2>
        <a:srgbClr val="ACBBC5"/>
      </a:lt2>
      <a:accent1>
        <a:srgbClr val="768E9F"/>
      </a:accent1>
      <a:accent2>
        <a:srgbClr val="93D5F6"/>
      </a:accent2>
      <a:accent3>
        <a:srgbClr val="CEEBFC"/>
      </a:accent3>
      <a:accent4>
        <a:srgbClr val="475968"/>
      </a:accent4>
      <a:accent5>
        <a:srgbClr val="0057B7"/>
      </a:accent5>
      <a:accent6>
        <a:srgbClr val="2EBEEF"/>
      </a:accent6>
      <a:hlink>
        <a:srgbClr val="0057B7"/>
      </a:hlink>
      <a:folHlink>
        <a:srgbClr val="768E9F"/>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effectLst/>
            <a:uLnTx/>
            <a:uFillTx/>
            <a:latin typeface="Tahoma"/>
            <a:ea typeface="+mn-ea"/>
            <a:cs typeface="Tahoma" pitchFamily="34" charset="0"/>
          </a:defRPr>
        </a:defPPr>
      </a:lstStyle>
    </a:spDef>
    <a:lnDef>
      <a:spPr>
        <a:noFill/>
        <a:ln w="6350" cap="rnd" cmpd="sng" algn="ctr">
          <a:solidFill>
            <a:schemeClr val="bg2"/>
          </a:solidFill>
          <a:prstDash val="solid"/>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75%">
      <a:srgbClr val="2EBEEF"/>
    </a:custClr>
    <a:custClr name="ZF Cyan 50%">
      <a:srgbClr val="93D5F6"/>
    </a:custClr>
    <a:custClr name="ZF Cyan 25%">
      <a:srgbClr val="CEEBFC"/>
    </a:custClr>
    <a:custClr>
      <a:srgbClr val="FFFFFF"/>
    </a:custClr>
    <a:custClr name="ZF Blue / 1. Step color gradient">
      <a:srgbClr val="0057B7"/>
    </a:custClr>
    <a:custClr name="ZF Dark Blue / 2. Step color gradient">
      <a:srgbClr val="000828"/>
    </a:custClr>
    <a:custClr name="ZF Middle Blue">
      <a:srgbClr val="00265F"/>
    </a:custClr>
    <a:custClr>
      <a:srgbClr val="FFFFFF"/>
    </a:custClr>
    <a:custClr name="ZF Red">
      <a:srgbClr val="E52330"/>
    </a:custClr>
    <a:custClr name="ZF Black 100%">
      <a:srgbClr val="000000"/>
    </a:custClr>
    <a:custClr name="ZF Gray 800">
      <a:srgbClr val="475968"/>
    </a:custClr>
    <a:custClr name="ZF Gray 500">
      <a:srgbClr val="768E9F"/>
    </a:custClr>
    <a:custClr name="ZF Gray 300">
      <a:srgbClr val="ACBBC5"/>
    </a:custClr>
    <a:custClr>
      <a:srgbClr val="FFFFFF"/>
    </a:custClr>
    <a:custClr>
      <a:srgbClr val="FFFFFF"/>
    </a:custClr>
    <a:custClr>
      <a:srgbClr val="FFFFFF"/>
    </a:custClr>
    <a:custClr>
      <a:srgbClr val="FFFFFF"/>
    </a:custClr>
    <a:custClr>
      <a:srgbClr val="FFFFFF"/>
    </a:custClr>
    <a:custClr>
      <a:srgbClr val="FFFFFF"/>
    </a:custClr>
    <a:custClr name="ZF Aqua 100% (Chart color)">
      <a:srgbClr val="00A7AB"/>
    </a:custClr>
    <a:custClr name="ZF Aqua 50% (Chart color)">
      <a:srgbClr val="A2D3D6"/>
    </a:custClr>
    <a:custClr name="ZF Purple 100% (Chart color)">
      <a:srgbClr val="524E9C"/>
    </a:custClr>
    <a:custClr name="ZF Purple 50% (Chart color)">
      <a:srgbClr val="A6A1D0"/>
    </a:custClr>
    <a:custClr name="ZF Orange 100% (Chart color)">
      <a:srgbClr val="F28A3D"/>
    </a:custClr>
    <a:custClr name="ZF Orange 50% (Chart color)">
      <a:srgbClr val="FAC89F"/>
    </a:custClr>
  </a:custClrLst>
  <a:extLst>
    <a:ext uri="{05A4C25C-085E-4340-85A3-A5531E510DB2}">
      <thm15:themeFamily xmlns:thm15="http://schemas.microsoft.com/office/thememl/2012/main" name="content_presentation - Kopie.pptx" id="{FFB0929E-22D9-4327-966C-B4641058924D}" vid="{94C56F33-CD8C-4DD3-9996-E6E5613E3E1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0460AE39A82AD4795A3565F3DAE5EA8" ma:contentTypeVersion="16" ma:contentTypeDescription="Ein neues Dokument erstellen." ma:contentTypeScope="" ma:versionID="ec82a9993c9b8a2201503eb30937bf4a">
  <xsd:schema xmlns:xsd="http://www.w3.org/2001/XMLSchema" xmlns:xs="http://www.w3.org/2001/XMLSchema" xmlns:p="http://schemas.microsoft.com/office/2006/metadata/properties" xmlns:ns2="e05445a8-2551-4a63-879e-01155c2c761e" xmlns:ns3="01e95462-78a7-41d4-9a93-e8d8dde53743" targetNamespace="http://schemas.microsoft.com/office/2006/metadata/properties" ma:root="true" ma:fieldsID="0382105114aa7af2a0cdb49a7fd70252" ns2:_="" ns3:_="">
    <xsd:import namespace="e05445a8-2551-4a63-879e-01155c2c761e"/>
    <xsd:import namespace="01e95462-78a7-41d4-9a93-e8d8dde537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445a8-2551-4a63-879e-01155c2c76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61535f45-074a-4eaf-b5ce-0ad645dc027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e95462-78a7-41d4-9a93-e8d8dde53743"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cd77f661-fbf6-419b-8abd-9541f25a54a0}" ma:internalName="TaxCatchAll" ma:showField="CatchAllData" ma:web="01e95462-78a7-41d4-9a93-e8d8dde53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A0BA8E-434D-48CF-8C42-C96ADE6F01B2}">
  <ds:schemaRefs>
    <ds:schemaRef ds:uri="http://schemas.microsoft.com/sharepoint/v3/contenttype/forms"/>
  </ds:schemaRefs>
</ds:datastoreItem>
</file>

<file path=customXml/itemProps2.xml><?xml version="1.0" encoding="utf-8"?>
<ds:datastoreItem xmlns:ds="http://schemas.openxmlformats.org/officeDocument/2006/customXml" ds:itemID="{0BB5088A-3ACC-49D2-A58D-F09F6B895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445a8-2551-4a63-879e-01155c2c761e"/>
    <ds:schemaRef ds:uri="01e95462-78a7-41d4-9a93-e8d8dde53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4405</Words>
  <Application>Microsoft Office PowerPoint</Application>
  <PresentationFormat>On-screen Show (16:9)</PresentationFormat>
  <Paragraphs>358</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Cascadia Mono</vt:lpstr>
      <vt:lpstr>Segoe UI</vt:lpstr>
      <vt:lpstr>SFMono-Regular</vt:lpstr>
      <vt:lpstr>Tahoma</vt:lpstr>
      <vt:lpstr>Wingdings</vt:lpstr>
      <vt:lpstr>ZF AG</vt:lpstr>
      <vt:lpstr>PowerPoint Presentation</vt:lpstr>
      <vt:lpstr>About me</vt:lpstr>
      <vt:lpstr>Audience knowledge</vt:lpstr>
      <vt:lpstr>Introduction</vt:lpstr>
      <vt:lpstr>IConfiguration</vt:lpstr>
      <vt:lpstr>IConfiguration: Concept</vt:lpstr>
      <vt:lpstr>IConfiguration: Providers</vt:lpstr>
      <vt:lpstr>IConfiguration: Providers</vt:lpstr>
      <vt:lpstr>IConfiguration: Provider flavors</vt:lpstr>
      <vt:lpstr>IConfiguration: Custom provider</vt:lpstr>
      <vt:lpstr>IConfiguration: Binding</vt:lpstr>
      <vt:lpstr>IOptions</vt:lpstr>
      <vt:lpstr>IOptions: Concept</vt:lpstr>
      <vt:lpstr>IOptions: Types</vt:lpstr>
      <vt:lpstr>IOptions: Types</vt:lpstr>
      <vt:lpstr>IOptions: Validation</vt:lpstr>
      <vt:lpstr>IOptions: Validation</vt:lpstr>
      <vt:lpstr>IOptions: Configure</vt:lpstr>
      <vt:lpstr>IOptions: Configure</vt:lpstr>
      <vt:lpstr>Summary</vt:lpstr>
      <vt:lpstr>Q&amp;A</vt:lpstr>
    </vt:vector>
  </TitlesOfParts>
  <Company>TRANSICS International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 goodbye to IConfiguration and embrace the power of the IOptions pattern</dc:title>
  <dc:creator>Pieter Samyn</dc:creator>
  <cp:lastModifiedBy>Samyn Pieter IPR TDDSYC</cp:lastModifiedBy>
  <cp:revision>57</cp:revision>
  <cp:lastPrinted>2022-11-09T16:26:39Z</cp:lastPrinted>
  <dcterms:created xsi:type="dcterms:W3CDTF">2024-05-17T09:52:12Z</dcterms:created>
  <dcterms:modified xsi:type="dcterms:W3CDTF">2024-11-19T18:10:11Z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w_Agenda_1">
    <vt:lpwstr>Lorem ipsum dolor sit amet</vt:lpwstr>
  </property>
  <property fmtid="{D5CDD505-2E9C-101B-9397-08002B2CF9AE}" pid="3" name="tw_Agenda_2">
    <vt:lpwstr/>
  </property>
  <property fmtid="{D5CDD505-2E9C-101B-9397-08002B2CF9AE}" pid="4" name="tw_Agenda_3">
    <vt:lpwstr/>
  </property>
  <property fmtid="{D5CDD505-2E9C-101B-9397-08002B2CF9AE}" pid="5" name="tw_Agenda_4">
    <vt:lpwstr/>
  </property>
  <property fmtid="{D5CDD505-2E9C-101B-9397-08002B2CF9AE}" pid="6" name="tw_Agenda_5">
    <vt:lpwstr/>
  </property>
  <property fmtid="{D5CDD505-2E9C-101B-9397-08002B2CF9AE}" pid="7" name="tw_Agenda_6">
    <vt:lpwstr/>
  </property>
  <property fmtid="{D5CDD505-2E9C-101B-9397-08002B2CF9AE}" pid="8" name="tw_Agenda_7">
    <vt:lpwstr/>
  </property>
  <property fmtid="{D5CDD505-2E9C-101B-9397-08002B2CF9AE}" pid="9" name="tw_Agenda_8">
    <vt:lpwstr/>
  </property>
  <property fmtid="{D5CDD505-2E9C-101B-9397-08002B2CF9AE}" pid="10" name="tw_Agenda_9">
    <vt:lpwstr/>
  </property>
  <property fmtid="{D5CDD505-2E9C-101B-9397-08002B2CF9AE}" pid="11" name="tw_Agenda_10">
    <vt:lpwstr/>
  </property>
  <property fmtid="{D5CDD505-2E9C-101B-9397-08002B2CF9AE}" pid="12" name="tw_Agenda_11">
    <vt:lpwstr/>
  </property>
  <property fmtid="{D5CDD505-2E9C-101B-9397-08002B2CF9AE}" pid="13" name="tw_Agenda_12">
    <vt:lpwstr/>
  </property>
  <property fmtid="{D5CDD505-2E9C-101B-9397-08002B2CF9AE}" pid="14" name="MSIP_Label_7294a1c8-9899-41e7-8f6e-8b1b3c79592a_Enabled">
    <vt:lpwstr>true</vt:lpwstr>
  </property>
  <property fmtid="{D5CDD505-2E9C-101B-9397-08002B2CF9AE}" pid="15" name="MSIP_Label_7294a1c8-9899-41e7-8f6e-8b1b3c79592a_SetDate">
    <vt:lpwstr>2024-05-17T10:14:43Z</vt:lpwstr>
  </property>
  <property fmtid="{D5CDD505-2E9C-101B-9397-08002B2CF9AE}" pid="16" name="MSIP_Label_7294a1c8-9899-41e7-8f6e-8b1b3c79592a_Method">
    <vt:lpwstr>Privileged</vt:lpwstr>
  </property>
  <property fmtid="{D5CDD505-2E9C-101B-9397-08002B2CF9AE}" pid="17" name="MSIP_Label_7294a1c8-9899-41e7-8f6e-8b1b3c79592a_Name">
    <vt:lpwstr>Internal sub2 (no marking)</vt:lpwstr>
  </property>
  <property fmtid="{D5CDD505-2E9C-101B-9397-08002B2CF9AE}" pid="18" name="MSIP_Label_7294a1c8-9899-41e7-8f6e-8b1b3c79592a_SiteId">
    <vt:lpwstr>eb70b763-b6d7-4486-8555-8831709a784e</vt:lpwstr>
  </property>
  <property fmtid="{D5CDD505-2E9C-101B-9397-08002B2CF9AE}" pid="19" name="MSIP_Label_7294a1c8-9899-41e7-8f6e-8b1b3c79592a_ActionId">
    <vt:lpwstr>3ff272e9-0c11-4337-b3c0-39a92178c3a7</vt:lpwstr>
  </property>
  <property fmtid="{D5CDD505-2E9C-101B-9397-08002B2CF9AE}" pid="20" name="MSIP_Label_7294a1c8-9899-41e7-8f6e-8b1b3c79592a_ContentBits">
    <vt:lpwstr>0</vt:lpwstr>
  </property>
  <property fmtid="{D5CDD505-2E9C-101B-9397-08002B2CF9AE}" pid="21" name="SlidoAppVersion">
    <vt:lpwstr>1.10.0.5209</vt:lpwstr>
  </property>
</Properties>
</file>