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886444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366628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55685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DFC74D7-E90B-4D74-B2A8-1F52BE5FD18E}" type="datetimeFigureOut">
              <a:rPr lang="en-CA" smtClean="0"/>
              <a:t>2021-10-18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254832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FC74D7-E90B-4D74-B2A8-1F52BE5FD18E}" type="datetimeFigureOut">
              <a:rPr lang="en-CA" smtClean="0"/>
              <a:t>2021-10-18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2123979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DFC74D7-E90B-4D74-B2A8-1F52BE5FD18E}" type="datetimeFigureOut">
              <a:rPr lang="en-CA" smtClean="0"/>
              <a:t>2021-10-18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75949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DFC74D7-E90B-4D74-B2A8-1F52BE5FD18E}" type="datetimeFigureOut">
              <a:rPr lang="en-CA" smtClean="0"/>
              <a:t>2021-10-18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87832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DFC74D7-E90B-4D74-B2A8-1F52BE5FD18E}" type="datetimeFigureOut">
              <a:rPr lang="en-CA" smtClean="0"/>
              <a:t>2021-10-18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402905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FC74D7-E90B-4D74-B2A8-1F52BE5FD18E}" type="datetimeFigureOut">
              <a:rPr lang="en-CA" smtClean="0"/>
              <a:t>2021-10-18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3397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C74D7-E90B-4D74-B2A8-1F52BE5FD18E}" type="datetimeFigureOut">
              <a:rPr lang="en-CA" smtClean="0"/>
              <a:t>2021-10-18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184177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C74D7-E90B-4D74-B2A8-1F52BE5FD18E}" type="datetimeFigureOut">
              <a:rPr lang="en-CA" smtClean="0"/>
              <a:t>2021-10-18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FFB044E-A99F-44B6-8FA5-B9A214E8B68B}" type="slidenum">
              <a:rPr lang="en-CA" smtClean="0"/>
              <a:t>‹#›</a:t>
            </a:fld>
            <a:endParaRPr lang="en-CA"/>
          </a:p>
        </p:txBody>
      </p:sp>
    </p:spTree>
    <p:extLst>
      <p:ext uri="{BB962C8B-B14F-4D97-AF65-F5344CB8AC3E}">
        <p14:creationId xmlns:p14="http://schemas.microsoft.com/office/powerpoint/2010/main" val="85578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FC74D7-E90B-4D74-B2A8-1F52BE5FD18E}" type="datetimeFigureOut">
              <a:rPr lang="en-CA" smtClean="0"/>
              <a:t>2021-10-18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B044E-A99F-44B6-8FA5-B9A214E8B68B}" type="slidenum">
              <a:rPr lang="en-CA" smtClean="0"/>
              <a:t>‹#›</a:t>
            </a:fld>
            <a:endParaRPr lang="en-CA"/>
          </a:p>
        </p:txBody>
      </p:sp>
    </p:spTree>
    <p:extLst>
      <p:ext uri="{BB962C8B-B14F-4D97-AF65-F5344CB8AC3E}">
        <p14:creationId xmlns:p14="http://schemas.microsoft.com/office/powerpoint/2010/main" val="3843511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98344" y="129092"/>
            <a:ext cx="5787614" cy="523220"/>
          </a:xfrm>
          <a:prstGeom prst="rect">
            <a:avLst/>
          </a:prstGeom>
          <a:noFill/>
        </p:spPr>
        <p:txBody>
          <a:bodyPr wrap="square" rtlCol="0">
            <a:spAutoFit/>
          </a:bodyPr>
          <a:lstStyle/>
          <a:p>
            <a:r>
              <a:rPr lang="en-CA" sz="2800" b="1" dirty="0" smtClean="0">
                <a:solidFill>
                  <a:srgbClr val="FF0000"/>
                </a:solidFill>
                <a:latin typeface="Tempus Sans ITC" panose="04020404030D07020202" pitchFamily="82" charset="0"/>
              </a:rPr>
              <a:t>Transaction Rate Alarm</a:t>
            </a:r>
            <a:endParaRPr lang="en-CA" sz="2800" b="1" dirty="0">
              <a:solidFill>
                <a:srgbClr val="FF0000"/>
              </a:solidFill>
              <a:latin typeface="Tempus Sans ITC" panose="04020404030D07020202" pitchFamily="82" charset="0"/>
            </a:endParaRPr>
          </a:p>
        </p:txBody>
      </p:sp>
      <p:sp>
        <p:nvSpPr>
          <p:cNvPr id="5" name="TextBox 4"/>
          <p:cNvSpPr txBox="1"/>
          <p:nvPr/>
        </p:nvSpPr>
        <p:spPr>
          <a:xfrm>
            <a:off x="324520" y="932010"/>
            <a:ext cx="11530407" cy="4985980"/>
          </a:xfrm>
          <a:prstGeom prst="rect">
            <a:avLst/>
          </a:prstGeom>
          <a:noFill/>
        </p:spPr>
        <p:txBody>
          <a:bodyPr wrap="square" rtlCol="0">
            <a:spAutoFit/>
          </a:bodyPr>
          <a:lstStyle/>
          <a:p>
            <a:pPr>
              <a:lnSpc>
                <a:spcPct val="200000"/>
              </a:lnSpc>
            </a:pPr>
            <a:r>
              <a:rPr lang="en-CA" sz="2000" b="1" dirty="0" smtClean="0">
                <a:solidFill>
                  <a:srgbClr val="FF0000"/>
                </a:solidFill>
                <a:latin typeface="Tempus Sans ITC" panose="04020404030D07020202" pitchFamily="82" charset="0"/>
              </a:rPr>
              <a:t>Background</a:t>
            </a:r>
          </a:p>
          <a:p>
            <a:pPr marL="1257300" lvl="2" indent="-342900">
              <a:lnSpc>
                <a:spcPct val="200000"/>
              </a:lnSpc>
              <a:buFont typeface="Wingdings" panose="05000000000000000000" pitchFamily="2" charset="2"/>
              <a:buChar char="v"/>
            </a:pPr>
            <a:r>
              <a:rPr lang="en-CA" sz="2200" b="1" dirty="0" smtClean="0">
                <a:latin typeface="Tempus Sans ITC" panose="04020404030D07020202" pitchFamily="82" charset="0"/>
              </a:rPr>
              <a:t>Transaction rate alarm system</a:t>
            </a:r>
          </a:p>
          <a:p>
            <a:pPr lvl="2">
              <a:lnSpc>
                <a:spcPct val="200000"/>
              </a:lnSpc>
            </a:pPr>
            <a:endParaRPr lang="en-CA" sz="2200" b="1" dirty="0" smtClean="0">
              <a:latin typeface="Tempus Sans ITC" panose="04020404030D07020202" pitchFamily="82" charset="0"/>
            </a:endParaRPr>
          </a:p>
          <a:p>
            <a:pPr marL="1257300" lvl="2" indent="-342900">
              <a:buFont typeface="Wingdings" panose="05000000000000000000" pitchFamily="2" charset="2"/>
              <a:buChar char="v"/>
            </a:pPr>
            <a:r>
              <a:rPr lang="en-CA" sz="2200" b="1" dirty="0" smtClean="0">
                <a:latin typeface="Tempus Sans ITC" panose="04020404030D07020202" pitchFamily="82" charset="0"/>
              </a:rPr>
              <a:t>This might indicate some kind of attack that needs to dealt with quickly, so must work in real time </a:t>
            </a:r>
            <a:r>
              <a:rPr lang="en-CA" sz="2200" b="1" dirty="0" err="1" smtClean="0">
                <a:latin typeface="Tempus Sans ITC" panose="04020404030D07020202" pitchFamily="82" charset="0"/>
              </a:rPr>
              <a:t>e.g</a:t>
            </a:r>
            <a:r>
              <a:rPr lang="en-CA" sz="2200" b="1" dirty="0" smtClean="0">
                <a:latin typeface="Tempus Sans ITC" panose="04020404030D07020202" pitchFamily="82" charset="0"/>
              </a:rPr>
              <a:t> someone might be using a stolen credit card to buy products over and over again. Might be a </a:t>
            </a:r>
            <a:r>
              <a:rPr lang="en-CA" sz="2200" b="1" dirty="0" err="1" smtClean="0">
                <a:latin typeface="Tempus Sans ITC" panose="04020404030D07020202" pitchFamily="82" charset="0"/>
              </a:rPr>
              <a:t>ddos</a:t>
            </a:r>
            <a:r>
              <a:rPr lang="en-CA" sz="2200" b="1" dirty="0" smtClean="0">
                <a:latin typeface="Tempus Sans ITC" panose="04020404030D07020202" pitchFamily="82" charset="0"/>
              </a:rPr>
              <a:t> attack or even a genuine multiple purchase</a:t>
            </a:r>
            <a:endParaRPr lang="en-CA" sz="2200" b="1" dirty="0" smtClean="0">
              <a:latin typeface="Tempus Sans ITC" panose="04020404030D07020202" pitchFamily="82" charset="0"/>
            </a:endParaRPr>
          </a:p>
          <a:p>
            <a:pPr>
              <a:lnSpc>
                <a:spcPct val="200000"/>
              </a:lnSpc>
            </a:pPr>
            <a:endParaRPr lang="en-CA" sz="2000" b="1" dirty="0" smtClean="0">
              <a:latin typeface="Tempus Sans ITC" panose="04020404030D07020202" pitchFamily="82" charset="0"/>
            </a:endParaRPr>
          </a:p>
          <a:p>
            <a:pPr>
              <a:lnSpc>
                <a:spcPct val="200000"/>
              </a:lnSpc>
            </a:pPr>
            <a:r>
              <a:rPr lang="en-CA" sz="2000" b="1" dirty="0" smtClean="0">
                <a:solidFill>
                  <a:srgbClr val="FF0000"/>
                </a:solidFill>
                <a:latin typeface="Tempus Sans ITC" panose="04020404030D07020202" pitchFamily="82" charset="0"/>
              </a:rPr>
              <a:t>Objectives</a:t>
            </a:r>
          </a:p>
          <a:p>
            <a:pPr marL="1200150" lvl="2" indent="-285750">
              <a:buFont typeface="Wingdings" panose="05000000000000000000" pitchFamily="2" charset="2"/>
              <a:buChar char="v"/>
            </a:pPr>
            <a:r>
              <a:rPr lang="en-CA" sz="2200" b="1" dirty="0" smtClean="0">
                <a:latin typeface="Tempus Sans ITC" panose="04020404030D07020202" pitchFamily="82" charset="0"/>
              </a:rPr>
              <a:t>Operational alarm system that alerts us if there is a surge in a rate of orders all of a sudden within a short time span</a:t>
            </a:r>
            <a:endParaRPr lang="en-CA" sz="2200" b="1" dirty="0">
              <a:latin typeface="Tempus Sans ITC" panose="04020404030D07020202" pitchFamily="82" charset="0"/>
            </a:endParaRPr>
          </a:p>
        </p:txBody>
      </p:sp>
    </p:spTree>
    <p:extLst>
      <p:ext uri="{BB962C8B-B14F-4D97-AF65-F5344CB8AC3E}">
        <p14:creationId xmlns:p14="http://schemas.microsoft.com/office/powerpoint/2010/main" val="3346534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97448" y="86064"/>
            <a:ext cx="5787614" cy="523220"/>
          </a:xfrm>
          <a:prstGeom prst="rect">
            <a:avLst/>
          </a:prstGeom>
          <a:noFill/>
        </p:spPr>
        <p:txBody>
          <a:bodyPr wrap="square" rtlCol="0">
            <a:spAutoFit/>
          </a:bodyPr>
          <a:lstStyle/>
          <a:p>
            <a:r>
              <a:rPr lang="en-CA" sz="2800" b="1" dirty="0" smtClean="0">
                <a:solidFill>
                  <a:srgbClr val="FF0000"/>
                </a:solidFill>
                <a:latin typeface="Tempus Sans ITC" panose="04020404030D07020202" pitchFamily="82" charset="0"/>
              </a:rPr>
              <a:t>   Design Solution Blueprint</a:t>
            </a:r>
            <a:endParaRPr lang="en-CA" sz="2800" b="1" dirty="0">
              <a:solidFill>
                <a:srgbClr val="FF0000"/>
              </a:solidFill>
              <a:latin typeface="Tempus Sans ITC" panose="04020404030D07020202" pitchFamily="82" charset="0"/>
            </a:endParaRPr>
          </a:p>
        </p:txBody>
      </p:sp>
      <p:pic>
        <p:nvPicPr>
          <p:cNvPr id="4" name="Picture 3"/>
          <p:cNvPicPr>
            <a:picLocks noChangeAspect="1"/>
          </p:cNvPicPr>
          <p:nvPr/>
        </p:nvPicPr>
        <p:blipFill rotWithShape="1">
          <a:blip r:embed="rId2"/>
          <a:srcRect l="834" t="892" r="834" b="2716"/>
          <a:stretch/>
        </p:blipFill>
        <p:spPr>
          <a:xfrm>
            <a:off x="957431" y="882127"/>
            <a:ext cx="9918550" cy="5056093"/>
          </a:xfrm>
          <a:prstGeom prst="rect">
            <a:avLst/>
          </a:prstGeom>
        </p:spPr>
      </p:pic>
    </p:spTree>
    <p:extLst>
      <p:ext uri="{BB962C8B-B14F-4D97-AF65-F5344CB8AC3E}">
        <p14:creationId xmlns:p14="http://schemas.microsoft.com/office/powerpoint/2010/main" val="3999763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734" y="5912812"/>
            <a:ext cx="11636186" cy="830997"/>
          </a:xfrm>
          <a:prstGeom prst="rect">
            <a:avLst/>
          </a:prstGeom>
        </p:spPr>
        <p:txBody>
          <a:bodyPr wrap="square">
            <a:spAutoFit/>
          </a:bodyPr>
          <a:lstStyle/>
          <a:p>
            <a:pPr marL="285750" indent="-285750">
              <a:buFont typeface="Wingdings" panose="05000000000000000000" pitchFamily="2" charset="2"/>
              <a:buChar char="v"/>
            </a:pPr>
            <a:r>
              <a:rPr lang="en-CA" sz="2400" b="1" dirty="0" smtClean="0">
                <a:latin typeface="Tempus Sans ITC" panose="04020404030D07020202" pitchFamily="82" charset="0"/>
              </a:rPr>
              <a:t>A query script is written and put into the Kinesis data analytics </a:t>
            </a:r>
            <a:r>
              <a:rPr lang="en-CA" sz="2400" b="1" dirty="0" err="1" smtClean="0">
                <a:latin typeface="Tempus Sans ITC" panose="04020404030D07020202" pitchFamily="82" charset="0"/>
              </a:rPr>
              <a:t>Sql</a:t>
            </a:r>
            <a:r>
              <a:rPr lang="en-CA" sz="2400" b="1" dirty="0" smtClean="0">
                <a:latin typeface="Tempus Sans ITC" panose="04020404030D07020202" pitchFamily="82" charset="0"/>
              </a:rPr>
              <a:t> </a:t>
            </a:r>
            <a:r>
              <a:rPr lang="en-CA" sz="2400" b="1" dirty="0" smtClean="0">
                <a:latin typeface="Tempus Sans ITC" panose="04020404030D07020202" pitchFamily="82" charset="0"/>
              </a:rPr>
              <a:t>editor to do the analysis and fire off into another Kinesis data stream </a:t>
            </a:r>
            <a:endParaRPr lang="en-CA" sz="2400" b="1" dirty="0" smtClean="0">
              <a:solidFill>
                <a:srgbClr val="FF0000"/>
              </a:solidFill>
              <a:latin typeface="Tempus Sans ITC" panose="04020404030D07020202" pitchFamily="82" charset="0"/>
            </a:endParaRPr>
          </a:p>
        </p:txBody>
      </p:sp>
      <p:sp>
        <p:nvSpPr>
          <p:cNvPr id="4" name="TextBox 3"/>
          <p:cNvSpPr txBox="1"/>
          <p:nvPr/>
        </p:nvSpPr>
        <p:spPr>
          <a:xfrm>
            <a:off x="1161827" y="186304"/>
            <a:ext cx="9369910" cy="523220"/>
          </a:xfrm>
          <a:prstGeom prst="rect">
            <a:avLst/>
          </a:prstGeom>
          <a:noFill/>
        </p:spPr>
        <p:txBody>
          <a:bodyPr wrap="square" rtlCol="0">
            <a:spAutoFit/>
          </a:bodyPr>
          <a:lstStyle/>
          <a:p>
            <a:r>
              <a:rPr lang="en-CA" sz="2800" b="1" dirty="0" smtClean="0">
                <a:solidFill>
                  <a:srgbClr val="FF0000"/>
                </a:solidFill>
                <a:latin typeface="Tempus Sans ITC" panose="04020404030D07020202" pitchFamily="82" charset="0"/>
              </a:rPr>
              <a:t>                       </a:t>
            </a:r>
            <a:r>
              <a:rPr lang="en-CA" sz="2800" b="1" dirty="0" smtClean="0">
                <a:solidFill>
                  <a:srgbClr val="FF0000"/>
                </a:solidFill>
                <a:latin typeface="Tempus Sans ITC" panose="04020404030D07020202" pitchFamily="82" charset="0"/>
              </a:rPr>
              <a:t>Kinesis data Analytics SQL editor script</a:t>
            </a:r>
            <a:endParaRPr lang="en-CA" sz="2800" b="1" dirty="0">
              <a:solidFill>
                <a:srgbClr val="FF0000"/>
              </a:solidFill>
              <a:latin typeface="Tempus Sans ITC" panose="04020404030D07020202" pitchFamily="82" charset="0"/>
            </a:endParaRPr>
          </a:p>
        </p:txBody>
      </p:sp>
      <p:pic>
        <p:nvPicPr>
          <p:cNvPr id="5" name="Picture 4"/>
          <p:cNvPicPr>
            <a:picLocks noChangeAspect="1"/>
          </p:cNvPicPr>
          <p:nvPr/>
        </p:nvPicPr>
        <p:blipFill rotWithShape="1">
          <a:blip r:embed="rId2"/>
          <a:srcRect l="28137" t="18980" r="9706" b="9960"/>
          <a:stretch/>
        </p:blipFill>
        <p:spPr>
          <a:xfrm>
            <a:off x="661595" y="759893"/>
            <a:ext cx="10854464" cy="4873214"/>
          </a:xfrm>
          <a:prstGeom prst="rect">
            <a:avLst/>
          </a:prstGeom>
        </p:spPr>
      </p:pic>
    </p:spTree>
    <p:extLst>
      <p:ext uri="{BB962C8B-B14F-4D97-AF65-F5344CB8AC3E}">
        <p14:creationId xmlns:p14="http://schemas.microsoft.com/office/powerpoint/2010/main" val="16823350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211669"/>
            <a:ext cx="12005533" cy="646331"/>
          </a:xfrm>
          <a:prstGeom prst="rect">
            <a:avLst/>
          </a:prstGeom>
        </p:spPr>
        <p:txBody>
          <a:bodyPr wrap="square">
            <a:spAutoFit/>
          </a:bodyPr>
          <a:lstStyle/>
          <a:p>
            <a:pPr marL="285750" indent="-285750">
              <a:buFont typeface="Wingdings" panose="05000000000000000000" pitchFamily="2" charset="2"/>
              <a:buChar char="v"/>
            </a:pPr>
            <a:r>
              <a:rPr lang="en-CA" b="1" dirty="0" smtClean="0">
                <a:latin typeface="Tempus Sans ITC" panose="04020404030D07020202" pitchFamily="82" charset="0"/>
              </a:rPr>
              <a:t>Python code (</a:t>
            </a:r>
            <a:r>
              <a:rPr lang="en-CA" b="1" dirty="0" err="1" smtClean="0">
                <a:latin typeface="Tempus Sans ITC" panose="04020404030D07020202" pitchFamily="82" charset="0"/>
              </a:rPr>
              <a:t>Boto</a:t>
            </a:r>
            <a:r>
              <a:rPr lang="en-CA" b="1" dirty="0" smtClean="0">
                <a:latin typeface="Tempus Sans ITC" panose="04020404030D07020202" pitchFamily="82" charset="0"/>
              </a:rPr>
              <a:t> 3) run time in Lambda function. </a:t>
            </a:r>
            <a:r>
              <a:rPr lang="en-CA" b="1" dirty="0" smtClean="0">
                <a:latin typeface="Tempus Sans ITC" panose="04020404030D07020202" pitchFamily="82" charset="0"/>
              </a:rPr>
              <a:t>Transaction Alarm script. You should add the SNS topic </a:t>
            </a:r>
            <a:r>
              <a:rPr lang="en-CA" b="1" dirty="0" err="1" smtClean="0">
                <a:latin typeface="Tempus Sans ITC" panose="04020404030D07020202" pitchFamily="82" charset="0"/>
              </a:rPr>
              <a:t>arn</a:t>
            </a:r>
            <a:r>
              <a:rPr lang="en-CA" b="1" dirty="0" smtClean="0">
                <a:latin typeface="Tempus Sans ITC" panose="04020404030D07020202" pitchFamily="82" charset="0"/>
              </a:rPr>
              <a:t> (Amazon resource name) into the script to wire up the whole architecture</a:t>
            </a:r>
            <a:endParaRPr lang="en-CA" b="1" dirty="0" smtClean="0">
              <a:solidFill>
                <a:srgbClr val="FF0000"/>
              </a:solidFill>
              <a:latin typeface="Tempus Sans ITC" panose="04020404030D07020202" pitchFamily="82" charset="0"/>
            </a:endParaRPr>
          </a:p>
        </p:txBody>
      </p:sp>
      <p:pic>
        <p:nvPicPr>
          <p:cNvPr id="2" name="Picture 1"/>
          <p:cNvPicPr>
            <a:picLocks noChangeAspect="1"/>
          </p:cNvPicPr>
          <p:nvPr/>
        </p:nvPicPr>
        <p:blipFill rotWithShape="1">
          <a:blip r:embed="rId2"/>
          <a:srcRect l="21701" t="23855" r="42459" b="36557"/>
          <a:stretch/>
        </p:blipFill>
        <p:spPr>
          <a:xfrm>
            <a:off x="677732" y="796067"/>
            <a:ext cx="10402645" cy="5013064"/>
          </a:xfrm>
          <a:prstGeom prst="rect">
            <a:avLst/>
          </a:prstGeom>
        </p:spPr>
      </p:pic>
      <p:sp>
        <p:nvSpPr>
          <p:cNvPr id="7" name="TextBox 6"/>
          <p:cNvSpPr txBox="1"/>
          <p:nvPr/>
        </p:nvSpPr>
        <p:spPr>
          <a:xfrm>
            <a:off x="849856" y="18560"/>
            <a:ext cx="9369910" cy="523220"/>
          </a:xfrm>
          <a:prstGeom prst="rect">
            <a:avLst/>
          </a:prstGeom>
          <a:noFill/>
        </p:spPr>
        <p:txBody>
          <a:bodyPr wrap="square" rtlCol="0">
            <a:spAutoFit/>
          </a:bodyPr>
          <a:lstStyle/>
          <a:p>
            <a:r>
              <a:rPr lang="en-CA" sz="2800" b="1" dirty="0" smtClean="0">
                <a:solidFill>
                  <a:srgbClr val="FF0000"/>
                </a:solidFill>
                <a:latin typeface="Tempus Sans ITC" panose="04020404030D07020202" pitchFamily="82" charset="0"/>
              </a:rPr>
              <a:t>                       </a:t>
            </a:r>
            <a:r>
              <a:rPr lang="en-CA" sz="2800" b="1" dirty="0" smtClean="0">
                <a:solidFill>
                  <a:srgbClr val="FF0000"/>
                </a:solidFill>
                <a:latin typeface="Tempus Sans ITC" panose="04020404030D07020202" pitchFamily="82" charset="0"/>
              </a:rPr>
              <a:t>Lambda Function Transaction Alarm script</a:t>
            </a:r>
            <a:endParaRPr lang="en-CA" sz="2800" b="1" dirty="0">
              <a:solidFill>
                <a:srgbClr val="FF0000"/>
              </a:solidFill>
              <a:latin typeface="Tempus Sans ITC" panose="04020404030D07020202" pitchFamily="82" charset="0"/>
            </a:endParaRPr>
          </a:p>
        </p:txBody>
      </p:sp>
    </p:spTree>
    <p:extLst>
      <p:ext uri="{BB962C8B-B14F-4D97-AF65-F5344CB8AC3E}">
        <p14:creationId xmlns:p14="http://schemas.microsoft.com/office/powerpoint/2010/main" val="416176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1055" y="75304"/>
            <a:ext cx="6044004" cy="584775"/>
          </a:xfrm>
          <a:prstGeom prst="rect">
            <a:avLst/>
          </a:prstGeom>
          <a:noFill/>
        </p:spPr>
        <p:txBody>
          <a:bodyPr wrap="square" rtlCol="0">
            <a:spAutoFit/>
          </a:bodyPr>
          <a:lstStyle/>
          <a:p>
            <a:r>
              <a:rPr lang="en-CA" sz="3200" b="1" dirty="0" smtClean="0">
                <a:solidFill>
                  <a:srgbClr val="FF0000"/>
                </a:solidFill>
                <a:latin typeface="Tempus Sans ITC" panose="04020404030D07020202" pitchFamily="82" charset="0"/>
              </a:rPr>
              <a:t>                    Process</a:t>
            </a:r>
            <a:endParaRPr lang="en-CA" sz="3200" b="1" dirty="0">
              <a:solidFill>
                <a:srgbClr val="FF0000"/>
              </a:solidFill>
              <a:latin typeface="Tempus Sans ITC" panose="04020404030D07020202" pitchFamily="82" charset="0"/>
            </a:endParaRPr>
          </a:p>
        </p:txBody>
      </p:sp>
      <p:sp>
        <p:nvSpPr>
          <p:cNvPr id="3" name="TextBox 2"/>
          <p:cNvSpPr txBox="1"/>
          <p:nvPr/>
        </p:nvSpPr>
        <p:spPr>
          <a:xfrm>
            <a:off x="197222" y="660079"/>
            <a:ext cx="11700736" cy="5509200"/>
          </a:xfrm>
          <a:prstGeom prst="rect">
            <a:avLst/>
          </a:prstGeom>
          <a:noFill/>
        </p:spPr>
        <p:txBody>
          <a:bodyPr wrap="square" rtlCol="0">
            <a:spAutoFit/>
          </a:bodyPr>
          <a:lstStyle/>
          <a:p>
            <a:r>
              <a:rPr lang="en-CA" sz="2400" b="1" dirty="0" smtClean="0">
                <a:solidFill>
                  <a:srgbClr val="FF0000"/>
                </a:solidFill>
                <a:latin typeface="Tempus Sans ITC" panose="04020404030D07020202" pitchFamily="82" charset="0"/>
              </a:rPr>
              <a:t>Mechanics</a:t>
            </a:r>
          </a:p>
          <a:p>
            <a:endParaRPr lang="en-CA" sz="2400" b="1" dirty="0" smtClean="0">
              <a:solidFill>
                <a:srgbClr val="FF0000"/>
              </a:solidFill>
              <a:latin typeface="Tempus Sans ITC" panose="04020404030D07020202" pitchFamily="82" charset="0"/>
            </a:endParaRPr>
          </a:p>
          <a:p>
            <a:pPr marL="1200150" lvl="2" indent="-285750">
              <a:buFont typeface="Wingdings" panose="05000000000000000000" pitchFamily="2" charset="2"/>
              <a:buChar char="v"/>
            </a:pPr>
            <a:r>
              <a:rPr lang="en-CA" dirty="0">
                <a:latin typeface="Tempus Sans ITC" panose="04020404030D07020202" pitchFamily="82" charset="0"/>
              </a:rPr>
              <a:t>Simulate order data from an EC2 instance (Use CLI and configure our logs to write into the Kinesis data stream that was created)Kinesis agent in the EC2 instance pumping the data into Kinesis data streams. </a:t>
            </a:r>
          </a:p>
          <a:p>
            <a:pPr lvl="2"/>
            <a:endParaRPr lang="en-CA" dirty="0" smtClean="0">
              <a:latin typeface="Tempus Sans ITC" panose="04020404030D07020202" pitchFamily="82" charset="0"/>
            </a:endParaRPr>
          </a:p>
          <a:p>
            <a:pPr marL="1200150" lvl="2" indent="-285750">
              <a:buFont typeface="Wingdings" panose="05000000000000000000" pitchFamily="2" charset="2"/>
              <a:buChar char="v"/>
            </a:pPr>
            <a:r>
              <a:rPr lang="en-CA" dirty="0" smtClean="0">
                <a:latin typeface="Tempus Sans ITC" panose="04020404030D07020202" pitchFamily="82" charset="0"/>
              </a:rPr>
              <a:t>Publish that data using Kinesis data streams </a:t>
            </a:r>
            <a:r>
              <a:rPr lang="en-CA" dirty="0" smtClean="0">
                <a:latin typeface="Tempus Sans ITC" panose="04020404030D07020202" pitchFamily="82" charset="0"/>
              </a:rPr>
              <a:t>and use Kinesis data analytics (</a:t>
            </a:r>
            <a:r>
              <a:rPr lang="en-CA" b="1" dirty="0" smtClean="0">
                <a:latin typeface="Tempus Sans ITC" panose="04020404030D07020202" pitchFamily="82" charset="0"/>
              </a:rPr>
              <a:t>Run time = SQL</a:t>
            </a:r>
            <a:r>
              <a:rPr lang="en-CA" dirty="0" smtClean="0">
                <a:latin typeface="Tempus Sans ITC" panose="04020404030D07020202" pitchFamily="82" charset="0"/>
              </a:rPr>
              <a:t>) to monitor incoming  orders, this in turn does the analysis and send the analysis into another Kinesis data streams, (</a:t>
            </a:r>
            <a:r>
              <a:rPr lang="en-CA" b="1" dirty="0" smtClean="0">
                <a:latin typeface="Tempus Sans ITC" panose="04020404030D07020202" pitchFamily="82" charset="0"/>
              </a:rPr>
              <a:t>real time</a:t>
            </a:r>
            <a:r>
              <a:rPr lang="en-CA" dirty="0" smtClean="0">
                <a:latin typeface="Tempus Sans ITC" panose="04020404030D07020202" pitchFamily="82" charset="0"/>
              </a:rPr>
              <a:t>) which will in turn trigger AWS Lambda. The Kinesis data analytics might have a sliding window of 10s such that it keeps monitoring the orders in batches as they come in, and if that order exceeds a threshold set in 10s, it will fire off a trigger.</a:t>
            </a:r>
          </a:p>
          <a:p>
            <a:pPr marL="1200150" lvl="2" indent="-285750">
              <a:buFont typeface="Wingdings" panose="05000000000000000000" pitchFamily="2" charset="2"/>
              <a:buChar char="v"/>
            </a:pPr>
            <a:endParaRPr lang="en-CA" dirty="0">
              <a:latin typeface="Tempus Sans ITC" panose="04020404030D07020202" pitchFamily="82" charset="0"/>
            </a:endParaRPr>
          </a:p>
          <a:p>
            <a:pPr marL="1200150" lvl="2" indent="-285750">
              <a:buFont typeface="Wingdings" panose="05000000000000000000" pitchFamily="2" charset="2"/>
              <a:buChar char="v"/>
            </a:pPr>
            <a:r>
              <a:rPr lang="en-CA" dirty="0" smtClean="0">
                <a:latin typeface="Tempus Sans ITC" panose="04020404030D07020202" pitchFamily="82" charset="0"/>
              </a:rPr>
              <a:t>The Kinesis SQL editor will have to be populated with code that will do the analysis</a:t>
            </a:r>
          </a:p>
          <a:p>
            <a:pPr marL="1200150" lvl="2" indent="-285750">
              <a:buFont typeface="Wingdings" panose="05000000000000000000" pitchFamily="2" charset="2"/>
              <a:buChar char="v"/>
            </a:pPr>
            <a:endParaRPr lang="en-CA" dirty="0" smtClean="0">
              <a:latin typeface="Tempus Sans ITC" panose="04020404030D07020202" pitchFamily="82" charset="0"/>
            </a:endParaRPr>
          </a:p>
          <a:p>
            <a:pPr marL="1200150" lvl="2" indent="-285750">
              <a:buFont typeface="Wingdings" panose="05000000000000000000" pitchFamily="2" charset="2"/>
              <a:buChar char="v"/>
            </a:pPr>
            <a:endParaRPr lang="en-CA" dirty="0">
              <a:latin typeface="Tempus Sans ITC" panose="04020404030D07020202" pitchFamily="82" charset="0"/>
            </a:endParaRPr>
          </a:p>
          <a:p>
            <a:pPr marL="1200150" lvl="2" indent="-285750">
              <a:buFont typeface="Wingdings" panose="05000000000000000000" pitchFamily="2" charset="2"/>
              <a:buChar char="v"/>
            </a:pPr>
            <a:r>
              <a:rPr lang="en-CA" dirty="0">
                <a:latin typeface="Tempus Sans ITC" panose="04020404030D07020202" pitchFamily="82" charset="0"/>
              </a:rPr>
              <a:t>Use AWS  Lambda function to extract data from the </a:t>
            </a:r>
            <a:r>
              <a:rPr lang="en-CA" dirty="0" smtClean="0">
                <a:latin typeface="Tempus Sans ITC" panose="04020404030D07020202" pitchFamily="82" charset="0"/>
              </a:rPr>
              <a:t>destination Kinesis </a:t>
            </a:r>
            <a:r>
              <a:rPr lang="en-CA" dirty="0">
                <a:latin typeface="Tempus Sans ITC" panose="04020404030D07020202" pitchFamily="82" charset="0"/>
              </a:rPr>
              <a:t>data streams and fire off alarms into </a:t>
            </a:r>
            <a:r>
              <a:rPr lang="en-CA" dirty="0" smtClean="0">
                <a:latin typeface="Tempus Sans ITC" panose="04020404030D07020202" pitchFamily="82" charset="0"/>
              </a:rPr>
              <a:t>Amazon SNS service which will fire off a text message to your cellphone when an anomalous situation is detected. The Lambda function will have a Kinesis data trigger. Create an SNS topic and add subscribers – your phone. Also add the topic </a:t>
            </a:r>
            <a:r>
              <a:rPr lang="en-CA" dirty="0" err="1" smtClean="0">
                <a:latin typeface="Tempus Sans ITC" panose="04020404030D07020202" pitchFamily="82" charset="0"/>
              </a:rPr>
              <a:t>arn</a:t>
            </a:r>
            <a:r>
              <a:rPr lang="en-CA" dirty="0" smtClean="0">
                <a:latin typeface="Tempus Sans ITC" panose="04020404030D07020202" pitchFamily="82" charset="0"/>
              </a:rPr>
              <a:t> (Amazon Resource Name)into the Lambda script.</a:t>
            </a:r>
            <a:endParaRPr lang="en-CA" dirty="0">
              <a:latin typeface="Tempus Sans ITC" panose="04020404030D07020202" pitchFamily="82" charset="0"/>
            </a:endParaRPr>
          </a:p>
          <a:p>
            <a:pPr marL="1200150" lvl="2" indent="-285750">
              <a:buFont typeface="Wingdings" panose="05000000000000000000" pitchFamily="2" charset="2"/>
              <a:buChar char="v"/>
            </a:pPr>
            <a:endParaRPr lang="en-CA" sz="1600" dirty="0">
              <a:solidFill>
                <a:srgbClr val="FF0000"/>
              </a:solidFill>
              <a:latin typeface="Tempus Sans ITC" panose="04020404030D07020202" pitchFamily="82" charset="0"/>
            </a:endParaRPr>
          </a:p>
        </p:txBody>
      </p:sp>
    </p:spTree>
    <p:extLst>
      <p:ext uri="{BB962C8B-B14F-4D97-AF65-F5344CB8AC3E}">
        <p14:creationId xmlns:p14="http://schemas.microsoft.com/office/powerpoint/2010/main" val="891244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3430" y="161366"/>
            <a:ext cx="5787614" cy="584775"/>
          </a:xfrm>
          <a:prstGeom prst="rect">
            <a:avLst/>
          </a:prstGeom>
          <a:noFill/>
        </p:spPr>
        <p:txBody>
          <a:bodyPr wrap="square" rtlCol="0">
            <a:spAutoFit/>
          </a:bodyPr>
          <a:lstStyle/>
          <a:p>
            <a:r>
              <a:rPr lang="en-CA" sz="3200" b="1" dirty="0" smtClean="0">
                <a:solidFill>
                  <a:srgbClr val="FF0000"/>
                </a:solidFill>
                <a:latin typeface="Tempus Sans ITC" panose="04020404030D07020202" pitchFamily="82" charset="0"/>
              </a:rPr>
              <a:t>               Security</a:t>
            </a:r>
            <a:endParaRPr lang="en-CA" sz="3200" b="1" dirty="0">
              <a:solidFill>
                <a:srgbClr val="FF0000"/>
              </a:solidFill>
              <a:latin typeface="Tempus Sans ITC" panose="04020404030D07020202" pitchFamily="82" charset="0"/>
            </a:endParaRPr>
          </a:p>
        </p:txBody>
      </p:sp>
      <p:sp>
        <p:nvSpPr>
          <p:cNvPr id="3" name="TextBox 2"/>
          <p:cNvSpPr txBox="1"/>
          <p:nvPr/>
        </p:nvSpPr>
        <p:spPr>
          <a:xfrm>
            <a:off x="215152" y="903643"/>
            <a:ext cx="11844170" cy="3416320"/>
          </a:xfrm>
          <a:prstGeom prst="rect">
            <a:avLst/>
          </a:prstGeom>
          <a:noFill/>
        </p:spPr>
        <p:txBody>
          <a:bodyPr wrap="square" rtlCol="0">
            <a:spAutoFit/>
          </a:bodyPr>
          <a:lstStyle/>
          <a:p>
            <a:pPr marL="285750" indent="-285750">
              <a:buFont typeface="Wingdings" panose="05000000000000000000" pitchFamily="2" charset="2"/>
              <a:buChar char="v"/>
            </a:pPr>
            <a:r>
              <a:rPr lang="en-CA" dirty="0" smtClean="0">
                <a:latin typeface="Tempus Sans ITC" panose="04020404030D07020202" pitchFamily="82" charset="0"/>
              </a:rPr>
              <a:t>AWS Lambda will need IAM roles that will enable it to consume data from Kinesis data streams (</a:t>
            </a:r>
            <a:r>
              <a:rPr lang="en-CA" b="1" dirty="0" err="1" smtClean="0">
                <a:solidFill>
                  <a:srgbClr val="FF0000"/>
                </a:solidFill>
                <a:latin typeface="Tempus Sans ITC" panose="04020404030D07020202" pitchFamily="82" charset="0"/>
              </a:rPr>
              <a:t>AmazonLambdaKinesisExecutionRole</a:t>
            </a:r>
            <a:r>
              <a:rPr lang="en-CA" dirty="0" smtClean="0">
                <a:latin typeface="Tempus Sans ITC" panose="04020404030D07020202" pitchFamily="82" charset="0"/>
              </a:rPr>
              <a:t> </a:t>
            </a:r>
            <a:r>
              <a:rPr lang="en-CA" dirty="0" smtClean="0">
                <a:latin typeface="Tempus Sans ITC" panose="04020404030D07020202" pitchFamily="82" charset="0"/>
              </a:rPr>
              <a:t>role</a:t>
            </a:r>
            <a:r>
              <a:rPr lang="en-CA" dirty="0" smtClean="0">
                <a:latin typeface="Tempus Sans ITC" panose="04020404030D07020202" pitchFamily="82" charset="0"/>
              </a:rPr>
              <a:t>), </a:t>
            </a:r>
            <a:r>
              <a:rPr lang="en-CA" dirty="0" smtClean="0">
                <a:latin typeface="Tempus Sans ITC" panose="04020404030D07020202" pitchFamily="82" charset="0"/>
              </a:rPr>
              <a:t>(</a:t>
            </a:r>
            <a:r>
              <a:rPr lang="en-CA" b="1" dirty="0" err="1" smtClean="0">
                <a:solidFill>
                  <a:srgbClr val="FF0000"/>
                </a:solidFill>
                <a:latin typeface="Tempus Sans ITC" panose="04020404030D07020202" pitchFamily="82" charset="0"/>
              </a:rPr>
              <a:t>AmazonSNSFullAccess</a:t>
            </a:r>
            <a:r>
              <a:rPr lang="en-CA" dirty="0" smtClean="0">
                <a:latin typeface="Tempus Sans ITC" panose="04020404030D07020202" pitchFamily="82" charset="0"/>
              </a:rPr>
              <a:t>) to be able to write to </a:t>
            </a:r>
            <a:r>
              <a:rPr lang="en-CA" dirty="0" smtClean="0">
                <a:latin typeface="Tempus Sans ITC" panose="04020404030D07020202" pitchFamily="82" charset="0"/>
              </a:rPr>
              <a:t>SNS, </a:t>
            </a:r>
            <a:r>
              <a:rPr lang="en-CA" b="1" dirty="0" err="1" smtClean="0">
                <a:solidFill>
                  <a:srgbClr val="FF0000"/>
                </a:solidFill>
                <a:latin typeface="Tempus Sans ITC" panose="04020404030D07020202" pitchFamily="82" charset="0"/>
              </a:rPr>
              <a:t>CloudwatchFullAccess</a:t>
            </a:r>
            <a:r>
              <a:rPr lang="en-CA" dirty="0" smtClean="0">
                <a:latin typeface="Tempus Sans ITC" panose="04020404030D07020202" pitchFamily="82" charset="0"/>
              </a:rPr>
              <a:t> role to monitor the alarms and </a:t>
            </a:r>
            <a:r>
              <a:rPr lang="en-CA" b="1" dirty="0" err="1" smtClean="0">
                <a:solidFill>
                  <a:srgbClr val="FF0000"/>
                </a:solidFill>
                <a:latin typeface="Tempus Sans ITC" panose="04020404030D07020202" pitchFamily="82" charset="0"/>
              </a:rPr>
              <a:t>AWSLambdaBasicExecution</a:t>
            </a:r>
            <a:r>
              <a:rPr lang="en-CA" dirty="0" smtClean="0">
                <a:latin typeface="Tempus Sans ITC" panose="04020404030D07020202" pitchFamily="82" charset="0"/>
              </a:rPr>
              <a:t> role</a:t>
            </a:r>
          </a:p>
          <a:p>
            <a:pPr marL="285750" indent="-285750">
              <a:buFont typeface="Wingdings" panose="05000000000000000000" pitchFamily="2" charset="2"/>
              <a:buChar char="v"/>
            </a:pPr>
            <a:endParaRPr lang="en-CA" dirty="0">
              <a:latin typeface="Tempus Sans ITC" panose="04020404030D07020202" pitchFamily="82" charset="0"/>
            </a:endParaRPr>
          </a:p>
          <a:p>
            <a:pPr marL="285750" indent="-285750">
              <a:buFont typeface="Wingdings" panose="05000000000000000000" pitchFamily="2" charset="2"/>
              <a:buChar char="v"/>
            </a:pPr>
            <a:r>
              <a:rPr lang="en-CA" dirty="0" smtClean="0">
                <a:latin typeface="Tempus Sans ITC" panose="04020404030D07020202" pitchFamily="82" charset="0"/>
              </a:rPr>
              <a:t>Also add a Kinesis data analytics role </a:t>
            </a:r>
            <a:r>
              <a:rPr lang="en-CA" smtClean="0">
                <a:latin typeface="Tempus Sans ITC" panose="04020404030D07020202" pitchFamily="82" charset="0"/>
              </a:rPr>
              <a:t>(Default) </a:t>
            </a:r>
            <a:r>
              <a:rPr lang="en-CA" dirty="0" smtClean="0">
                <a:latin typeface="Tempus Sans ITC" panose="04020404030D07020202" pitchFamily="82" charset="0"/>
              </a:rPr>
              <a:t>– Should work with Kinesis data streams and Kinesis Firehose.</a:t>
            </a:r>
            <a:endParaRPr lang="en-CA" dirty="0" smtClean="0">
              <a:latin typeface="Tempus Sans ITC" panose="04020404030D07020202" pitchFamily="82" charset="0"/>
            </a:endParaRPr>
          </a:p>
          <a:p>
            <a:pPr marL="285750" indent="-285750">
              <a:buFont typeface="Wingdings" panose="05000000000000000000" pitchFamily="2" charset="2"/>
              <a:buChar char="v"/>
            </a:pPr>
            <a:endParaRPr lang="en-CA" dirty="0" smtClean="0">
              <a:latin typeface="Tempus Sans ITC" panose="04020404030D07020202" pitchFamily="82" charset="0"/>
            </a:endParaRPr>
          </a:p>
          <a:p>
            <a:pPr marL="285750" indent="-285750">
              <a:buFont typeface="Wingdings" panose="05000000000000000000" pitchFamily="2" charset="2"/>
              <a:buChar char="v"/>
            </a:pPr>
            <a:endParaRPr lang="en-CA" dirty="0">
              <a:latin typeface="Tempus Sans ITC" panose="04020404030D07020202" pitchFamily="82" charset="0"/>
            </a:endParaRPr>
          </a:p>
          <a:p>
            <a:pPr marL="285750" indent="-285750">
              <a:buFont typeface="Wingdings" panose="05000000000000000000" pitchFamily="2" charset="2"/>
              <a:buChar char="v"/>
            </a:pPr>
            <a:endParaRPr lang="en-CA" dirty="0" smtClean="0">
              <a:latin typeface="Tempus Sans ITC" panose="04020404030D07020202" pitchFamily="82" charset="0"/>
            </a:endParaRPr>
          </a:p>
          <a:p>
            <a:pPr marL="285750" indent="-285750">
              <a:buFont typeface="Wingdings" panose="05000000000000000000" pitchFamily="2" charset="2"/>
              <a:buChar char="v"/>
            </a:pPr>
            <a:endParaRPr lang="en-CA" dirty="0" smtClean="0">
              <a:latin typeface="Tempus Sans ITC" panose="04020404030D07020202" pitchFamily="82" charset="0"/>
            </a:endParaRPr>
          </a:p>
          <a:p>
            <a:pPr lvl="2"/>
            <a:endParaRPr lang="en-CA" dirty="0" smtClean="0">
              <a:latin typeface="Tempus Sans ITC" panose="04020404030D07020202" pitchFamily="82" charset="0"/>
            </a:endParaRPr>
          </a:p>
          <a:p>
            <a:pPr marL="1200150" lvl="2" indent="-285750">
              <a:buFont typeface="Wingdings" panose="05000000000000000000" pitchFamily="2" charset="2"/>
              <a:buChar char="v"/>
            </a:pPr>
            <a:endParaRPr lang="en-CA" dirty="0">
              <a:latin typeface="Tempus Sans ITC" panose="04020404030D07020202" pitchFamily="82" charset="0"/>
            </a:endParaRPr>
          </a:p>
          <a:p>
            <a:pPr marL="285750" indent="-285750">
              <a:buFont typeface="Wingdings" panose="05000000000000000000" pitchFamily="2" charset="2"/>
              <a:buChar char="v"/>
            </a:pPr>
            <a:endParaRPr lang="en-CA" dirty="0">
              <a:latin typeface="Tempus Sans ITC" panose="04020404030D07020202" pitchFamily="82" charset="0"/>
            </a:endParaRPr>
          </a:p>
        </p:txBody>
      </p:sp>
    </p:spTree>
    <p:extLst>
      <p:ext uri="{BB962C8B-B14F-4D97-AF65-F5344CB8AC3E}">
        <p14:creationId xmlns:p14="http://schemas.microsoft.com/office/powerpoint/2010/main" val="608395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448</Words>
  <Application>Microsoft Office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Tempus Sans ITC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Chike Chinwuba</dc:creator>
  <cp:lastModifiedBy>Chike Chinwuba</cp:lastModifiedBy>
  <cp:revision>40</cp:revision>
  <dcterms:created xsi:type="dcterms:W3CDTF">2021-10-18T18:37:42Z</dcterms:created>
  <dcterms:modified xsi:type="dcterms:W3CDTF">2021-10-19T01:50:46Z</dcterms:modified>
</cp:coreProperties>
</file>