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5DFC74D7-E90B-4D74-B2A8-1F52BE5FD18E}" type="datetimeFigureOut">
              <a:rPr lang="en-CA" smtClean="0"/>
              <a:t>2021-10-19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FFB044E-A99F-44B6-8FA5-B9A214E8B68B}" type="slidenum">
              <a:rPr lang="en-CA" smtClean="0"/>
              <a:t>‹#›</a:t>
            </a:fld>
            <a:endParaRPr lang="en-CA"/>
          </a:p>
        </p:txBody>
      </p:sp>
    </p:spTree>
    <p:extLst>
      <p:ext uri="{BB962C8B-B14F-4D97-AF65-F5344CB8AC3E}">
        <p14:creationId xmlns:p14="http://schemas.microsoft.com/office/powerpoint/2010/main" val="1886444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DFC74D7-E90B-4D74-B2A8-1F52BE5FD18E}" type="datetimeFigureOut">
              <a:rPr lang="en-CA" smtClean="0"/>
              <a:t>2021-10-19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FFB044E-A99F-44B6-8FA5-B9A214E8B68B}" type="slidenum">
              <a:rPr lang="en-CA" smtClean="0"/>
              <a:t>‹#›</a:t>
            </a:fld>
            <a:endParaRPr lang="en-CA"/>
          </a:p>
        </p:txBody>
      </p:sp>
    </p:spTree>
    <p:extLst>
      <p:ext uri="{BB962C8B-B14F-4D97-AF65-F5344CB8AC3E}">
        <p14:creationId xmlns:p14="http://schemas.microsoft.com/office/powerpoint/2010/main" val="366628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DFC74D7-E90B-4D74-B2A8-1F52BE5FD18E}" type="datetimeFigureOut">
              <a:rPr lang="en-CA" smtClean="0"/>
              <a:t>2021-10-19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FFB044E-A99F-44B6-8FA5-B9A214E8B68B}" type="slidenum">
              <a:rPr lang="en-CA" smtClean="0"/>
              <a:t>‹#›</a:t>
            </a:fld>
            <a:endParaRPr lang="en-CA"/>
          </a:p>
        </p:txBody>
      </p:sp>
    </p:spTree>
    <p:extLst>
      <p:ext uri="{BB962C8B-B14F-4D97-AF65-F5344CB8AC3E}">
        <p14:creationId xmlns:p14="http://schemas.microsoft.com/office/powerpoint/2010/main" val="1556856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DFC74D7-E90B-4D74-B2A8-1F52BE5FD18E}" type="datetimeFigureOut">
              <a:rPr lang="en-CA" smtClean="0"/>
              <a:t>2021-10-19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FFB044E-A99F-44B6-8FA5-B9A214E8B68B}" type="slidenum">
              <a:rPr lang="en-CA" smtClean="0"/>
              <a:t>‹#›</a:t>
            </a:fld>
            <a:endParaRPr lang="en-CA"/>
          </a:p>
        </p:txBody>
      </p:sp>
    </p:spTree>
    <p:extLst>
      <p:ext uri="{BB962C8B-B14F-4D97-AF65-F5344CB8AC3E}">
        <p14:creationId xmlns:p14="http://schemas.microsoft.com/office/powerpoint/2010/main" val="254832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FC74D7-E90B-4D74-B2A8-1F52BE5FD18E}" type="datetimeFigureOut">
              <a:rPr lang="en-CA" smtClean="0"/>
              <a:t>2021-10-19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FFB044E-A99F-44B6-8FA5-B9A214E8B68B}" type="slidenum">
              <a:rPr lang="en-CA" smtClean="0"/>
              <a:t>‹#›</a:t>
            </a:fld>
            <a:endParaRPr lang="en-CA"/>
          </a:p>
        </p:txBody>
      </p:sp>
    </p:spTree>
    <p:extLst>
      <p:ext uri="{BB962C8B-B14F-4D97-AF65-F5344CB8AC3E}">
        <p14:creationId xmlns:p14="http://schemas.microsoft.com/office/powerpoint/2010/main" val="2123979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5DFC74D7-E90B-4D74-B2A8-1F52BE5FD18E}" type="datetimeFigureOut">
              <a:rPr lang="en-CA" smtClean="0"/>
              <a:t>2021-10-19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FFB044E-A99F-44B6-8FA5-B9A214E8B68B}" type="slidenum">
              <a:rPr lang="en-CA" smtClean="0"/>
              <a:t>‹#›</a:t>
            </a:fld>
            <a:endParaRPr lang="en-CA"/>
          </a:p>
        </p:txBody>
      </p:sp>
    </p:spTree>
    <p:extLst>
      <p:ext uri="{BB962C8B-B14F-4D97-AF65-F5344CB8AC3E}">
        <p14:creationId xmlns:p14="http://schemas.microsoft.com/office/powerpoint/2010/main" val="1759492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5DFC74D7-E90B-4D74-B2A8-1F52BE5FD18E}" type="datetimeFigureOut">
              <a:rPr lang="en-CA" smtClean="0"/>
              <a:t>2021-10-19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FFB044E-A99F-44B6-8FA5-B9A214E8B68B}" type="slidenum">
              <a:rPr lang="en-CA" smtClean="0"/>
              <a:t>‹#›</a:t>
            </a:fld>
            <a:endParaRPr lang="en-CA"/>
          </a:p>
        </p:txBody>
      </p:sp>
    </p:spTree>
    <p:extLst>
      <p:ext uri="{BB962C8B-B14F-4D97-AF65-F5344CB8AC3E}">
        <p14:creationId xmlns:p14="http://schemas.microsoft.com/office/powerpoint/2010/main" val="878326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5DFC74D7-E90B-4D74-B2A8-1F52BE5FD18E}" type="datetimeFigureOut">
              <a:rPr lang="en-CA" smtClean="0"/>
              <a:t>2021-10-19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FFB044E-A99F-44B6-8FA5-B9A214E8B68B}" type="slidenum">
              <a:rPr lang="en-CA" smtClean="0"/>
              <a:t>‹#›</a:t>
            </a:fld>
            <a:endParaRPr lang="en-CA"/>
          </a:p>
        </p:txBody>
      </p:sp>
    </p:spTree>
    <p:extLst>
      <p:ext uri="{BB962C8B-B14F-4D97-AF65-F5344CB8AC3E}">
        <p14:creationId xmlns:p14="http://schemas.microsoft.com/office/powerpoint/2010/main" val="4029051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FC74D7-E90B-4D74-B2A8-1F52BE5FD18E}" type="datetimeFigureOut">
              <a:rPr lang="en-CA" smtClean="0"/>
              <a:t>2021-10-19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FFB044E-A99F-44B6-8FA5-B9A214E8B68B}" type="slidenum">
              <a:rPr lang="en-CA" smtClean="0"/>
              <a:t>‹#›</a:t>
            </a:fld>
            <a:endParaRPr lang="en-CA"/>
          </a:p>
        </p:txBody>
      </p:sp>
    </p:spTree>
    <p:extLst>
      <p:ext uri="{BB962C8B-B14F-4D97-AF65-F5344CB8AC3E}">
        <p14:creationId xmlns:p14="http://schemas.microsoft.com/office/powerpoint/2010/main" val="339777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FC74D7-E90B-4D74-B2A8-1F52BE5FD18E}" type="datetimeFigureOut">
              <a:rPr lang="en-CA" smtClean="0"/>
              <a:t>2021-10-19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FFB044E-A99F-44B6-8FA5-B9A214E8B68B}" type="slidenum">
              <a:rPr lang="en-CA" smtClean="0"/>
              <a:t>‹#›</a:t>
            </a:fld>
            <a:endParaRPr lang="en-CA"/>
          </a:p>
        </p:txBody>
      </p:sp>
    </p:spTree>
    <p:extLst>
      <p:ext uri="{BB962C8B-B14F-4D97-AF65-F5344CB8AC3E}">
        <p14:creationId xmlns:p14="http://schemas.microsoft.com/office/powerpoint/2010/main" val="1841774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FC74D7-E90B-4D74-B2A8-1F52BE5FD18E}" type="datetimeFigureOut">
              <a:rPr lang="en-CA" smtClean="0"/>
              <a:t>2021-10-19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FFB044E-A99F-44B6-8FA5-B9A214E8B68B}" type="slidenum">
              <a:rPr lang="en-CA" smtClean="0"/>
              <a:t>‹#›</a:t>
            </a:fld>
            <a:endParaRPr lang="en-CA"/>
          </a:p>
        </p:txBody>
      </p:sp>
    </p:spTree>
    <p:extLst>
      <p:ext uri="{BB962C8B-B14F-4D97-AF65-F5344CB8AC3E}">
        <p14:creationId xmlns:p14="http://schemas.microsoft.com/office/powerpoint/2010/main" val="855784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FC74D7-E90B-4D74-B2A8-1F52BE5FD18E}" type="datetimeFigureOut">
              <a:rPr lang="en-CA" smtClean="0"/>
              <a:t>2021-10-19</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FB044E-A99F-44B6-8FA5-B9A214E8B68B}" type="slidenum">
              <a:rPr lang="en-CA" smtClean="0"/>
              <a:t>‹#›</a:t>
            </a:fld>
            <a:endParaRPr lang="en-CA"/>
          </a:p>
        </p:txBody>
      </p:sp>
    </p:spTree>
    <p:extLst>
      <p:ext uri="{BB962C8B-B14F-4D97-AF65-F5344CB8AC3E}">
        <p14:creationId xmlns:p14="http://schemas.microsoft.com/office/powerpoint/2010/main" val="3843511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01512" y="150607"/>
            <a:ext cx="7163698" cy="523220"/>
          </a:xfrm>
          <a:prstGeom prst="rect">
            <a:avLst/>
          </a:prstGeom>
          <a:noFill/>
        </p:spPr>
        <p:txBody>
          <a:bodyPr wrap="square" rtlCol="0">
            <a:spAutoFit/>
          </a:bodyPr>
          <a:lstStyle/>
          <a:p>
            <a:r>
              <a:rPr lang="en-CA" sz="2800" b="1" dirty="0" smtClean="0">
                <a:solidFill>
                  <a:srgbClr val="FF0000"/>
                </a:solidFill>
                <a:latin typeface="Tempus Sans ITC" panose="04020404030D07020202" pitchFamily="82" charset="0"/>
              </a:rPr>
              <a:t>    Data Warehousing &amp; Visualization</a:t>
            </a:r>
            <a:endParaRPr lang="en-CA" sz="2800" b="1" dirty="0">
              <a:solidFill>
                <a:srgbClr val="FF0000"/>
              </a:solidFill>
              <a:latin typeface="Tempus Sans ITC" panose="04020404030D07020202" pitchFamily="82" charset="0"/>
            </a:endParaRPr>
          </a:p>
        </p:txBody>
      </p:sp>
      <p:sp>
        <p:nvSpPr>
          <p:cNvPr id="5" name="TextBox 4"/>
          <p:cNvSpPr txBox="1"/>
          <p:nvPr/>
        </p:nvSpPr>
        <p:spPr>
          <a:xfrm>
            <a:off x="356792" y="1007315"/>
            <a:ext cx="11605712" cy="3046988"/>
          </a:xfrm>
          <a:prstGeom prst="rect">
            <a:avLst/>
          </a:prstGeom>
          <a:noFill/>
        </p:spPr>
        <p:txBody>
          <a:bodyPr wrap="square" rtlCol="0">
            <a:spAutoFit/>
          </a:bodyPr>
          <a:lstStyle/>
          <a:p>
            <a:r>
              <a:rPr lang="en-CA" sz="2400" b="1" dirty="0" smtClean="0">
                <a:solidFill>
                  <a:srgbClr val="FF0000"/>
                </a:solidFill>
                <a:latin typeface="Tempus Sans ITC" panose="04020404030D07020202" pitchFamily="82" charset="0"/>
              </a:rPr>
              <a:t>Background</a:t>
            </a:r>
          </a:p>
          <a:p>
            <a:pPr marL="1257300" lvl="2" indent="-342900">
              <a:buFont typeface="Wingdings" panose="05000000000000000000" pitchFamily="2" charset="2"/>
              <a:buChar char="v"/>
            </a:pPr>
            <a:r>
              <a:rPr lang="en-CA" sz="2400" b="1" dirty="0" smtClean="0">
                <a:latin typeface="Tempus Sans ITC" panose="04020404030D07020202" pitchFamily="82" charset="0"/>
              </a:rPr>
              <a:t>Data warehousing and business analysis</a:t>
            </a:r>
            <a:endParaRPr lang="en-CA" sz="2400" b="1" dirty="0" smtClean="0">
              <a:latin typeface="Tempus Sans ITC" panose="04020404030D07020202" pitchFamily="82" charset="0"/>
            </a:endParaRPr>
          </a:p>
          <a:p>
            <a:endParaRPr lang="en-CA" sz="2400" b="1" dirty="0">
              <a:latin typeface="Tempus Sans ITC" panose="04020404030D07020202" pitchFamily="82" charset="0"/>
            </a:endParaRPr>
          </a:p>
          <a:p>
            <a:endParaRPr lang="en-CA" sz="2400" b="1" dirty="0" smtClean="0">
              <a:latin typeface="Tempus Sans ITC" panose="04020404030D07020202" pitchFamily="82" charset="0"/>
            </a:endParaRPr>
          </a:p>
          <a:p>
            <a:r>
              <a:rPr lang="en-CA" sz="2400" b="1" dirty="0" smtClean="0">
                <a:solidFill>
                  <a:srgbClr val="FF0000"/>
                </a:solidFill>
                <a:latin typeface="Tempus Sans ITC" panose="04020404030D07020202" pitchFamily="82" charset="0"/>
              </a:rPr>
              <a:t>Objectives</a:t>
            </a:r>
          </a:p>
          <a:p>
            <a:pPr marL="1200150" lvl="2" indent="-285750">
              <a:buFont typeface="Wingdings" panose="05000000000000000000" pitchFamily="2" charset="2"/>
              <a:buChar char="v"/>
            </a:pPr>
            <a:r>
              <a:rPr lang="en-CA" sz="2400" b="1" dirty="0" smtClean="0">
                <a:latin typeface="Tempus Sans ITC" panose="04020404030D07020202" pitchFamily="82" charset="0"/>
              </a:rPr>
              <a:t>Build a data solution that you will use to analyse and query your data in Glue, Athena, warehouse the data in Redshift, and visualize in Amazon </a:t>
            </a:r>
            <a:r>
              <a:rPr lang="en-CA" sz="2400" b="1" dirty="0" err="1" smtClean="0">
                <a:latin typeface="Tempus Sans ITC" panose="04020404030D07020202" pitchFamily="82" charset="0"/>
              </a:rPr>
              <a:t>Quicksight</a:t>
            </a:r>
            <a:r>
              <a:rPr lang="en-CA" sz="2400" b="1" dirty="0" smtClean="0">
                <a:latin typeface="Tempus Sans ITC" panose="04020404030D07020202" pitchFamily="82" charset="0"/>
              </a:rPr>
              <a:t>. All these applications will be sitting on an S3 data lake.</a:t>
            </a:r>
            <a:endParaRPr lang="en-CA" sz="2400" b="1" dirty="0">
              <a:latin typeface="Tempus Sans ITC" panose="04020404030D07020202" pitchFamily="82" charset="0"/>
            </a:endParaRPr>
          </a:p>
        </p:txBody>
      </p:sp>
    </p:spTree>
    <p:extLst>
      <p:ext uri="{BB962C8B-B14F-4D97-AF65-F5344CB8AC3E}">
        <p14:creationId xmlns:p14="http://schemas.microsoft.com/office/powerpoint/2010/main" val="3346534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40479" y="182883"/>
            <a:ext cx="5787614" cy="523220"/>
          </a:xfrm>
          <a:prstGeom prst="rect">
            <a:avLst/>
          </a:prstGeom>
          <a:noFill/>
        </p:spPr>
        <p:txBody>
          <a:bodyPr wrap="square" rtlCol="0">
            <a:spAutoFit/>
          </a:bodyPr>
          <a:lstStyle/>
          <a:p>
            <a:r>
              <a:rPr lang="en-CA" sz="2800" b="1" dirty="0" smtClean="0">
                <a:solidFill>
                  <a:srgbClr val="FF0000"/>
                </a:solidFill>
                <a:latin typeface="Tempus Sans ITC" panose="04020404030D07020202" pitchFamily="82" charset="0"/>
              </a:rPr>
              <a:t>   Design Solution Blueprint</a:t>
            </a:r>
            <a:endParaRPr lang="en-CA" sz="2800" b="1" dirty="0">
              <a:solidFill>
                <a:srgbClr val="FF0000"/>
              </a:solidFill>
              <a:latin typeface="Tempus Sans ITC" panose="04020404030D07020202" pitchFamily="82" charset="0"/>
            </a:endParaRPr>
          </a:p>
        </p:txBody>
      </p:sp>
      <p:pic>
        <p:nvPicPr>
          <p:cNvPr id="3" name="Picture 2"/>
          <p:cNvPicPr>
            <a:picLocks noChangeAspect="1"/>
          </p:cNvPicPr>
          <p:nvPr/>
        </p:nvPicPr>
        <p:blipFill rotWithShape="1">
          <a:blip r:embed="rId2"/>
          <a:srcRect l="3448" t="2424" r="1462" b="5253"/>
          <a:stretch/>
        </p:blipFill>
        <p:spPr>
          <a:xfrm>
            <a:off x="1011217" y="989704"/>
            <a:ext cx="10585525" cy="4916245"/>
          </a:xfrm>
          <a:prstGeom prst="rect">
            <a:avLst/>
          </a:prstGeom>
        </p:spPr>
      </p:pic>
    </p:spTree>
    <p:extLst>
      <p:ext uri="{BB962C8B-B14F-4D97-AF65-F5344CB8AC3E}">
        <p14:creationId xmlns:p14="http://schemas.microsoft.com/office/powerpoint/2010/main" val="3999763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828" t="621" r="1344" b="3520"/>
          <a:stretch/>
        </p:blipFill>
        <p:spPr>
          <a:xfrm>
            <a:off x="989703" y="1075766"/>
            <a:ext cx="10176735" cy="5185186"/>
          </a:xfrm>
          <a:prstGeom prst="rect">
            <a:avLst/>
          </a:prstGeom>
        </p:spPr>
      </p:pic>
      <p:sp>
        <p:nvSpPr>
          <p:cNvPr id="5" name="TextBox 4"/>
          <p:cNvSpPr txBox="1"/>
          <p:nvPr/>
        </p:nvSpPr>
        <p:spPr>
          <a:xfrm>
            <a:off x="2205319" y="161365"/>
            <a:ext cx="8552326" cy="584775"/>
          </a:xfrm>
          <a:prstGeom prst="rect">
            <a:avLst/>
          </a:prstGeom>
          <a:noFill/>
        </p:spPr>
        <p:txBody>
          <a:bodyPr wrap="square" rtlCol="0">
            <a:spAutoFit/>
          </a:bodyPr>
          <a:lstStyle/>
          <a:p>
            <a:r>
              <a:rPr lang="en-CA" sz="3200" b="1" dirty="0" smtClean="0">
                <a:solidFill>
                  <a:srgbClr val="FF0000"/>
                </a:solidFill>
                <a:latin typeface="Tempus Sans ITC" panose="04020404030D07020202" pitchFamily="82" charset="0"/>
              </a:rPr>
              <a:t>     Query data using SQL in REDSHIFT</a:t>
            </a:r>
            <a:endParaRPr lang="en-CA" sz="3200" b="1" dirty="0">
              <a:solidFill>
                <a:srgbClr val="FF0000"/>
              </a:solidFill>
              <a:latin typeface="Tempus Sans ITC" panose="04020404030D07020202" pitchFamily="82" charset="0"/>
            </a:endParaRPr>
          </a:p>
        </p:txBody>
      </p:sp>
    </p:spTree>
    <p:extLst>
      <p:ext uri="{BB962C8B-B14F-4D97-AF65-F5344CB8AC3E}">
        <p14:creationId xmlns:p14="http://schemas.microsoft.com/office/powerpoint/2010/main" val="16823350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8506" y="143711"/>
            <a:ext cx="5787614" cy="584775"/>
          </a:xfrm>
          <a:prstGeom prst="rect">
            <a:avLst/>
          </a:prstGeom>
          <a:noFill/>
        </p:spPr>
        <p:txBody>
          <a:bodyPr wrap="square" rtlCol="0">
            <a:spAutoFit/>
          </a:bodyPr>
          <a:lstStyle/>
          <a:p>
            <a:r>
              <a:rPr lang="en-CA" sz="3200" b="1" dirty="0" smtClean="0">
                <a:solidFill>
                  <a:srgbClr val="FF0000"/>
                </a:solidFill>
                <a:latin typeface="Tempus Sans ITC" panose="04020404030D07020202" pitchFamily="82" charset="0"/>
              </a:rPr>
              <a:t>                    Process</a:t>
            </a:r>
            <a:endParaRPr lang="en-CA" sz="3200" b="1" dirty="0">
              <a:solidFill>
                <a:srgbClr val="FF0000"/>
              </a:solidFill>
              <a:latin typeface="Tempus Sans ITC" panose="04020404030D07020202" pitchFamily="82" charset="0"/>
            </a:endParaRPr>
          </a:p>
        </p:txBody>
      </p:sp>
      <p:sp>
        <p:nvSpPr>
          <p:cNvPr id="3" name="TextBox 2"/>
          <p:cNvSpPr txBox="1"/>
          <p:nvPr/>
        </p:nvSpPr>
        <p:spPr>
          <a:xfrm>
            <a:off x="186463" y="993566"/>
            <a:ext cx="11819071" cy="4616648"/>
          </a:xfrm>
          <a:prstGeom prst="rect">
            <a:avLst/>
          </a:prstGeom>
          <a:noFill/>
        </p:spPr>
        <p:txBody>
          <a:bodyPr wrap="square" rtlCol="0">
            <a:spAutoFit/>
          </a:bodyPr>
          <a:lstStyle/>
          <a:p>
            <a:r>
              <a:rPr lang="en-CA" sz="2400" b="1" dirty="0" smtClean="0">
                <a:solidFill>
                  <a:srgbClr val="FF0000"/>
                </a:solidFill>
                <a:latin typeface="Tempus Sans ITC" panose="04020404030D07020202" pitchFamily="82" charset="0"/>
              </a:rPr>
              <a:t>Mechanics</a:t>
            </a:r>
          </a:p>
          <a:p>
            <a:pPr marL="1200150" lvl="2" indent="-285750">
              <a:buFont typeface="Wingdings" panose="05000000000000000000" pitchFamily="2" charset="2"/>
              <a:buChar char="v"/>
            </a:pPr>
            <a:r>
              <a:rPr lang="en-CA" dirty="0">
                <a:latin typeface="Tempus Sans ITC" panose="04020404030D07020202" pitchFamily="82" charset="0"/>
              </a:rPr>
              <a:t>Simulate order data from an EC2 instance (Use CLI and configure our logs to write into the Kinesis firehose that was created)Kinesis agent in the EC2 instance pumping the data into Kinesis Firehose delivery stream. </a:t>
            </a:r>
          </a:p>
          <a:p>
            <a:pPr marL="1200150" lvl="2" indent="-285750">
              <a:buFont typeface="Wingdings" panose="05000000000000000000" pitchFamily="2" charset="2"/>
              <a:buChar char="v"/>
            </a:pPr>
            <a:endParaRPr lang="en-CA" dirty="0">
              <a:latin typeface="Tempus Sans ITC" panose="04020404030D07020202" pitchFamily="82" charset="0"/>
            </a:endParaRPr>
          </a:p>
          <a:p>
            <a:pPr marL="1200150" lvl="2" indent="-285750">
              <a:buFont typeface="Wingdings" panose="05000000000000000000" pitchFamily="2" charset="2"/>
              <a:buChar char="v"/>
            </a:pPr>
            <a:r>
              <a:rPr lang="en-CA" dirty="0">
                <a:latin typeface="Tempus Sans ITC" panose="04020404030D07020202" pitchFamily="82" charset="0"/>
              </a:rPr>
              <a:t>Publish that data using Kinesis Firehose into data lake hosted in Amazon S3 (Configure your buffer size and buffer interval in S3). The least amount of time for buffer interval is 60s.</a:t>
            </a:r>
          </a:p>
          <a:p>
            <a:pPr marL="1200150" lvl="2" indent="-285750">
              <a:buFont typeface="Wingdings" panose="05000000000000000000" pitchFamily="2" charset="2"/>
              <a:buChar char="v"/>
            </a:pPr>
            <a:endParaRPr lang="en-CA" dirty="0">
              <a:latin typeface="Tempus Sans ITC" panose="04020404030D07020202" pitchFamily="82" charset="0"/>
            </a:endParaRPr>
          </a:p>
          <a:p>
            <a:pPr marL="1200150" lvl="2" indent="-285750">
              <a:buFont typeface="Wingdings" panose="05000000000000000000" pitchFamily="2" charset="2"/>
              <a:buChar char="v"/>
            </a:pPr>
            <a:r>
              <a:rPr lang="en-CA" dirty="0" smtClean="0">
                <a:latin typeface="Tempus Sans ITC" panose="04020404030D07020202" pitchFamily="82" charset="0"/>
              </a:rPr>
              <a:t>Spin up an </a:t>
            </a:r>
            <a:r>
              <a:rPr lang="en-CA" dirty="0" smtClean="0">
                <a:latin typeface="Tempus Sans ITC" panose="04020404030D07020202" pitchFamily="82" charset="0"/>
              </a:rPr>
              <a:t>AWS Glue and use the Glue crawler to infer a schema from our S3 data lake (CSV files). Glue crawler will make a table out of it</a:t>
            </a:r>
            <a:endParaRPr lang="en-CA" dirty="0" smtClean="0">
              <a:latin typeface="Tempus Sans ITC" panose="04020404030D07020202" pitchFamily="82" charset="0"/>
            </a:endParaRPr>
          </a:p>
          <a:p>
            <a:pPr marL="1200150" lvl="2" indent="-285750">
              <a:buFont typeface="Wingdings" panose="05000000000000000000" pitchFamily="2" charset="2"/>
              <a:buChar char="v"/>
            </a:pPr>
            <a:endParaRPr lang="en-CA" dirty="0">
              <a:latin typeface="Tempus Sans ITC" panose="04020404030D07020202" pitchFamily="82" charset="0"/>
            </a:endParaRPr>
          </a:p>
          <a:p>
            <a:pPr marL="1200150" lvl="2" indent="-285750">
              <a:buFont typeface="Wingdings" panose="05000000000000000000" pitchFamily="2" charset="2"/>
              <a:buChar char="v"/>
            </a:pPr>
            <a:r>
              <a:rPr lang="en-CA" dirty="0">
                <a:latin typeface="Tempus Sans ITC" panose="04020404030D07020202" pitchFamily="82" charset="0"/>
              </a:rPr>
              <a:t>Issue queries using Athena as if it were a SQL database.</a:t>
            </a:r>
          </a:p>
          <a:p>
            <a:pPr marL="1200150" lvl="2" indent="-285750">
              <a:buFont typeface="Wingdings" panose="05000000000000000000" pitchFamily="2" charset="2"/>
              <a:buChar char="v"/>
            </a:pPr>
            <a:endParaRPr lang="en-CA" dirty="0">
              <a:latin typeface="Tempus Sans ITC" panose="04020404030D07020202" pitchFamily="82" charset="0"/>
            </a:endParaRPr>
          </a:p>
          <a:p>
            <a:pPr marL="1200150" lvl="2" indent="-285750">
              <a:buFont typeface="Wingdings" panose="05000000000000000000" pitchFamily="2" charset="2"/>
              <a:buChar char="v"/>
            </a:pPr>
            <a:r>
              <a:rPr lang="en-CA" dirty="0">
                <a:latin typeface="Tempus Sans ITC" panose="04020404030D07020202" pitchFamily="82" charset="0"/>
              </a:rPr>
              <a:t>Spin up a Redshift cluster with a fixed number of </a:t>
            </a:r>
            <a:r>
              <a:rPr lang="en-CA" dirty="0" smtClean="0">
                <a:latin typeface="Tempus Sans ITC" panose="04020404030D07020202" pitchFamily="82" charset="0"/>
              </a:rPr>
              <a:t>servers. Use Amazon Redshift Spectrum to access S3 from AWS Glue.</a:t>
            </a:r>
          </a:p>
          <a:p>
            <a:pPr marL="1200150" lvl="2" indent="-285750">
              <a:buFont typeface="Wingdings" panose="05000000000000000000" pitchFamily="2" charset="2"/>
              <a:buChar char="v"/>
            </a:pPr>
            <a:endParaRPr lang="en-CA" dirty="0">
              <a:solidFill>
                <a:srgbClr val="FF0000"/>
              </a:solidFill>
              <a:latin typeface="Tempus Sans ITC" panose="04020404030D07020202" pitchFamily="82" charset="0"/>
            </a:endParaRPr>
          </a:p>
          <a:p>
            <a:pPr marL="1200150" lvl="2" indent="-285750">
              <a:buFont typeface="Wingdings" panose="05000000000000000000" pitchFamily="2" charset="2"/>
              <a:buChar char="v"/>
            </a:pPr>
            <a:r>
              <a:rPr lang="en-CA" dirty="0">
                <a:latin typeface="Tempus Sans ITC" panose="04020404030D07020202" pitchFamily="82" charset="0"/>
              </a:rPr>
              <a:t>Spin up Amazon </a:t>
            </a:r>
            <a:r>
              <a:rPr lang="en-CA" dirty="0" err="1">
                <a:latin typeface="Tempus Sans ITC" panose="04020404030D07020202" pitchFamily="82" charset="0"/>
              </a:rPr>
              <a:t>Quicksight</a:t>
            </a:r>
            <a:r>
              <a:rPr lang="en-CA" dirty="0">
                <a:latin typeface="Tempus Sans ITC" panose="04020404030D07020202" pitchFamily="82" charset="0"/>
              </a:rPr>
              <a:t> which in turn is looking at data coming out of S3 data lake via  Redshift</a:t>
            </a:r>
            <a:endParaRPr lang="en-CA" dirty="0">
              <a:latin typeface="Tempus Sans ITC" panose="04020404030D07020202" pitchFamily="82" charset="0"/>
            </a:endParaRPr>
          </a:p>
        </p:txBody>
      </p:sp>
    </p:spTree>
    <p:extLst>
      <p:ext uri="{BB962C8B-B14F-4D97-AF65-F5344CB8AC3E}">
        <p14:creationId xmlns:p14="http://schemas.microsoft.com/office/powerpoint/2010/main" val="8912440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43430" y="107578"/>
            <a:ext cx="5787614" cy="584775"/>
          </a:xfrm>
          <a:prstGeom prst="rect">
            <a:avLst/>
          </a:prstGeom>
          <a:noFill/>
        </p:spPr>
        <p:txBody>
          <a:bodyPr wrap="square" rtlCol="0">
            <a:spAutoFit/>
          </a:bodyPr>
          <a:lstStyle/>
          <a:p>
            <a:r>
              <a:rPr lang="en-CA" sz="3200" b="1" dirty="0" smtClean="0">
                <a:solidFill>
                  <a:srgbClr val="FF0000"/>
                </a:solidFill>
                <a:latin typeface="Tempus Sans ITC" panose="04020404030D07020202" pitchFamily="82" charset="0"/>
              </a:rPr>
              <a:t>               Security</a:t>
            </a:r>
            <a:endParaRPr lang="en-CA" sz="3200" b="1" dirty="0">
              <a:solidFill>
                <a:srgbClr val="FF0000"/>
              </a:solidFill>
              <a:latin typeface="Tempus Sans ITC" panose="04020404030D07020202" pitchFamily="82" charset="0"/>
            </a:endParaRPr>
          </a:p>
        </p:txBody>
      </p:sp>
      <p:sp>
        <p:nvSpPr>
          <p:cNvPr id="3" name="TextBox 2"/>
          <p:cNvSpPr txBox="1"/>
          <p:nvPr/>
        </p:nvSpPr>
        <p:spPr>
          <a:xfrm>
            <a:off x="215152" y="806825"/>
            <a:ext cx="11844170" cy="5262979"/>
          </a:xfrm>
          <a:prstGeom prst="rect">
            <a:avLst/>
          </a:prstGeom>
          <a:noFill/>
        </p:spPr>
        <p:txBody>
          <a:bodyPr wrap="square" rtlCol="0">
            <a:spAutoFit/>
          </a:bodyPr>
          <a:lstStyle/>
          <a:p>
            <a:pPr marL="285750" indent="-285750">
              <a:buFont typeface="Wingdings" panose="05000000000000000000" pitchFamily="2" charset="2"/>
              <a:buChar char="v"/>
            </a:pPr>
            <a:r>
              <a:rPr lang="en-CA" sz="2400" dirty="0" smtClean="0">
                <a:latin typeface="Tempus Sans ITC" panose="04020404030D07020202" pitchFamily="82" charset="0"/>
              </a:rPr>
              <a:t>Create a new role for Kinesis Firehose to access our S3 bucket. (Default policy for Kinesis Firehose gives it access to Kinesis Data Streams, AWS Lambda and Amazon S3)</a:t>
            </a:r>
          </a:p>
          <a:p>
            <a:pPr marL="285750" indent="-285750">
              <a:buFont typeface="Wingdings" panose="05000000000000000000" pitchFamily="2" charset="2"/>
              <a:buChar char="v"/>
            </a:pPr>
            <a:endParaRPr lang="en-CA" sz="2400" dirty="0" smtClean="0">
              <a:latin typeface="Tempus Sans ITC" panose="04020404030D07020202" pitchFamily="82" charset="0"/>
            </a:endParaRPr>
          </a:p>
          <a:p>
            <a:pPr marL="285750" indent="-285750">
              <a:buFont typeface="Wingdings" panose="05000000000000000000" pitchFamily="2" charset="2"/>
              <a:buChar char="v"/>
            </a:pPr>
            <a:r>
              <a:rPr lang="en-CA" sz="2400" dirty="0" smtClean="0">
                <a:latin typeface="Tempus Sans ITC" panose="04020404030D07020202" pitchFamily="82" charset="0"/>
              </a:rPr>
              <a:t>Create </a:t>
            </a:r>
            <a:r>
              <a:rPr lang="en-CA" sz="2400" dirty="0" smtClean="0">
                <a:latin typeface="Tempus Sans ITC" panose="04020404030D07020202" pitchFamily="82" charset="0"/>
              </a:rPr>
              <a:t>a new role for our EC2 instance and give it an Administrative Access role so that it can read and write to most services. </a:t>
            </a:r>
          </a:p>
          <a:p>
            <a:pPr marL="285750" indent="-285750">
              <a:buFont typeface="Wingdings" panose="05000000000000000000" pitchFamily="2" charset="2"/>
              <a:buChar char="v"/>
            </a:pPr>
            <a:endParaRPr lang="en-CA" sz="2400" dirty="0" smtClean="0">
              <a:latin typeface="Tempus Sans ITC" panose="04020404030D07020202" pitchFamily="82" charset="0"/>
            </a:endParaRPr>
          </a:p>
          <a:p>
            <a:pPr marL="285750" indent="-285750">
              <a:buFont typeface="Wingdings" panose="05000000000000000000" pitchFamily="2" charset="2"/>
              <a:buChar char="v"/>
            </a:pPr>
            <a:r>
              <a:rPr lang="en-CA" sz="2400" dirty="0" smtClean="0">
                <a:latin typeface="Tempus Sans ITC" panose="04020404030D07020202" pitchFamily="82" charset="0"/>
              </a:rPr>
              <a:t>Create an IAM role in Glue so that it can talk to S3</a:t>
            </a:r>
          </a:p>
          <a:p>
            <a:pPr marL="285750" indent="-285750">
              <a:buFont typeface="Wingdings" panose="05000000000000000000" pitchFamily="2" charset="2"/>
              <a:buChar char="v"/>
            </a:pPr>
            <a:endParaRPr lang="en-CA" sz="2400" dirty="0">
              <a:latin typeface="Tempus Sans ITC" panose="04020404030D07020202" pitchFamily="82" charset="0"/>
            </a:endParaRPr>
          </a:p>
          <a:p>
            <a:pPr marL="285750" indent="-285750">
              <a:buFont typeface="Wingdings" panose="05000000000000000000" pitchFamily="2" charset="2"/>
              <a:buChar char="v"/>
            </a:pPr>
            <a:r>
              <a:rPr lang="en-CA" sz="2400" dirty="0" smtClean="0">
                <a:latin typeface="Tempus Sans ITC" panose="04020404030D07020202" pitchFamily="82" charset="0"/>
              </a:rPr>
              <a:t>Create an IAM role for Redshift to be able to talk to AWS Glue(</a:t>
            </a:r>
            <a:r>
              <a:rPr lang="en-CA" sz="2400" dirty="0" err="1" smtClean="0">
                <a:solidFill>
                  <a:srgbClr val="FF0000"/>
                </a:solidFill>
                <a:latin typeface="Tempus Sans ITC" panose="04020404030D07020202" pitchFamily="82" charset="0"/>
              </a:rPr>
              <a:t>AWSGlueConsoleFULLAccess</a:t>
            </a:r>
            <a:r>
              <a:rPr lang="en-CA" sz="2400" dirty="0" smtClean="0">
                <a:latin typeface="Tempus Sans ITC" panose="04020404030D07020202" pitchFamily="82" charset="0"/>
              </a:rPr>
              <a:t>) and S3 (</a:t>
            </a:r>
            <a:r>
              <a:rPr lang="en-CA" sz="2400" dirty="0" smtClean="0">
                <a:solidFill>
                  <a:srgbClr val="FF0000"/>
                </a:solidFill>
                <a:latin typeface="Tempus Sans ITC" panose="04020404030D07020202" pitchFamily="82" charset="0"/>
              </a:rPr>
              <a:t>AmazonS3ReadAccessonly</a:t>
            </a:r>
            <a:r>
              <a:rPr lang="en-CA" sz="2400" dirty="0" smtClean="0">
                <a:latin typeface="Tempus Sans ITC" panose="04020404030D07020202" pitchFamily="82" charset="0"/>
              </a:rPr>
              <a:t>)</a:t>
            </a:r>
            <a:endParaRPr lang="en-CA" sz="2400" dirty="0" smtClean="0">
              <a:latin typeface="Tempus Sans ITC" panose="04020404030D07020202" pitchFamily="82" charset="0"/>
            </a:endParaRPr>
          </a:p>
          <a:p>
            <a:pPr marL="285750" indent="-285750">
              <a:buFont typeface="Wingdings" panose="05000000000000000000" pitchFamily="2" charset="2"/>
              <a:buChar char="v"/>
            </a:pPr>
            <a:endParaRPr lang="en-CA" sz="2400" dirty="0" smtClean="0">
              <a:latin typeface="Tempus Sans ITC" panose="04020404030D07020202" pitchFamily="82" charset="0"/>
            </a:endParaRPr>
          </a:p>
          <a:p>
            <a:pPr lvl="2"/>
            <a:endParaRPr lang="en-CA" sz="2400" dirty="0" smtClean="0">
              <a:latin typeface="Tempus Sans ITC" panose="04020404030D07020202" pitchFamily="82" charset="0"/>
            </a:endParaRPr>
          </a:p>
          <a:p>
            <a:pPr marL="1200150" lvl="2" indent="-285750">
              <a:buFont typeface="Wingdings" panose="05000000000000000000" pitchFamily="2" charset="2"/>
              <a:buChar char="v"/>
            </a:pPr>
            <a:endParaRPr lang="en-CA" sz="2400" dirty="0">
              <a:latin typeface="Tempus Sans ITC" panose="04020404030D07020202" pitchFamily="82" charset="0"/>
            </a:endParaRPr>
          </a:p>
          <a:p>
            <a:pPr marL="285750" indent="-285750">
              <a:buFont typeface="Wingdings" panose="05000000000000000000" pitchFamily="2" charset="2"/>
              <a:buChar char="v"/>
            </a:pPr>
            <a:endParaRPr lang="en-CA" sz="2400" dirty="0">
              <a:latin typeface="Tempus Sans ITC" panose="04020404030D07020202" pitchFamily="82" charset="0"/>
            </a:endParaRPr>
          </a:p>
        </p:txBody>
      </p:sp>
    </p:spTree>
    <p:extLst>
      <p:ext uri="{BB962C8B-B14F-4D97-AF65-F5344CB8AC3E}">
        <p14:creationId xmlns:p14="http://schemas.microsoft.com/office/powerpoint/2010/main" val="6083952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TotalTime>
  <Words>321</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Tempus Sans ITC</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Chike Chinwuba</dc:creator>
  <cp:lastModifiedBy>Chike Chinwuba</cp:lastModifiedBy>
  <cp:revision>52</cp:revision>
  <dcterms:created xsi:type="dcterms:W3CDTF">2021-10-18T18:37:42Z</dcterms:created>
  <dcterms:modified xsi:type="dcterms:W3CDTF">2021-10-20T01:49:04Z</dcterms:modified>
</cp:coreProperties>
</file>