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44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62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85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3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97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49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32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0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77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77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4D7-E90B-4D74-B2A8-1F52BE5FD18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7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C74D7-E90B-4D74-B2A8-1F52BE5FD18E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B044E-A99F-44B6-8FA5-B9A214E8B6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5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6824" y="139850"/>
            <a:ext cx="5787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Near Real-time Log Analysis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611" y="1007314"/>
            <a:ext cx="11530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Background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400" b="1" dirty="0" smtClean="0">
                <a:latin typeface="Tempus Sans ITC" panose="04020404030D07020202" pitchFamily="82" charset="0"/>
              </a:rPr>
              <a:t>Analyse server log data in near-real-time for operational purposes.</a:t>
            </a:r>
            <a:endParaRPr lang="en-CA" sz="2400" b="1" dirty="0" smtClean="0">
              <a:latin typeface="Tempus Sans ITC" panose="04020404030D07020202" pitchFamily="82" charset="0"/>
            </a:endParaRPr>
          </a:p>
          <a:p>
            <a:pPr>
              <a:lnSpc>
                <a:spcPct val="200000"/>
              </a:lnSpc>
            </a:pPr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Objectives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CA" sz="2400" b="1" dirty="0" smtClean="0">
                <a:latin typeface="Tempus Sans ITC" panose="04020404030D07020202" pitchFamily="82" charset="0"/>
              </a:rPr>
              <a:t>Near real time log data for operational purposes in case we do experience a surge that might be linked to an attack.</a:t>
            </a:r>
            <a:endParaRPr lang="en-CA" sz="2400" b="1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5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6233" y="75306"/>
            <a:ext cx="5787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Design Solution Blueprint</a:t>
            </a:r>
            <a:endParaRPr lang="en-CA" sz="28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9" t="2593" r="1296"/>
          <a:stretch/>
        </p:blipFill>
        <p:spPr>
          <a:xfrm>
            <a:off x="672351" y="925156"/>
            <a:ext cx="10682343" cy="44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41" t="1726" r="854" b="3095"/>
          <a:stretch/>
        </p:blipFill>
        <p:spPr>
          <a:xfrm>
            <a:off x="247426" y="968188"/>
            <a:ext cx="5400339" cy="47441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0316" y="118337"/>
            <a:ext cx="7078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      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Data Visualization in </a:t>
            </a:r>
            <a:r>
              <a:rPr lang="en-CA" sz="3200" b="1" dirty="0" err="1" smtClean="0">
                <a:solidFill>
                  <a:srgbClr val="FF0000"/>
                </a:solidFill>
                <a:latin typeface="Tempus Sans ITC" panose="04020404030D07020202" pitchFamily="82" charset="0"/>
              </a:rPr>
              <a:t>Kibana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62" t="693" r="1524" b="1617"/>
          <a:stretch/>
        </p:blipFill>
        <p:spPr>
          <a:xfrm>
            <a:off x="6056555" y="1000461"/>
            <a:ext cx="5518673" cy="47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600" y="86061"/>
            <a:ext cx="5787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      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</a:t>
            </a:r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Process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78" y="774551"/>
            <a:ext cx="1186568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Mechanics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sz="2200" dirty="0" smtClean="0">
                <a:latin typeface="Tempus Sans ITC" panose="04020404030D07020202" pitchFamily="82" charset="0"/>
              </a:rPr>
              <a:t>Simulate and get some weblog data </a:t>
            </a:r>
            <a:r>
              <a:rPr lang="en-CA" sz="2200" dirty="0" smtClean="0">
                <a:latin typeface="Tempus Sans ITC" panose="04020404030D07020202" pitchFamily="82" charset="0"/>
              </a:rPr>
              <a:t>from an EC2 instance </a:t>
            </a:r>
            <a:r>
              <a:rPr lang="en-CA" sz="2200" dirty="0" smtClean="0">
                <a:latin typeface="Tempus Sans ITC" panose="04020404030D07020202" pitchFamily="82" charset="0"/>
              </a:rPr>
              <a:t>(Using real Apache http logs in this case – Imagine you are running a website on an EC2 instance that is going to be dumping server logs into Amazon Kinesis Firehose). Kinesis agent will trigger the </a:t>
            </a:r>
            <a:r>
              <a:rPr lang="en-CA" sz="2200" dirty="0" err="1" smtClean="0">
                <a:latin typeface="Tempus Sans ITC" panose="04020404030D07020202" pitchFamily="82" charset="0"/>
              </a:rPr>
              <a:t>datalog</a:t>
            </a:r>
            <a:r>
              <a:rPr lang="en-CA" sz="2200" dirty="0" smtClean="0">
                <a:latin typeface="Tempus Sans ITC" panose="04020404030D07020202" pitchFamily="82" charset="0"/>
              </a:rPr>
              <a:t> flow.</a:t>
            </a:r>
          </a:p>
          <a:p>
            <a:pPr lvl="2"/>
            <a:endParaRPr lang="en-CA" sz="2200" dirty="0" smtClean="0">
              <a:latin typeface="Tempus Sans ITC" panose="04020404030D07020202" pitchFamily="82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sz="2200" dirty="0" smtClean="0">
                <a:latin typeface="Tempus Sans ITC" panose="04020404030D07020202" pitchFamily="82" charset="0"/>
              </a:rPr>
              <a:t>Create a Kinesis Firehose delivery stream that will then pump Apache log directly  into Amazon </a:t>
            </a:r>
            <a:r>
              <a:rPr lang="en-CA" sz="2200" dirty="0" err="1" smtClean="0">
                <a:latin typeface="Tempus Sans ITC" panose="04020404030D07020202" pitchFamily="82" charset="0"/>
              </a:rPr>
              <a:t>Elastisearch</a:t>
            </a:r>
            <a:r>
              <a:rPr lang="en-CA" sz="2200" dirty="0" smtClean="0">
                <a:latin typeface="Tempus Sans ITC" panose="04020404030D07020202" pitchFamily="82" charset="0"/>
              </a:rPr>
              <a:t> service (</a:t>
            </a:r>
            <a:r>
              <a:rPr lang="en-CA" sz="2200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Development in 1 availability zone</a:t>
            </a:r>
            <a:r>
              <a:rPr lang="en-CA" sz="2200" dirty="0" smtClean="0">
                <a:latin typeface="Tempus Sans ITC" panose="04020404030D07020202" pitchFamily="82" charset="0"/>
              </a:rPr>
              <a:t>) where we can query and filter the data. Transform the data using AWS </a:t>
            </a:r>
            <a:r>
              <a:rPr lang="en-CA" sz="2200" dirty="0" err="1" smtClean="0">
                <a:latin typeface="Tempus Sans ITC" panose="04020404030D07020202" pitchFamily="82" charset="0"/>
              </a:rPr>
              <a:t>Lamda</a:t>
            </a:r>
            <a:r>
              <a:rPr lang="en-CA" sz="2200" dirty="0" smtClean="0">
                <a:latin typeface="Tempus Sans ITC" panose="04020404030D07020202" pitchFamily="82" charset="0"/>
              </a:rPr>
              <a:t> function  in Kinesis Firehole from CSV format to JSON.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CA" sz="2200" dirty="0">
              <a:latin typeface="Tempus Sans ITC" panose="04020404030D07020202" pitchFamily="82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sz="2200" dirty="0" smtClean="0">
                <a:latin typeface="Tempus Sans ITC" panose="04020404030D07020202" pitchFamily="82" charset="0"/>
              </a:rPr>
              <a:t>An application Kinesis –Firehose -Apache –CSV –JSON lambda function will be set up automatically </a:t>
            </a:r>
            <a:r>
              <a:rPr lang="en-CA" sz="2200" dirty="0" err="1" smtClean="0">
                <a:latin typeface="Tempus Sans ITC" panose="04020404030D07020202" pitchFamily="82" charset="0"/>
              </a:rPr>
              <a:t>usin</a:t>
            </a:r>
            <a:r>
              <a:rPr lang="en-CA" sz="2200" dirty="0" smtClean="0">
                <a:latin typeface="Tempus Sans ITC" panose="04020404030D07020202" pitchFamily="82" charset="0"/>
              </a:rPr>
              <a:t> </a:t>
            </a:r>
            <a:r>
              <a:rPr lang="en-CA" sz="2200" dirty="0" err="1" smtClean="0">
                <a:latin typeface="Tempus Sans ITC" panose="04020404030D07020202" pitchFamily="82" charset="0"/>
              </a:rPr>
              <a:t>Cloudformation</a:t>
            </a:r>
            <a:r>
              <a:rPr lang="en-CA" sz="2200" dirty="0" smtClean="0">
                <a:latin typeface="Tempus Sans ITC" panose="04020404030D07020202" pitchFamily="82" charset="0"/>
              </a:rPr>
              <a:t> with IAM roles.</a:t>
            </a:r>
            <a:endParaRPr lang="en-CA" sz="2200" dirty="0" smtClean="0">
              <a:latin typeface="Tempus Sans ITC" panose="04020404030D07020202" pitchFamily="82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CA" sz="2200" dirty="0">
              <a:latin typeface="Tempus Sans ITC" panose="04020404030D07020202" pitchFamily="82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sz="2200" dirty="0" smtClean="0">
                <a:latin typeface="Tempus Sans ITC" panose="04020404030D07020202" pitchFamily="82" charset="0"/>
              </a:rPr>
              <a:t>Query the log data and interactively build dashboards and visualizations  for it using </a:t>
            </a:r>
            <a:r>
              <a:rPr lang="en-CA" sz="2200" dirty="0" err="1" smtClean="0">
                <a:latin typeface="Tempus Sans ITC" panose="04020404030D07020202" pitchFamily="82" charset="0"/>
              </a:rPr>
              <a:t>Kibana</a:t>
            </a:r>
            <a:r>
              <a:rPr lang="en-CA" sz="2200" dirty="0" smtClean="0">
                <a:latin typeface="Tempus Sans ITC" panose="04020404030D07020202" pitchFamily="82" charset="0"/>
              </a:rPr>
              <a:t>.</a:t>
            </a:r>
            <a:endParaRPr lang="en-CA" sz="2200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3430" y="96816"/>
            <a:ext cx="5787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  <a:latin typeface="Tempus Sans ITC" panose="04020404030D07020202" pitchFamily="82" charset="0"/>
              </a:rPr>
              <a:t>               Security</a:t>
            </a:r>
            <a:endParaRPr lang="en-CA" sz="3200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152" y="875233"/>
            <a:ext cx="1184417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400" dirty="0" smtClean="0">
                <a:latin typeface="Tempus Sans ITC" panose="04020404030D07020202" pitchFamily="82" charset="0"/>
              </a:rPr>
              <a:t> Give </a:t>
            </a:r>
            <a:r>
              <a:rPr lang="en-CA" sz="2400" dirty="0" err="1" smtClean="0">
                <a:latin typeface="Tempus Sans ITC" panose="04020404030D07020202" pitchFamily="82" charset="0"/>
              </a:rPr>
              <a:t>Kibana</a:t>
            </a:r>
            <a:r>
              <a:rPr lang="en-CA" sz="2400" dirty="0" smtClean="0">
                <a:latin typeface="Tempus Sans ITC" panose="04020404030D07020202" pitchFamily="82" charset="0"/>
              </a:rPr>
              <a:t> access via your IP address of wherever  your log data is coming from.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CA" sz="2400" dirty="0">
              <a:latin typeface="Tempus Sans ITC" panose="04020404030D07020202" pitchFamily="8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400" dirty="0" smtClean="0">
                <a:latin typeface="Tempus Sans ITC" panose="04020404030D07020202" pitchFamily="82" charset="0"/>
              </a:rPr>
              <a:t>Create a new IAM role for the Kinesis Firehose delivery stream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CA" sz="2400" dirty="0">
              <a:latin typeface="Tempus Sans ITC" panose="04020404030D07020202" pitchFamily="8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CA" sz="2400" dirty="0" smtClean="0">
                <a:latin typeface="Tempus Sans ITC" panose="04020404030D07020202" pitchFamily="82" charset="0"/>
              </a:rPr>
              <a:t>Also Create an IAM role that will give Kinesis Firehole access to </a:t>
            </a:r>
            <a:r>
              <a:rPr lang="en-CA" sz="2400" dirty="0" err="1" smtClean="0">
                <a:latin typeface="Tempus Sans ITC" panose="04020404030D07020202" pitchFamily="82" charset="0"/>
              </a:rPr>
              <a:t>Elastisearch</a:t>
            </a:r>
            <a:endParaRPr lang="en-CA" sz="2400" dirty="0" smtClean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2400" dirty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2400" dirty="0" smtClean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2400" dirty="0" smtClean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2400" dirty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sz="2400" dirty="0" smtClean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 smtClean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 smtClean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 smtClean="0">
              <a:latin typeface="Tempus Sans ITC" panose="04020404030D07020202" pitchFamily="82" charset="0"/>
            </a:endParaRPr>
          </a:p>
          <a:p>
            <a:pPr lvl="2"/>
            <a:endParaRPr lang="en-CA" dirty="0" smtClean="0">
              <a:latin typeface="Tempus Sans ITC" panose="04020404030D07020202" pitchFamily="82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CA" dirty="0">
              <a:latin typeface="Tempus Sans ITC" panose="04020404030D070202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233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Tempus Sans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Chike Chinwuba</dc:creator>
  <cp:lastModifiedBy>Chike Chinwuba</cp:lastModifiedBy>
  <cp:revision>44</cp:revision>
  <dcterms:created xsi:type="dcterms:W3CDTF">2021-10-18T18:37:42Z</dcterms:created>
  <dcterms:modified xsi:type="dcterms:W3CDTF">2021-10-20T00:18:21Z</dcterms:modified>
</cp:coreProperties>
</file>