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5E26799-BA8B-4CBB-9875-39E3A1E58625}" type="datetimeFigureOut">
              <a:rPr lang="en-CA" smtClean="0"/>
              <a:t>2021-09-11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193268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5E26799-BA8B-4CBB-9875-39E3A1E58625}" type="datetimeFigureOut">
              <a:rPr lang="en-CA" smtClean="0"/>
              <a:t>2021-09-11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122588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5E26799-BA8B-4CBB-9875-39E3A1E58625}" type="datetimeFigureOut">
              <a:rPr lang="en-CA" smtClean="0"/>
              <a:t>2021-09-11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84494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5E26799-BA8B-4CBB-9875-39E3A1E58625}" type="datetimeFigureOut">
              <a:rPr lang="en-CA" smtClean="0"/>
              <a:t>2021-09-11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247628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26799-BA8B-4CBB-9875-39E3A1E58625}" type="datetimeFigureOut">
              <a:rPr lang="en-CA" smtClean="0"/>
              <a:t>2021-09-11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4174415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5E26799-BA8B-4CBB-9875-39E3A1E58625}" type="datetimeFigureOut">
              <a:rPr lang="en-CA" smtClean="0"/>
              <a:t>2021-09-11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41866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5E26799-BA8B-4CBB-9875-39E3A1E58625}" type="datetimeFigureOut">
              <a:rPr lang="en-CA" smtClean="0"/>
              <a:t>2021-09-11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72856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5E26799-BA8B-4CBB-9875-39E3A1E58625}" type="datetimeFigureOut">
              <a:rPr lang="en-CA" smtClean="0"/>
              <a:t>2021-09-11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393094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26799-BA8B-4CBB-9875-39E3A1E58625}" type="datetimeFigureOut">
              <a:rPr lang="en-CA" smtClean="0"/>
              <a:t>2021-09-11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220205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26799-BA8B-4CBB-9875-39E3A1E58625}" type="datetimeFigureOut">
              <a:rPr lang="en-CA" smtClean="0"/>
              <a:t>2021-09-11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11401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26799-BA8B-4CBB-9875-39E3A1E58625}" type="datetimeFigureOut">
              <a:rPr lang="en-CA" smtClean="0"/>
              <a:t>2021-09-11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99D5FE-4F1A-422B-A0FF-70C957191033}" type="slidenum">
              <a:rPr lang="en-CA" smtClean="0"/>
              <a:t>‹#›</a:t>
            </a:fld>
            <a:endParaRPr lang="en-CA"/>
          </a:p>
        </p:txBody>
      </p:sp>
    </p:spTree>
    <p:extLst>
      <p:ext uri="{BB962C8B-B14F-4D97-AF65-F5344CB8AC3E}">
        <p14:creationId xmlns:p14="http://schemas.microsoft.com/office/powerpoint/2010/main" val="3703537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26799-BA8B-4CBB-9875-39E3A1E58625}" type="datetimeFigureOut">
              <a:rPr lang="en-CA" smtClean="0"/>
              <a:t>2021-09-11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9D5FE-4F1A-422B-A0FF-70C957191033}" type="slidenum">
              <a:rPr lang="en-CA" smtClean="0"/>
              <a:t>‹#›</a:t>
            </a:fld>
            <a:endParaRPr lang="en-CA"/>
          </a:p>
        </p:txBody>
      </p:sp>
    </p:spTree>
    <p:extLst>
      <p:ext uri="{BB962C8B-B14F-4D97-AF65-F5344CB8AC3E}">
        <p14:creationId xmlns:p14="http://schemas.microsoft.com/office/powerpoint/2010/main" val="1699727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blog.cloudflare.com/f-root/"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cloudflare.com/learning/cdn/glossary/anycast-network/"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cloudflare.com/learning/ddos/glossary/hypertext-transfer-protocol-htt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loudflare.com/learning/dns/what-is-recursive-dn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cloudflare.com/learning/cdn/glossary/time-to-live-tt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cloudflare.com/learning/dns/dns-records/dns-ns-record/" TargetMode="External"/><Relationship Id="rId2" Type="http://schemas.openxmlformats.org/officeDocument/2006/relationships/hyperlink" Target="https://www.cloudflare.com/learning/dns/dns-records/dns-a-record/"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howtogeek.com/117371/how-to-find-your-computers-private-public-ip-address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cloudflare.com/learning/cdn/what-is-caching/" TargetMode="External"/><Relationship Id="rId7" Type="http://schemas.openxmlformats.org/officeDocument/2006/relationships/hyperlink" Target="https://www.cloudflare.com/learning/cdn/cdn-ssl-tls-security/" TargetMode="External"/><Relationship Id="rId2" Type="http://schemas.openxmlformats.org/officeDocument/2006/relationships/hyperlink" Target="https://www.cloudflare.com/learning/ddos/what-is-a-ddos-attack/" TargetMode="External"/><Relationship Id="rId1" Type="http://schemas.openxmlformats.org/officeDocument/2006/relationships/slideLayout" Target="../slideLayouts/slideLayout7.xml"/><Relationship Id="rId6" Type="http://schemas.openxmlformats.org/officeDocument/2006/relationships/hyperlink" Target="https://www.cloudflare.com/learning/cdn/cdn-load-balance-reliability/" TargetMode="External"/><Relationship Id="rId5" Type="http://schemas.openxmlformats.org/officeDocument/2006/relationships/hyperlink" Target="https://www.cloudflare.com/learning/cdn/performance/" TargetMode="External"/><Relationship Id="rId4" Type="http://schemas.openxmlformats.org/officeDocument/2006/relationships/hyperlink" Target="https://www.cloudflare.com/learning/serverless/glossary/what-is-edge-computing/"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www.howtogeek.com/school/sysinternals-pro/lesson2/"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howtogeek.com/138771/htg-explains-how-latency-can-make-even-fast-internet-connections-feel-slow/"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howtogeek.com/104278/how-to-use-wireshark-to-capture-filter-and-inspect-packet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searchunifiedcommunications.techtarget.com/definition/Internet-Protocol" TargetMode="External"/><Relationship Id="rId13" Type="http://schemas.openxmlformats.org/officeDocument/2006/relationships/hyperlink" Target="https://searchnetworking.techtarget.com/definition/File-Transfer-Protocol-FTP" TargetMode="External"/><Relationship Id="rId3" Type="http://schemas.openxmlformats.org/officeDocument/2006/relationships/hyperlink" Target="https://searchnetworking.techtarget.com/definition/protocol" TargetMode="External"/><Relationship Id="rId7" Type="http://schemas.openxmlformats.org/officeDocument/2006/relationships/hyperlink" Target="https://searchnetworking.techtarget.com/answer/What-is-the-difference-between-a-port-and-a-socket" TargetMode="External"/><Relationship Id="rId12" Type="http://schemas.openxmlformats.org/officeDocument/2006/relationships/hyperlink" Target="https://searchenterprisedesktop.techtarget.com/definition/client" TargetMode="External"/><Relationship Id="rId2" Type="http://schemas.openxmlformats.org/officeDocument/2006/relationships/hyperlink" Target="https://whatis.techtarget.com/definition/server" TargetMode="External"/><Relationship Id="rId1" Type="http://schemas.openxmlformats.org/officeDocument/2006/relationships/slideLayout" Target="../slideLayouts/slideLayout7.xml"/><Relationship Id="rId6" Type="http://schemas.openxmlformats.org/officeDocument/2006/relationships/hyperlink" Target="https://searchnetworking.techtarget.com/definition/ARPANET" TargetMode="External"/><Relationship Id="rId11" Type="http://schemas.openxmlformats.org/officeDocument/2006/relationships/hyperlink" Target="https://whatis.techtarget.com/definition/bit-binary-digit" TargetMode="External"/><Relationship Id="rId5" Type="http://schemas.openxmlformats.org/officeDocument/2006/relationships/hyperlink" Target="https://searchnetworking.techtarget.com/definition/port-80" TargetMode="External"/><Relationship Id="rId10" Type="http://schemas.openxmlformats.org/officeDocument/2006/relationships/hyperlink" Target="https://searchnetworking.techtarget.com/definition/packet" TargetMode="External"/><Relationship Id="rId4" Type="http://schemas.openxmlformats.org/officeDocument/2006/relationships/hyperlink" Target="https://whatis.techtarget.com/definition/HTTP-Hypertext-Transfer-Protocol" TargetMode="External"/><Relationship Id="rId9" Type="http://schemas.openxmlformats.org/officeDocument/2006/relationships/hyperlink" Target="https://whatis.techtarget.com/definition/IP-address-Internet-Protocol-Address" TargetMode="External"/><Relationship Id="rId14" Type="http://schemas.openxmlformats.org/officeDocument/2006/relationships/hyperlink" Target="https://searchnetworking.techtarget.com/definition/TC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cloudflare.com/learning/ddos/ddos-mitigation/"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searchnetworking.techtarget.com/definition/domain-name-system" TargetMode="External"/><Relationship Id="rId13" Type="http://schemas.openxmlformats.org/officeDocument/2006/relationships/hyperlink" Target="https://searchsoftwarequality.techtarget.com/definition/HTTPS" TargetMode="External"/><Relationship Id="rId3" Type="http://schemas.openxmlformats.org/officeDocument/2006/relationships/hyperlink" Target="https://searchdatamanagement.techtarget.com/definition/SQL" TargetMode="External"/><Relationship Id="rId7" Type="http://schemas.openxmlformats.org/officeDocument/2006/relationships/hyperlink" Target="https://whatis.techtarget.com/definition/SMTP-Simple-Mail-Transfer-Protocol" TargetMode="External"/><Relationship Id="rId12" Type="http://schemas.openxmlformats.org/officeDocument/2006/relationships/hyperlink" Target="https://searchnetworking.techtarget.com/definition/BGP-Border-Gateway-Protocol" TargetMode="External"/><Relationship Id="rId17" Type="http://schemas.openxmlformats.org/officeDocument/2006/relationships/hyperlink" Target="https://searchenterprisedesktop.techtarget.com/definition/Remote-Desktop-Protocol-RDP" TargetMode="External"/><Relationship Id="rId2" Type="http://schemas.openxmlformats.org/officeDocument/2006/relationships/hyperlink" Target="https://whatis.techtarget.com/definition/Quicktime" TargetMode="External"/><Relationship Id="rId16" Type="http://schemas.openxmlformats.org/officeDocument/2006/relationships/hyperlink" Target="https://searchsecurity.techtarget.com/definition/IPsec-Internet-Protocol-Security" TargetMode="External"/><Relationship Id="rId1" Type="http://schemas.openxmlformats.org/officeDocument/2006/relationships/slideLayout" Target="../slideLayouts/slideLayout7.xml"/><Relationship Id="rId6" Type="http://schemas.openxmlformats.org/officeDocument/2006/relationships/hyperlink" Target="https://searchsecurity.techtarget.com/definition/Secure-Shell" TargetMode="External"/><Relationship Id="rId11" Type="http://schemas.openxmlformats.org/officeDocument/2006/relationships/hyperlink" Target="https://searchsecurity.techtarget.com/definition/encryption" TargetMode="External"/><Relationship Id="rId5" Type="http://schemas.openxmlformats.org/officeDocument/2006/relationships/hyperlink" Target="https://searchnetworking.techtarget.com/definition/dynamic-port-numbers" TargetMode="External"/><Relationship Id="rId15" Type="http://schemas.openxmlformats.org/officeDocument/2006/relationships/hyperlink" Target="https://www.oreilly.com/library/view/the-ims-ip/9780470019061/9780470019061_internet_security_association_and_key_ma.html" TargetMode="External"/><Relationship Id="rId10" Type="http://schemas.openxmlformats.org/officeDocument/2006/relationships/hyperlink" Target="https://searchnetworking.techtarget.com/definition/Network-Time-Protocol" TargetMode="External"/><Relationship Id="rId4" Type="http://schemas.openxmlformats.org/officeDocument/2006/relationships/hyperlink" Target="https://whatis.techtarget.com/definition/Gopher" TargetMode="External"/><Relationship Id="rId9" Type="http://schemas.openxmlformats.org/officeDocument/2006/relationships/hyperlink" Target="https://whatis.techtarget.com/definition/World-Wide-Web" TargetMode="External"/><Relationship Id="rId14" Type="http://schemas.openxmlformats.org/officeDocument/2006/relationships/hyperlink" Target="https://searchsecurity.techtarget.com/tip/How-to-encrypt-and-secure-a-website-using-HTTP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loudflare.com/learning/cdn/glossary/internet-exchange-point-ix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cloudflare.com/learning/cdn/glossary/internet-exchange-point-ixp/" TargetMode="External"/><Relationship Id="rId7" Type="http://schemas.openxmlformats.org/officeDocument/2006/relationships/hyperlink" Target="https://www.cloudflare.com/learning/cdn/glossary/anycast-network/" TargetMode="External"/><Relationship Id="rId2" Type="http://schemas.openxmlformats.org/officeDocument/2006/relationships/hyperlink" Target="https://www.cloudflare.com/learning/cdn/glossary/origin-server/" TargetMode="External"/><Relationship Id="rId1" Type="http://schemas.openxmlformats.org/officeDocument/2006/relationships/slideLayout" Target="../slideLayouts/slideLayout7.xml"/><Relationship Id="rId6" Type="http://schemas.openxmlformats.org/officeDocument/2006/relationships/hyperlink" Target="https://www.cloudflare.com/learning/security/glossary/what-is-ssl/" TargetMode="External"/><Relationship Id="rId5" Type="http://schemas.openxmlformats.org/officeDocument/2006/relationships/hyperlink" Target="https://www.cloudflare.com/learning/security/glossary/transport-layer-security-tls/" TargetMode="External"/><Relationship Id="rId4" Type="http://schemas.openxmlformats.org/officeDocument/2006/relationships/hyperlink" Target="https://www.cloudflare.com/learning/performance/why-minify-javascript-co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loudflare.com/learning/ssl/what-is-encryption/" TargetMode="External"/><Relationship Id="rId2" Type="http://schemas.openxmlformats.org/officeDocument/2006/relationships/hyperlink" Target="https://www.cloudflare.com/learning/ssl/what-is-an-ssl-certificate/" TargetMode="External"/><Relationship Id="rId1" Type="http://schemas.openxmlformats.org/officeDocument/2006/relationships/slideLayout" Target="../slideLayouts/slideLayout7.xml"/><Relationship Id="rId6" Type="http://schemas.openxmlformats.org/officeDocument/2006/relationships/hyperlink" Target="https://www.cloudflare.com/learning/cdn/how-cdns-reduce-bandwidth-cost/" TargetMode="External"/><Relationship Id="rId5" Type="http://schemas.openxmlformats.org/officeDocument/2006/relationships/hyperlink" Target="https://www.cloudflare.com/cdn" TargetMode="External"/><Relationship Id="rId4" Type="http://schemas.openxmlformats.org/officeDocument/2006/relationships/hyperlink" Target="https://www.cloudflare.com/learning/cdn/cdn-ssl-tls-security/"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cloudflare.com/learning/dns/glossary/what-is-my-ip-addres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cloudflare.com/learning/dns/glossary/dns-root-server/" TargetMode="External"/><Relationship Id="rId2" Type="http://schemas.openxmlformats.org/officeDocument/2006/relationships/hyperlink" Target="https://www.cloudflare.com/learning/dns/dns-server-types#recursive-resolver" TargetMode="External"/><Relationship Id="rId1" Type="http://schemas.openxmlformats.org/officeDocument/2006/relationships/slideLayout" Target="../slideLayouts/slideLayout7.xml"/><Relationship Id="rId5" Type="http://schemas.openxmlformats.org/officeDocument/2006/relationships/hyperlink" Target="https://www.cloudflare.com/learning/dns/dns-server-types#authoritative-nameserver" TargetMode="External"/><Relationship Id="rId4" Type="http://schemas.openxmlformats.org/officeDocument/2006/relationships/hyperlink" Target="https://www.cloudflare.com/learning/dns/dns-server-types#tld-nameserv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loudflare.com/learning/dns/dns-records/" TargetMode="External"/><Relationship Id="rId2" Type="http://schemas.openxmlformats.org/officeDocument/2006/relationships/hyperlink" Target="https://www.cloudflare.com/learning/dns/what-is-recursive-dns/"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cloudflare.com/learning/cdn/what-is-cach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911" y="1274377"/>
            <a:ext cx="10345271" cy="2400657"/>
          </a:xfrm>
          <a:prstGeom prst="rect">
            <a:avLst/>
          </a:prstGeom>
        </p:spPr>
        <p:txBody>
          <a:bodyPr wrap="square">
            <a:spAutoFit/>
          </a:bodyPr>
          <a:lstStyle/>
          <a:p>
            <a:r>
              <a:rPr lang="en-US" dirty="0" smtClean="0">
                <a:latin typeface="Tempus Sans ITC" panose="04020404030D07020202" pitchFamily="82" charset="0"/>
              </a:rPr>
              <a:t>				</a:t>
            </a:r>
            <a:r>
              <a:rPr lang="en-US" sz="2400" b="1" u="sng" dirty="0" smtClean="0">
                <a:latin typeface="Tempus Sans ITC" panose="04020404030D07020202" pitchFamily="82" charset="0"/>
              </a:rPr>
              <a:t>Learning Topics</a:t>
            </a:r>
          </a:p>
          <a:p>
            <a:endParaRPr lang="en-US" dirty="0" smtClean="0">
              <a:latin typeface="Tempus Sans ITC" panose="04020404030D07020202" pitchFamily="82" charset="0"/>
            </a:endParaRPr>
          </a:p>
          <a:p>
            <a:r>
              <a:rPr lang="en-US" dirty="0" smtClean="0">
                <a:latin typeface="Tempus Sans ITC" panose="04020404030D07020202" pitchFamily="82" charset="0"/>
              </a:rPr>
              <a:t>1. Learn about CDN, DNS.</a:t>
            </a:r>
          </a:p>
          <a:p>
            <a:r>
              <a:rPr lang="en-US" dirty="0" smtClean="0">
                <a:latin typeface="Tempus Sans ITC" panose="04020404030D07020202" pitchFamily="82" charset="0"/>
              </a:rPr>
              <a:t>2. Learn about TCP/UDP protocol.</a:t>
            </a:r>
          </a:p>
          <a:p>
            <a:r>
              <a:rPr lang="en-US" dirty="0" smtClean="0">
                <a:latin typeface="Tempus Sans ITC" panose="04020404030D07020202" pitchFamily="82" charset="0"/>
              </a:rPr>
              <a:t>3. Create AWS account.</a:t>
            </a:r>
          </a:p>
          <a:p>
            <a:r>
              <a:rPr lang="en-US" dirty="0" smtClean="0">
                <a:latin typeface="Tempus Sans ITC" panose="04020404030D07020202" pitchFamily="82" charset="0"/>
              </a:rPr>
              <a:t>4. Go through all documents shared on Google classroom.</a:t>
            </a:r>
          </a:p>
          <a:p>
            <a:r>
              <a:rPr lang="en-US" dirty="0" smtClean="0">
                <a:latin typeface="Tempus Sans ITC" panose="04020404030D07020202" pitchFamily="82" charset="0"/>
              </a:rPr>
              <a:t>5. Learn about System status check and instance status check.</a:t>
            </a:r>
          </a:p>
          <a:p>
            <a:r>
              <a:rPr lang="en-US" dirty="0" smtClean="0">
                <a:latin typeface="Tempus Sans ITC" panose="04020404030D07020202" pitchFamily="82" charset="0"/>
              </a:rPr>
              <a:t>6. Learn about Port numbers.</a:t>
            </a:r>
            <a:endParaRPr lang="en-CA" dirty="0">
              <a:latin typeface="Tempus Sans ITC" panose="04020404030D07020202" pitchFamily="82" charset="0"/>
            </a:endParaRPr>
          </a:p>
        </p:txBody>
      </p:sp>
      <p:sp>
        <p:nvSpPr>
          <p:cNvPr id="5" name="TextBox 4"/>
          <p:cNvSpPr txBox="1"/>
          <p:nvPr/>
        </p:nvSpPr>
        <p:spPr>
          <a:xfrm>
            <a:off x="2764714" y="193637"/>
            <a:ext cx="6109365" cy="646331"/>
          </a:xfrm>
          <a:prstGeom prst="rect">
            <a:avLst/>
          </a:prstGeom>
          <a:noFill/>
        </p:spPr>
        <p:txBody>
          <a:bodyPr wrap="none" rtlCol="0">
            <a:spAutoFit/>
          </a:bodyPr>
          <a:lstStyle/>
          <a:p>
            <a:r>
              <a:rPr lang="en-CA" sz="3600" b="1" dirty="0" smtClean="0">
                <a:solidFill>
                  <a:srgbClr val="FF0000"/>
                </a:solidFill>
                <a:latin typeface="Tempus Sans ITC" panose="04020404030D07020202" pitchFamily="82" charset="0"/>
              </a:rPr>
              <a:t>DevOps Training Assignment 1</a:t>
            </a:r>
            <a:endParaRPr lang="en-CA" sz="3600" b="1" dirty="0">
              <a:solidFill>
                <a:srgbClr val="FF0000"/>
              </a:solidFill>
              <a:latin typeface="Tempus Sans ITC" panose="04020404030D07020202" pitchFamily="82" charset="0"/>
            </a:endParaRPr>
          </a:p>
        </p:txBody>
      </p:sp>
    </p:spTree>
    <p:extLst>
      <p:ext uri="{BB962C8B-B14F-4D97-AF65-F5344CB8AC3E}">
        <p14:creationId xmlns:p14="http://schemas.microsoft.com/office/powerpoint/2010/main" val="348913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47" y="139850"/>
            <a:ext cx="11887200" cy="1754326"/>
          </a:xfrm>
          <a:prstGeom prst="rect">
            <a:avLst/>
          </a:prstGeom>
        </p:spPr>
        <p:txBody>
          <a:bodyPr wrap="square">
            <a:spAutoFit/>
          </a:bodyPr>
          <a:lstStyle/>
          <a:p>
            <a:r>
              <a:rPr lang="en-US" b="1" dirty="0">
                <a:solidFill>
                  <a:srgbClr val="FF0000"/>
                </a:solidFill>
                <a:latin typeface="Tempus Sans ITC" panose="04020404030D07020202" pitchFamily="82" charset="0"/>
              </a:rPr>
              <a:t>Authoritative DNS server</a:t>
            </a:r>
          </a:p>
          <a:p>
            <a:r>
              <a:rPr lang="en-US" dirty="0">
                <a:solidFill>
                  <a:srgbClr val="222222"/>
                </a:solidFill>
                <a:latin typeface="Tempus Sans ITC" panose="04020404030D07020202" pitchFamily="82" charset="0"/>
              </a:rPr>
              <a:t>Put simply, an authoritative DNS server is a server that actually holds, and is responsible for, DNS resource records. This is the server at the bottom of the DNS lookup chain that will respond with the queried resource record, ultimately allowing the web browser making the request to reach the IP address needed to access a website or other web resources. An authoritative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can satisfy queries from its own data without needing to query another source, as it is the final source of truth for certain DNS records.</a:t>
            </a:r>
            <a:endParaRPr lang="en-US" b="0" i="0" dirty="0">
              <a:solidFill>
                <a:srgbClr val="222222"/>
              </a:solidFill>
              <a:effectLst/>
              <a:latin typeface="Tempus Sans ITC" panose="04020404030D07020202" pitchFamily="82" charset="0"/>
            </a:endParaRPr>
          </a:p>
        </p:txBody>
      </p:sp>
      <p:pic>
        <p:nvPicPr>
          <p:cNvPr id="3" name="Picture 2"/>
          <p:cNvPicPr>
            <a:picLocks noChangeAspect="1"/>
          </p:cNvPicPr>
          <p:nvPr/>
        </p:nvPicPr>
        <p:blipFill>
          <a:blip r:embed="rId2"/>
          <a:stretch>
            <a:fillRect/>
          </a:stretch>
        </p:blipFill>
        <p:spPr>
          <a:xfrm>
            <a:off x="1344705" y="2126000"/>
            <a:ext cx="7659446" cy="1929634"/>
          </a:xfrm>
          <a:prstGeom prst="rect">
            <a:avLst/>
          </a:prstGeom>
          <a:ln w="15875">
            <a:solidFill>
              <a:schemeClr val="accent1"/>
            </a:solidFill>
          </a:ln>
        </p:spPr>
      </p:pic>
      <p:sp>
        <p:nvSpPr>
          <p:cNvPr id="4" name="Rectangle 3"/>
          <p:cNvSpPr/>
          <p:nvPr/>
        </p:nvSpPr>
        <p:spPr>
          <a:xfrm>
            <a:off x="89646" y="4497621"/>
            <a:ext cx="11797553" cy="923330"/>
          </a:xfrm>
          <a:prstGeom prst="rect">
            <a:avLst/>
          </a:prstGeom>
        </p:spPr>
        <p:txBody>
          <a:bodyPr wrap="square">
            <a:spAutoFit/>
          </a:bodyPr>
          <a:lstStyle/>
          <a:p>
            <a:r>
              <a:rPr lang="en-US" dirty="0">
                <a:latin typeface="Tempus Sans ITC" panose="04020404030D07020202" pitchFamily="82" charset="0"/>
              </a:rPr>
              <a:t>It’s worth mentioning that in instances where the query is for a subdomain such as foo.example.com or blog.cloudflare.com, an additional </a:t>
            </a:r>
            <a:r>
              <a:rPr lang="en-US" dirty="0" err="1">
                <a:latin typeface="Tempus Sans ITC" panose="04020404030D07020202" pitchFamily="82" charset="0"/>
              </a:rPr>
              <a:t>nameserver</a:t>
            </a:r>
            <a:r>
              <a:rPr lang="en-US" dirty="0">
                <a:latin typeface="Tempus Sans ITC" panose="04020404030D07020202" pitchFamily="82" charset="0"/>
              </a:rPr>
              <a:t> will be added to the sequence after the authoritative </a:t>
            </a:r>
            <a:r>
              <a:rPr lang="en-US" dirty="0" err="1">
                <a:latin typeface="Tempus Sans ITC" panose="04020404030D07020202" pitchFamily="82" charset="0"/>
              </a:rPr>
              <a:t>nameserver</a:t>
            </a:r>
            <a:r>
              <a:rPr lang="en-US" dirty="0">
                <a:latin typeface="Tempus Sans ITC" panose="04020404030D07020202" pitchFamily="82" charset="0"/>
              </a:rPr>
              <a:t>, which is responsible for storing the subdomain’s CNAME record.</a:t>
            </a:r>
            <a:endParaRPr lang="en-CA" dirty="0">
              <a:latin typeface="Tempus Sans ITC" panose="04020404030D07020202" pitchFamily="82" charset="0"/>
            </a:endParaRPr>
          </a:p>
        </p:txBody>
      </p:sp>
    </p:spTree>
    <p:extLst>
      <p:ext uri="{BB962C8B-B14F-4D97-AF65-F5344CB8AC3E}">
        <p14:creationId xmlns:p14="http://schemas.microsoft.com/office/powerpoint/2010/main" val="371102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2276" y="249100"/>
            <a:ext cx="10090674" cy="2483344"/>
          </a:xfrm>
          <a:prstGeom prst="rect">
            <a:avLst/>
          </a:prstGeom>
          <a:ln w="15875">
            <a:solidFill>
              <a:schemeClr val="accent1"/>
            </a:solidFill>
          </a:ln>
        </p:spPr>
      </p:pic>
      <p:sp>
        <p:nvSpPr>
          <p:cNvPr id="3" name="Rectangle 2"/>
          <p:cNvSpPr/>
          <p:nvPr/>
        </p:nvSpPr>
        <p:spPr>
          <a:xfrm>
            <a:off x="412376" y="3235012"/>
            <a:ext cx="11152094" cy="2862322"/>
          </a:xfrm>
          <a:prstGeom prst="rect">
            <a:avLst/>
          </a:prstGeom>
        </p:spPr>
        <p:txBody>
          <a:bodyPr wrap="square">
            <a:spAutoFit/>
          </a:bodyPr>
          <a:lstStyle/>
          <a:p>
            <a:pPr marL="285750" indent="-285750">
              <a:buFont typeface="Wingdings" panose="05000000000000000000" pitchFamily="2" charset="2"/>
              <a:buChar char="v"/>
            </a:pPr>
            <a:r>
              <a:rPr lang="en-US" dirty="0">
                <a:solidFill>
                  <a:srgbClr val="222222"/>
                </a:solidFill>
                <a:latin typeface="Tempus Sans ITC" panose="04020404030D07020202" pitchFamily="82" charset="0"/>
              </a:rPr>
              <a:t>There is a key difference between many DNS services and the one that </a:t>
            </a:r>
            <a:r>
              <a:rPr lang="en-US" dirty="0" err="1">
                <a:solidFill>
                  <a:srgbClr val="222222"/>
                </a:solidFill>
                <a:latin typeface="Tempus Sans ITC" panose="04020404030D07020202" pitchFamily="82" charset="0"/>
              </a:rPr>
              <a:t>Cloudflare</a:t>
            </a:r>
            <a:r>
              <a:rPr lang="en-US" dirty="0">
                <a:solidFill>
                  <a:srgbClr val="222222"/>
                </a:solidFill>
                <a:latin typeface="Tempus Sans ITC" panose="04020404030D07020202" pitchFamily="82" charset="0"/>
              </a:rPr>
              <a:t> provides. Different DNS recursive resolvers such as Google DNS, </a:t>
            </a:r>
            <a:r>
              <a:rPr lang="en-US" dirty="0" err="1">
                <a:solidFill>
                  <a:srgbClr val="222222"/>
                </a:solidFill>
                <a:latin typeface="Tempus Sans ITC" panose="04020404030D07020202" pitchFamily="82" charset="0"/>
              </a:rPr>
              <a:t>OpenDNS</a:t>
            </a:r>
            <a:r>
              <a:rPr lang="en-US" dirty="0">
                <a:solidFill>
                  <a:srgbClr val="222222"/>
                </a:solidFill>
                <a:latin typeface="Tempus Sans ITC" panose="04020404030D07020202" pitchFamily="82" charset="0"/>
              </a:rPr>
              <a:t>, and providers like Comcast all maintain data center installations of DNS recursive resolvers. These resolvers allow for quick and easy queries through optimized clusters of DNS-optimized computer systems, but they are fundamentally different than the </a:t>
            </a:r>
            <a:r>
              <a:rPr lang="en-US" dirty="0" err="1">
                <a:solidFill>
                  <a:srgbClr val="222222"/>
                </a:solidFill>
                <a:latin typeface="Tempus Sans ITC" panose="04020404030D07020202" pitchFamily="82" charset="0"/>
              </a:rPr>
              <a:t>nameservers</a:t>
            </a:r>
            <a:r>
              <a:rPr lang="en-US" dirty="0">
                <a:solidFill>
                  <a:srgbClr val="222222"/>
                </a:solidFill>
                <a:latin typeface="Tempus Sans ITC" panose="04020404030D07020202" pitchFamily="82" charset="0"/>
              </a:rPr>
              <a:t> hosted by </a:t>
            </a:r>
            <a:r>
              <a:rPr lang="en-US" dirty="0" err="1">
                <a:solidFill>
                  <a:srgbClr val="222222"/>
                </a:solidFill>
                <a:latin typeface="Tempus Sans ITC" panose="04020404030D07020202" pitchFamily="82" charset="0"/>
              </a:rPr>
              <a:t>Cloudflare</a:t>
            </a:r>
            <a:r>
              <a:rPr lang="en-US" dirty="0">
                <a:solidFill>
                  <a:srgbClr val="222222"/>
                </a:solidFill>
                <a:latin typeface="Tempus Sans ITC" panose="04020404030D07020202" pitchFamily="82" charset="0"/>
              </a:rPr>
              <a:t>.</a:t>
            </a:r>
          </a:p>
          <a:p>
            <a:pPr marL="285750" indent="-285750">
              <a:buFont typeface="Wingdings" panose="05000000000000000000" pitchFamily="2" charset="2"/>
              <a:buChar char="v"/>
            </a:pPr>
            <a:r>
              <a:rPr lang="en-US" dirty="0" err="1">
                <a:solidFill>
                  <a:srgbClr val="222222"/>
                </a:solidFill>
                <a:latin typeface="Tempus Sans ITC" panose="04020404030D07020202" pitchFamily="82" charset="0"/>
              </a:rPr>
              <a:t>Cloudflare</a:t>
            </a:r>
            <a:r>
              <a:rPr lang="en-US" dirty="0">
                <a:solidFill>
                  <a:srgbClr val="222222"/>
                </a:solidFill>
                <a:latin typeface="Tempus Sans ITC" panose="04020404030D07020202" pitchFamily="82" charset="0"/>
              </a:rPr>
              <a:t> maintains infrastructure-level </a:t>
            </a:r>
            <a:r>
              <a:rPr lang="en-US" dirty="0" err="1">
                <a:solidFill>
                  <a:srgbClr val="222222"/>
                </a:solidFill>
                <a:latin typeface="Tempus Sans ITC" panose="04020404030D07020202" pitchFamily="82" charset="0"/>
              </a:rPr>
              <a:t>nameservers</a:t>
            </a:r>
            <a:r>
              <a:rPr lang="en-US" dirty="0">
                <a:solidFill>
                  <a:srgbClr val="222222"/>
                </a:solidFill>
                <a:latin typeface="Tempus Sans ITC" panose="04020404030D07020202" pitchFamily="82" charset="0"/>
              </a:rPr>
              <a:t> that are integral to the functioning of the Internet. One key example is the </a:t>
            </a:r>
            <a:r>
              <a:rPr lang="en-US" dirty="0">
                <a:solidFill>
                  <a:srgbClr val="0055DC"/>
                </a:solidFill>
                <a:latin typeface="Tempus Sans ITC" panose="04020404030D07020202" pitchFamily="82" charset="0"/>
                <a:hlinkClick r:id="rId3"/>
              </a:rPr>
              <a:t>f-root server network</a:t>
            </a:r>
            <a:r>
              <a:rPr lang="en-US" dirty="0">
                <a:solidFill>
                  <a:srgbClr val="222222"/>
                </a:solidFill>
                <a:latin typeface="Tempus Sans ITC" panose="04020404030D07020202" pitchFamily="82" charset="0"/>
              </a:rPr>
              <a:t> which </a:t>
            </a:r>
            <a:r>
              <a:rPr lang="en-US" dirty="0" err="1">
                <a:solidFill>
                  <a:srgbClr val="222222"/>
                </a:solidFill>
                <a:latin typeface="Tempus Sans ITC" panose="04020404030D07020202" pitchFamily="82" charset="0"/>
              </a:rPr>
              <a:t>Cloudflare</a:t>
            </a:r>
            <a:r>
              <a:rPr lang="en-US" dirty="0">
                <a:solidFill>
                  <a:srgbClr val="222222"/>
                </a:solidFill>
                <a:latin typeface="Tempus Sans ITC" panose="04020404030D07020202" pitchFamily="82" charset="0"/>
              </a:rPr>
              <a:t> is partially responsible for hosting. The F-root is one of the root level DNS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infrastructure components responsible for the billions of Internet requests per day. Our </a:t>
            </a:r>
            <a:r>
              <a:rPr lang="en-US" dirty="0" err="1">
                <a:solidFill>
                  <a:srgbClr val="0055DC"/>
                </a:solidFill>
                <a:latin typeface="Tempus Sans ITC" panose="04020404030D07020202" pitchFamily="82" charset="0"/>
                <a:hlinkClick r:id="rId4"/>
              </a:rPr>
              <a:t>Anycast</a:t>
            </a:r>
            <a:r>
              <a:rPr lang="en-US" dirty="0">
                <a:solidFill>
                  <a:srgbClr val="0055DC"/>
                </a:solidFill>
                <a:latin typeface="Tempus Sans ITC" panose="04020404030D07020202" pitchFamily="82" charset="0"/>
                <a:hlinkClick r:id="rId4"/>
              </a:rPr>
              <a:t> network</a:t>
            </a:r>
            <a:r>
              <a:rPr lang="en-US" dirty="0">
                <a:solidFill>
                  <a:srgbClr val="222222"/>
                </a:solidFill>
                <a:latin typeface="Tempus Sans ITC" panose="04020404030D07020202" pitchFamily="82" charset="0"/>
              </a:rPr>
              <a:t> puts us in a unique position to handle large volumes of DNS traffic without service interruption.</a:t>
            </a: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205885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47" y="139850"/>
            <a:ext cx="11962504" cy="6463308"/>
          </a:xfrm>
          <a:prstGeom prst="rect">
            <a:avLst/>
          </a:prstGeom>
        </p:spPr>
        <p:txBody>
          <a:bodyPr wrap="square">
            <a:spAutoFit/>
          </a:bodyPr>
          <a:lstStyle/>
          <a:p>
            <a:r>
              <a:rPr lang="en-US" b="1" dirty="0">
                <a:solidFill>
                  <a:srgbClr val="FF0000"/>
                </a:solidFill>
                <a:latin typeface="Tempus Sans ITC" panose="04020404030D07020202" pitchFamily="82" charset="0"/>
              </a:rPr>
              <a:t>What are the steps in a DNS lookup?</a:t>
            </a:r>
          </a:p>
          <a:p>
            <a:r>
              <a:rPr lang="en-US" dirty="0">
                <a:solidFill>
                  <a:srgbClr val="222222"/>
                </a:solidFill>
                <a:latin typeface="Tempus Sans ITC" panose="04020404030D07020202" pitchFamily="82" charset="0"/>
              </a:rPr>
              <a:t>For most situations, DNS is concerned with a domain name being translated into the appropriate IP address. To learn how this process works, it helps to follow the path of a DNS lookup as it travels from a web browser, through the DNS lookup process, and back again. Let's take a look at the steps.</a:t>
            </a:r>
          </a:p>
          <a:p>
            <a:r>
              <a:rPr lang="en-US" dirty="0">
                <a:solidFill>
                  <a:srgbClr val="222222"/>
                </a:solidFill>
                <a:latin typeface="Tempus Sans ITC" panose="04020404030D07020202" pitchFamily="82" charset="0"/>
              </a:rPr>
              <a:t>Note: Often DNS lookup information will be cached either locally inside the querying computer or remotely in the DNS infrastructure. There are typically 8 steps in a DNS lookup. When DNS information is cached, steps are skipped from the DNS lookup process which makes it quicker. The example below outlines all 8 steps when nothing is cached.</a:t>
            </a:r>
          </a:p>
          <a:p>
            <a:r>
              <a:rPr lang="en-US" b="1" dirty="0">
                <a:solidFill>
                  <a:srgbClr val="FF0000"/>
                </a:solidFill>
                <a:latin typeface="Tempus Sans ITC" panose="04020404030D07020202" pitchFamily="82" charset="0"/>
              </a:rPr>
              <a:t>The 8 steps in a DNS lookup:</a:t>
            </a:r>
          </a:p>
          <a:p>
            <a:pPr>
              <a:buFont typeface="+mj-lt"/>
              <a:buAutoNum type="arabicPeriod"/>
            </a:pPr>
            <a:r>
              <a:rPr lang="en-US" dirty="0">
                <a:solidFill>
                  <a:srgbClr val="222222"/>
                </a:solidFill>
                <a:latin typeface="Tempus Sans ITC" panose="04020404030D07020202" pitchFamily="82" charset="0"/>
              </a:rPr>
              <a:t>A user types ‘example.com’ into a web browser and the query travels into the Internet and is received by a DNS recursive resolver.</a:t>
            </a:r>
          </a:p>
          <a:p>
            <a:pPr>
              <a:buFont typeface="+mj-lt"/>
              <a:buAutoNum type="arabicPeriod"/>
            </a:pPr>
            <a:r>
              <a:rPr lang="en-US" dirty="0">
                <a:solidFill>
                  <a:srgbClr val="222222"/>
                </a:solidFill>
                <a:latin typeface="Tempus Sans ITC" panose="04020404030D07020202" pitchFamily="82" charset="0"/>
              </a:rPr>
              <a:t>The resolver then queries a DNS root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a:t>
            </a:r>
          </a:p>
          <a:p>
            <a:pPr>
              <a:buFont typeface="+mj-lt"/>
              <a:buAutoNum type="arabicPeriod"/>
            </a:pPr>
            <a:r>
              <a:rPr lang="en-US" dirty="0">
                <a:solidFill>
                  <a:srgbClr val="222222"/>
                </a:solidFill>
                <a:latin typeface="Tempus Sans ITC" panose="04020404030D07020202" pitchFamily="82" charset="0"/>
              </a:rPr>
              <a:t>The root server then responds to the resolver with the address of a Top Level Domain (TLD) DNS server (such as .com or </a:t>
            </a:r>
            <a:r>
              <a:rPr lang="en-US" dirty="0" err="1">
                <a:solidFill>
                  <a:srgbClr val="222222"/>
                </a:solidFill>
                <a:latin typeface="Tempus Sans ITC" panose="04020404030D07020202" pitchFamily="82" charset="0"/>
              </a:rPr>
              <a:t>.net</a:t>
            </a:r>
            <a:r>
              <a:rPr lang="en-US" dirty="0">
                <a:solidFill>
                  <a:srgbClr val="222222"/>
                </a:solidFill>
                <a:latin typeface="Tempus Sans ITC" panose="04020404030D07020202" pitchFamily="82" charset="0"/>
              </a:rPr>
              <a:t>), which stores the information for its domains. When searching for example.com, our request is pointed toward the .com TLD.</a:t>
            </a:r>
          </a:p>
          <a:p>
            <a:pPr>
              <a:buFont typeface="+mj-lt"/>
              <a:buAutoNum type="arabicPeriod"/>
            </a:pPr>
            <a:r>
              <a:rPr lang="en-US" dirty="0">
                <a:solidFill>
                  <a:srgbClr val="222222"/>
                </a:solidFill>
                <a:latin typeface="Tempus Sans ITC" panose="04020404030D07020202" pitchFamily="82" charset="0"/>
              </a:rPr>
              <a:t>The resolver then makes a request to the .com TLD.</a:t>
            </a:r>
          </a:p>
          <a:p>
            <a:pPr>
              <a:buFont typeface="+mj-lt"/>
              <a:buAutoNum type="arabicPeriod"/>
            </a:pPr>
            <a:r>
              <a:rPr lang="en-US" dirty="0">
                <a:solidFill>
                  <a:srgbClr val="222222"/>
                </a:solidFill>
                <a:latin typeface="Tempus Sans ITC" panose="04020404030D07020202" pitchFamily="82" charset="0"/>
              </a:rPr>
              <a:t>The TLD server then responds with the IP address of the domain’s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example.com.</a:t>
            </a:r>
          </a:p>
          <a:p>
            <a:pPr>
              <a:buFont typeface="+mj-lt"/>
              <a:buAutoNum type="arabicPeriod"/>
            </a:pPr>
            <a:r>
              <a:rPr lang="en-US" dirty="0">
                <a:solidFill>
                  <a:srgbClr val="222222"/>
                </a:solidFill>
                <a:latin typeface="Tempus Sans ITC" panose="04020404030D07020202" pitchFamily="82" charset="0"/>
              </a:rPr>
              <a:t>Lastly, the recursive resolver sends a query to the domain’s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a:t>
            </a:r>
          </a:p>
          <a:p>
            <a:pPr>
              <a:buFont typeface="+mj-lt"/>
              <a:buAutoNum type="arabicPeriod"/>
            </a:pPr>
            <a:r>
              <a:rPr lang="en-US" dirty="0">
                <a:solidFill>
                  <a:srgbClr val="222222"/>
                </a:solidFill>
                <a:latin typeface="Tempus Sans ITC" panose="04020404030D07020202" pitchFamily="82" charset="0"/>
              </a:rPr>
              <a:t>The IP address for example.com is then returned to the resolver from the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a:t>
            </a:r>
          </a:p>
          <a:p>
            <a:pPr>
              <a:buFont typeface="+mj-lt"/>
              <a:buAutoNum type="arabicPeriod"/>
            </a:pPr>
            <a:r>
              <a:rPr lang="en-US" dirty="0">
                <a:solidFill>
                  <a:srgbClr val="222222"/>
                </a:solidFill>
                <a:latin typeface="Tempus Sans ITC" panose="04020404030D07020202" pitchFamily="82" charset="0"/>
              </a:rPr>
              <a:t>The DNS resolver then responds to the web browser with the IP address of the domain requested initially.</a:t>
            </a:r>
          </a:p>
          <a:p>
            <a:r>
              <a:rPr lang="en-US" dirty="0">
                <a:solidFill>
                  <a:srgbClr val="222222"/>
                </a:solidFill>
                <a:latin typeface="Tempus Sans ITC" panose="04020404030D07020202" pitchFamily="82" charset="0"/>
              </a:rPr>
              <a:t>Once the 8 steps of the DNS lookup have returned the IP address for example.com, the browser is able to make the request for the web page:</a:t>
            </a:r>
          </a:p>
          <a:p>
            <a:pPr>
              <a:buFont typeface="+mj-lt"/>
              <a:buAutoNum type="arabicPeriod"/>
            </a:pPr>
            <a:r>
              <a:rPr lang="en-US" dirty="0">
                <a:solidFill>
                  <a:srgbClr val="222222"/>
                </a:solidFill>
                <a:latin typeface="Tempus Sans ITC" panose="04020404030D07020202" pitchFamily="82" charset="0"/>
              </a:rPr>
              <a:t>The browser makes a </a:t>
            </a:r>
            <a:r>
              <a:rPr lang="en-US" dirty="0">
                <a:solidFill>
                  <a:srgbClr val="0055DC"/>
                </a:solidFill>
                <a:latin typeface="Tempus Sans ITC" panose="04020404030D07020202" pitchFamily="82" charset="0"/>
                <a:hlinkClick r:id="rId2"/>
              </a:rPr>
              <a:t>HTTP</a:t>
            </a:r>
            <a:r>
              <a:rPr lang="en-US" dirty="0">
                <a:solidFill>
                  <a:srgbClr val="222222"/>
                </a:solidFill>
                <a:latin typeface="Tempus Sans ITC" panose="04020404030D07020202" pitchFamily="82" charset="0"/>
              </a:rPr>
              <a:t> request to the IP address.</a:t>
            </a:r>
          </a:p>
          <a:p>
            <a:pPr>
              <a:buFont typeface="+mj-lt"/>
              <a:buAutoNum type="arabicPeriod"/>
            </a:pPr>
            <a:r>
              <a:rPr lang="en-US" dirty="0">
                <a:solidFill>
                  <a:srgbClr val="222222"/>
                </a:solidFill>
                <a:latin typeface="Tempus Sans ITC" panose="04020404030D07020202" pitchFamily="82" charset="0"/>
              </a:rPr>
              <a:t>The server at that IP returns the webpage to be rendered in the browser (step 10).</a:t>
            </a: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158674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2413" y="419550"/>
            <a:ext cx="10371601" cy="5981252"/>
          </a:xfrm>
          <a:prstGeom prst="rect">
            <a:avLst/>
          </a:prstGeom>
          <a:ln w="15875">
            <a:solidFill>
              <a:schemeClr val="accent1"/>
            </a:solidFill>
          </a:ln>
        </p:spPr>
      </p:pic>
    </p:spTree>
    <p:extLst>
      <p:ext uri="{BB962C8B-B14F-4D97-AF65-F5344CB8AC3E}">
        <p14:creationId xmlns:p14="http://schemas.microsoft.com/office/powerpoint/2010/main" val="213000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465" y="120650"/>
            <a:ext cx="11905130" cy="3139321"/>
          </a:xfrm>
          <a:prstGeom prst="rect">
            <a:avLst/>
          </a:prstGeom>
        </p:spPr>
        <p:txBody>
          <a:bodyPr wrap="square">
            <a:spAutoFit/>
          </a:bodyPr>
          <a:lstStyle/>
          <a:p>
            <a:r>
              <a:rPr lang="en-US" b="1" dirty="0">
                <a:solidFill>
                  <a:srgbClr val="222222"/>
                </a:solidFill>
                <a:latin typeface="Tempus Sans ITC" panose="04020404030D07020202" pitchFamily="82" charset="0"/>
              </a:rPr>
              <a:t>What is a DNS resolver?</a:t>
            </a:r>
          </a:p>
          <a:p>
            <a:r>
              <a:rPr lang="en-US" dirty="0">
                <a:solidFill>
                  <a:srgbClr val="222222"/>
                </a:solidFill>
                <a:latin typeface="Tempus Sans ITC" panose="04020404030D07020202" pitchFamily="82" charset="0"/>
              </a:rPr>
              <a:t>The DNS resolver is the first stop in the DNS lookup, and it is responsible for dealing with the client that made the initial request. The resolver starts the sequence of queries that ultimately leads to a URL being translated into the necessary IP address</a:t>
            </a:r>
            <a:r>
              <a:rPr lang="en-US" dirty="0" smtClean="0">
                <a:solidFill>
                  <a:srgbClr val="222222"/>
                </a:solidFill>
                <a:latin typeface="Tempus Sans ITC" panose="04020404030D07020202" pitchFamily="82" charset="0"/>
              </a:rPr>
              <a:t>.</a:t>
            </a:r>
          </a:p>
          <a:p>
            <a:endParaRPr lang="en-US" dirty="0">
              <a:solidFill>
                <a:srgbClr val="222222"/>
              </a:solidFill>
              <a:latin typeface="Tempus Sans ITC" panose="04020404030D07020202" pitchFamily="82" charset="0"/>
            </a:endParaRPr>
          </a:p>
          <a:p>
            <a:r>
              <a:rPr lang="en-US" dirty="0">
                <a:solidFill>
                  <a:srgbClr val="222222"/>
                </a:solidFill>
                <a:latin typeface="Tempus Sans ITC" panose="04020404030D07020202" pitchFamily="82" charset="0"/>
              </a:rPr>
              <a:t>Note: A typical </a:t>
            </a:r>
            <a:r>
              <a:rPr lang="en-US" dirty="0" err="1">
                <a:solidFill>
                  <a:srgbClr val="222222"/>
                </a:solidFill>
                <a:latin typeface="Tempus Sans ITC" panose="04020404030D07020202" pitchFamily="82" charset="0"/>
              </a:rPr>
              <a:t>uncached</a:t>
            </a:r>
            <a:r>
              <a:rPr lang="en-US" dirty="0">
                <a:solidFill>
                  <a:srgbClr val="222222"/>
                </a:solidFill>
                <a:latin typeface="Tempus Sans ITC" panose="04020404030D07020202" pitchFamily="82" charset="0"/>
              </a:rPr>
              <a:t> DNS lookup will involve both recursive and iterative queries.</a:t>
            </a:r>
          </a:p>
          <a:p>
            <a:r>
              <a:rPr lang="en-US" dirty="0">
                <a:solidFill>
                  <a:srgbClr val="222222"/>
                </a:solidFill>
                <a:latin typeface="Tempus Sans ITC" panose="04020404030D07020202" pitchFamily="82" charset="0"/>
              </a:rPr>
              <a:t>It's important to differentiate between a </a:t>
            </a:r>
            <a:r>
              <a:rPr lang="en-US" dirty="0">
                <a:solidFill>
                  <a:srgbClr val="0055DC"/>
                </a:solidFill>
                <a:latin typeface="Tempus Sans ITC" panose="04020404030D07020202" pitchFamily="82" charset="0"/>
                <a:hlinkClick r:id="rId2"/>
              </a:rPr>
              <a:t>recursive DNS</a:t>
            </a:r>
            <a:r>
              <a:rPr lang="en-US" dirty="0">
                <a:solidFill>
                  <a:srgbClr val="222222"/>
                </a:solidFill>
                <a:latin typeface="Tempus Sans ITC" panose="04020404030D07020202" pitchFamily="82" charset="0"/>
              </a:rPr>
              <a:t> query and a recursive DNS resolver. The query refers to the request made to a DNS resolver requiring the resolution of the query. A DNS recursive resolver is the computer that accepts a recursive query and processes the response by making the necessary requests</a:t>
            </a:r>
            <a:r>
              <a:rPr lang="en-US" dirty="0" smtClean="0">
                <a:solidFill>
                  <a:srgbClr val="222222"/>
                </a:solidFill>
                <a:latin typeface="Tempus Sans ITC" panose="04020404030D07020202" pitchFamily="82" charset="0"/>
              </a:rPr>
              <a:t>.</a:t>
            </a:r>
          </a:p>
          <a:p>
            <a:endParaRPr lang="en-US" b="0" i="0" dirty="0">
              <a:solidFill>
                <a:srgbClr val="222222"/>
              </a:solidFill>
              <a:effectLst/>
              <a:latin typeface="Tempus Sans ITC" panose="04020404030D07020202" pitchFamily="82" charset="0"/>
            </a:endParaRPr>
          </a:p>
          <a:p>
            <a:endParaRPr lang="en-US" b="0" i="0" dirty="0">
              <a:solidFill>
                <a:srgbClr val="222222"/>
              </a:solidFill>
              <a:effectLst/>
              <a:latin typeface="Tempus Sans ITC" panose="04020404030D07020202" pitchFamily="82" charset="0"/>
            </a:endParaRPr>
          </a:p>
        </p:txBody>
      </p:sp>
      <p:pic>
        <p:nvPicPr>
          <p:cNvPr id="3" name="Picture 2"/>
          <p:cNvPicPr>
            <a:picLocks noChangeAspect="1"/>
          </p:cNvPicPr>
          <p:nvPr/>
        </p:nvPicPr>
        <p:blipFill>
          <a:blip r:embed="rId3"/>
          <a:stretch>
            <a:fillRect/>
          </a:stretch>
        </p:blipFill>
        <p:spPr>
          <a:xfrm>
            <a:off x="548639" y="4088310"/>
            <a:ext cx="10556838" cy="1867657"/>
          </a:xfrm>
          <a:prstGeom prst="rect">
            <a:avLst/>
          </a:prstGeom>
        </p:spPr>
      </p:pic>
    </p:spTree>
    <p:extLst>
      <p:ext uri="{BB962C8B-B14F-4D97-AF65-F5344CB8AC3E}">
        <p14:creationId xmlns:p14="http://schemas.microsoft.com/office/powerpoint/2010/main" val="354294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 y="127444"/>
            <a:ext cx="11908716" cy="4247317"/>
          </a:xfrm>
          <a:prstGeom prst="rect">
            <a:avLst/>
          </a:prstGeom>
        </p:spPr>
        <p:txBody>
          <a:bodyPr wrap="square">
            <a:spAutoFit/>
          </a:bodyPr>
          <a:lstStyle/>
          <a:p>
            <a:r>
              <a:rPr lang="en-US" b="1" dirty="0">
                <a:solidFill>
                  <a:srgbClr val="222222"/>
                </a:solidFill>
                <a:latin typeface="Tempus Sans ITC" panose="04020404030D07020202" pitchFamily="82" charset="0"/>
              </a:rPr>
              <a:t>What are the types of DNS Queries?</a:t>
            </a:r>
          </a:p>
          <a:p>
            <a:r>
              <a:rPr lang="en-US" dirty="0">
                <a:solidFill>
                  <a:srgbClr val="222222"/>
                </a:solidFill>
                <a:latin typeface="Tempus Sans ITC" panose="04020404030D07020202" pitchFamily="82" charset="0"/>
              </a:rPr>
              <a:t>In a typical DNS lookup three types of queries occur. By using a combination of these queries, an optimized process for DNS resolution can result in a reduction of distance traveled. In an ideal situation cached record data will be available, allowing a DNS name server to return a non-recursive query</a:t>
            </a:r>
            <a:r>
              <a:rPr lang="en-US" dirty="0" smtClean="0">
                <a:solidFill>
                  <a:srgbClr val="222222"/>
                </a:solidFill>
                <a:latin typeface="Tempus Sans ITC" panose="04020404030D07020202" pitchFamily="82" charset="0"/>
              </a:rPr>
              <a:t>.</a:t>
            </a:r>
          </a:p>
          <a:p>
            <a:endParaRPr lang="en-US" dirty="0">
              <a:solidFill>
                <a:srgbClr val="222222"/>
              </a:solidFill>
              <a:latin typeface="Tempus Sans ITC" panose="04020404030D07020202" pitchFamily="82" charset="0"/>
            </a:endParaRPr>
          </a:p>
          <a:p>
            <a:r>
              <a:rPr lang="en-US" b="1" dirty="0">
                <a:solidFill>
                  <a:srgbClr val="222222"/>
                </a:solidFill>
                <a:latin typeface="Tempus Sans ITC" panose="04020404030D07020202" pitchFamily="82" charset="0"/>
              </a:rPr>
              <a:t>3 types of DNS queries:</a:t>
            </a:r>
          </a:p>
          <a:p>
            <a:pPr>
              <a:buFont typeface="+mj-lt"/>
              <a:buAutoNum type="arabicPeriod"/>
            </a:pPr>
            <a:r>
              <a:rPr lang="en-US" b="1" dirty="0">
                <a:solidFill>
                  <a:srgbClr val="222222"/>
                </a:solidFill>
                <a:latin typeface="Tempus Sans ITC" panose="04020404030D07020202" pitchFamily="82" charset="0"/>
              </a:rPr>
              <a:t>Recursive query</a:t>
            </a:r>
            <a:r>
              <a:rPr lang="en-US" dirty="0">
                <a:solidFill>
                  <a:srgbClr val="222222"/>
                </a:solidFill>
                <a:latin typeface="Tempus Sans ITC" panose="04020404030D07020202" pitchFamily="82" charset="0"/>
              </a:rPr>
              <a:t> - In a recursive query, a DNS client requires that a DNS server (typically a DNS recursive resolver) will respond to the client with either the requested resource record or an error message if the resolver can't find the record.</a:t>
            </a:r>
          </a:p>
          <a:p>
            <a:pPr>
              <a:buFont typeface="+mj-lt"/>
              <a:buAutoNum type="arabicPeriod"/>
            </a:pPr>
            <a:r>
              <a:rPr lang="en-US" b="1" dirty="0">
                <a:solidFill>
                  <a:srgbClr val="222222"/>
                </a:solidFill>
                <a:latin typeface="Tempus Sans ITC" panose="04020404030D07020202" pitchFamily="82" charset="0"/>
              </a:rPr>
              <a:t>Iterative query</a:t>
            </a:r>
            <a:r>
              <a:rPr lang="en-US" dirty="0">
                <a:solidFill>
                  <a:srgbClr val="222222"/>
                </a:solidFill>
                <a:latin typeface="Tempus Sans ITC" panose="04020404030D07020202" pitchFamily="82" charset="0"/>
              </a:rPr>
              <a:t> - in this situation the DNS client will allow a DNS server to return the best answer it can. If the queried DNS server does not have a match for the query name, it will return a referral to a DNS server authoritative for a lower level of the domain namespace. The DNS client will then make a query to the referral address. This process continues with additional DNS servers down the query chain until either an error or timeout occurs.</a:t>
            </a:r>
          </a:p>
          <a:p>
            <a:pPr>
              <a:buFont typeface="+mj-lt"/>
              <a:buAutoNum type="arabicPeriod"/>
            </a:pPr>
            <a:r>
              <a:rPr lang="en-US" b="1" dirty="0">
                <a:solidFill>
                  <a:srgbClr val="222222"/>
                </a:solidFill>
                <a:latin typeface="Tempus Sans ITC" panose="04020404030D07020202" pitchFamily="82" charset="0"/>
              </a:rPr>
              <a:t>Non-recursive query</a:t>
            </a:r>
            <a:r>
              <a:rPr lang="en-US" dirty="0">
                <a:solidFill>
                  <a:srgbClr val="222222"/>
                </a:solidFill>
                <a:latin typeface="Tempus Sans ITC" panose="04020404030D07020202" pitchFamily="82" charset="0"/>
              </a:rPr>
              <a:t> - typically this will occur when a DNS resolver client queries a DNS server for a record that it has access to either because it's authoritative for the record or the record exists inside of its cache. Typically, a DNS server will cache DNS records to prevent additional bandwidth consumption and load on upstream servers.</a:t>
            </a: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218407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426" y="344245"/>
            <a:ext cx="11747349" cy="6186309"/>
          </a:xfrm>
          <a:prstGeom prst="rect">
            <a:avLst/>
          </a:prstGeom>
        </p:spPr>
        <p:txBody>
          <a:bodyPr wrap="square">
            <a:spAutoFit/>
          </a:bodyPr>
          <a:lstStyle/>
          <a:p>
            <a:r>
              <a:rPr lang="en-US" b="1" dirty="0">
                <a:solidFill>
                  <a:srgbClr val="222222"/>
                </a:solidFill>
                <a:latin typeface="Tempus Sans ITC" panose="04020404030D07020202" pitchFamily="82" charset="0"/>
              </a:rPr>
              <a:t>What is DNS caching? Where does DNS caching occur?</a:t>
            </a:r>
          </a:p>
          <a:p>
            <a:r>
              <a:rPr lang="en-US" dirty="0">
                <a:solidFill>
                  <a:srgbClr val="222222"/>
                </a:solidFill>
                <a:latin typeface="Tempus Sans ITC" panose="04020404030D07020202" pitchFamily="82" charset="0"/>
              </a:rPr>
              <a:t>The purpose of caching is to temporarily stored data in a location that results in improvements in performance and reliability for data requests. DNS caching involves storing data closer to the requesting client so that the DNS query can be resolved earlier and additional queries further down the DNS lookup chain can be avoided, thereby improving load times and reducing bandwidth/CPU consumption. DNS data can be cached in a variety of locations, each of which will store DNS records for a set amount of time determined by a </a:t>
            </a:r>
            <a:r>
              <a:rPr lang="en-US" dirty="0">
                <a:solidFill>
                  <a:srgbClr val="0055DC"/>
                </a:solidFill>
                <a:latin typeface="Tempus Sans ITC" panose="04020404030D07020202" pitchFamily="82" charset="0"/>
                <a:hlinkClick r:id="rId2"/>
              </a:rPr>
              <a:t>time-to-live (TTL</a:t>
            </a:r>
            <a:r>
              <a:rPr lang="en-US" dirty="0" smtClean="0">
                <a:solidFill>
                  <a:srgbClr val="0055DC"/>
                </a:solidFill>
                <a:latin typeface="Tempus Sans ITC" panose="04020404030D07020202" pitchFamily="82" charset="0"/>
                <a:hlinkClick r:id="rId2"/>
              </a:rPr>
              <a:t>)</a:t>
            </a:r>
            <a:r>
              <a:rPr lang="en-US" dirty="0" smtClean="0">
                <a:solidFill>
                  <a:srgbClr val="222222"/>
                </a:solidFill>
                <a:latin typeface="Tempus Sans ITC" panose="04020404030D07020202" pitchFamily="82" charset="0"/>
              </a:rPr>
              <a:t>.</a:t>
            </a:r>
          </a:p>
          <a:p>
            <a:endParaRPr lang="en-US" dirty="0">
              <a:solidFill>
                <a:srgbClr val="222222"/>
              </a:solidFill>
              <a:latin typeface="Tempus Sans ITC" panose="04020404030D07020202" pitchFamily="82" charset="0"/>
            </a:endParaRPr>
          </a:p>
          <a:p>
            <a:r>
              <a:rPr lang="en-US" b="1" dirty="0">
                <a:solidFill>
                  <a:srgbClr val="222222"/>
                </a:solidFill>
                <a:latin typeface="Tempus Sans ITC" panose="04020404030D07020202" pitchFamily="82" charset="0"/>
              </a:rPr>
              <a:t>Browser DNS caching</a:t>
            </a:r>
          </a:p>
          <a:p>
            <a:r>
              <a:rPr lang="en-US" dirty="0">
                <a:solidFill>
                  <a:srgbClr val="222222"/>
                </a:solidFill>
                <a:latin typeface="Tempus Sans ITC" panose="04020404030D07020202" pitchFamily="82" charset="0"/>
              </a:rPr>
              <a:t>Modern web browsers are designed by default to cache DNS records for a set amount of time. the purpose here is obvious; the closer the DNS caching occurs to the web browser, the fewer processing steps must be taken in order to check the cache and make the correct requests to an IP address. When a request is made for a DNS record, the browser cache is the first location checked for the requested record.</a:t>
            </a:r>
          </a:p>
          <a:p>
            <a:r>
              <a:rPr lang="en-US" dirty="0">
                <a:solidFill>
                  <a:srgbClr val="222222"/>
                </a:solidFill>
                <a:latin typeface="Tempus Sans ITC" panose="04020404030D07020202" pitchFamily="82" charset="0"/>
              </a:rPr>
              <a:t>In chrome, you can see the status of your DNS cache by going to chrome://net-internals/#dns</a:t>
            </a:r>
            <a:r>
              <a:rPr lang="en-US" dirty="0" smtClean="0">
                <a:solidFill>
                  <a:srgbClr val="222222"/>
                </a:solidFill>
                <a:latin typeface="Tempus Sans ITC" panose="04020404030D07020202" pitchFamily="82" charset="0"/>
              </a:rPr>
              <a:t>.</a:t>
            </a:r>
          </a:p>
          <a:p>
            <a:endParaRPr lang="en-US" dirty="0">
              <a:solidFill>
                <a:srgbClr val="222222"/>
              </a:solidFill>
              <a:latin typeface="Tempus Sans ITC" panose="04020404030D07020202" pitchFamily="82" charset="0"/>
            </a:endParaRPr>
          </a:p>
          <a:p>
            <a:r>
              <a:rPr lang="en-US" b="1" dirty="0">
                <a:solidFill>
                  <a:srgbClr val="222222"/>
                </a:solidFill>
                <a:latin typeface="Tempus Sans ITC" panose="04020404030D07020202" pitchFamily="82" charset="0"/>
              </a:rPr>
              <a:t>Operating system (OS) level DNS caching</a:t>
            </a:r>
          </a:p>
          <a:p>
            <a:r>
              <a:rPr lang="en-US" dirty="0">
                <a:solidFill>
                  <a:srgbClr val="222222"/>
                </a:solidFill>
                <a:latin typeface="Tempus Sans ITC" panose="04020404030D07020202" pitchFamily="82" charset="0"/>
              </a:rPr>
              <a:t>The operating system level DNS resolver is the second and last local stop before a DNS query leaves your machine. The process inside your operating system that is designed to handle this query is commonly called a “stub resolver” or DNS client. When a stub resolver gets a request from an application, it first checks its own cache to see if it has the record. If it does not, it then sends a DNS query (with a recursive flag set), outside the local network to a DNS recursive resolver inside the Internet service provider (ISP).</a:t>
            </a:r>
          </a:p>
          <a:p>
            <a:r>
              <a:rPr lang="en-US" dirty="0">
                <a:solidFill>
                  <a:srgbClr val="222222"/>
                </a:solidFill>
                <a:latin typeface="Tempus Sans ITC" panose="04020404030D07020202" pitchFamily="82" charset="0"/>
              </a:rPr>
              <a:t>When the recursive resolver inside the ISP receives a DNS query, like all previous steps, it will also check to see if the requested host-to-IP-address translation is already stored inside its local persistence layer.</a:t>
            </a: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265395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192" y="273957"/>
            <a:ext cx="11862099" cy="2585323"/>
          </a:xfrm>
          <a:prstGeom prst="rect">
            <a:avLst/>
          </a:prstGeom>
        </p:spPr>
        <p:txBody>
          <a:bodyPr wrap="square">
            <a:spAutoFit/>
          </a:bodyPr>
          <a:lstStyle/>
          <a:p>
            <a:r>
              <a:rPr lang="en-US" dirty="0">
                <a:solidFill>
                  <a:srgbClr val="222222"/>
                </a:solidFill>
                <a:latin typeface="Tempus Sans ITC" panose="04020404030D07020202" pitchFamily="82" charset="0"/>
              </a:rPr>
              <a:t>The recursive resolver also has additional functionality depending on the types of records it has in its cache</a:t>
            </a:r>
            <a:r>
              <a:rPr lang="en-US" dirty="0" smtClean="0">
                <a:solidFill>
                  <a:srgbClr val="222222"/>
                </a:solidFill>
                <a:latin typeface="Tempus Sans ITC" panose="04020404030D07020202" pitchFamily="82" charset="0"/>
              </a:rPr>
              <a:t>:</a:t>
            </a:r>
          </a:p>
          <a:p>
            <a:endParaRPr lang="en-US" dirty="0">
              <a:solidFill>
                <a:srgbClr val="222222"/>
              </a:solidFill>
              <a:latin typeface="Tempus Sans ITC" panose="04020404030D07020202" pitchFamily="82" charset="0"/>
            </a:endParaRPr>
          </a:p>
          <a:p>
            <a:pPr>
              <a:buFont typeface="+mj-lt"/>
              <a:buAutoNum type="arabicPeriod"/>
            </a:pPr>
            <a:r>
              <a:rPr lang="en-US" dirty="0">
                <a:solidFill>
                  <a:srgbClr val="222222"/>
                </a:solidFill>
                <a:latin typeface="Tempus Sans ITC" panose="04020404030D07020202" pitchFamily="82" charset="0"/>
              </a:rPr>
              <a:t>If the resolver does not have the </a:t>
            </a:r>
            <a:r>
              <a:rPr lang="en-US" dirty="0">
                <a:solidFill>
                  <a:srgbClr val="0055DC"/>
                </a:solidFill>
                <a:latin typeface="Tempus Sans ITC" panose="04020404030D07020202" pitchFamily="82" charset="0"/>
                <a:hlinkClick r:id="rId2"/>
              </a:rPr>
              <a:t>A records</a:t>
            </a:r>
            <a:r>
              <a:rPr lang="en-US" dirty="0">
                <a:solidFill>
                  <a:srgbClr val="222222"/>
                </a:solidFill>
                <a:latin typeface="Tempus Sans ITC" panose="04020404030D07020202" pitchFamily="82" charset="0"/>
              </a:rPr>
              <a:t>, but does have the </a:t>
            </a:r>
            <a:r>
              <a:rPr lang="en-US" dirty="0">
                <a:solidFill>
                  <a:srgbClr val="0055DC"/>
                </a:solidFill>
                <a:latin typeface="Tempus Sans ITC" panose="04020404030D07020202" pitchFamily="82" charset="0"/>
                <a:hlinkClick r:id="rId3"/>
              </a:rPr>
              <a:t>NS records</a:t>
            </a:r>
            <a:r>
              <a:rPr lang="en-US" dirty="0">
                <a:solidFill>
                  <a:srgbClr val="222222"/>
                </a:solidFill>
                <a:latin typeface="Tempus Sans ITC" panose="04020404030D07020202" pitchFamily="82" charset="0"/>
              </a:rPr>
              <a:t> for the authoritative </a:t>
            </a:r>
            <a:r>
              <a:rPr lang="en-US" dirty="0" err="1">
                <a:solidFill>
                  <a:srgbClr val="222222"/>
                </a:solidFill>
                <a:latin typeface="Tempus Sans ITC" panose="04020404030D07020202" pitchFamily="82" charset="0"/>
              </a:rPr>
              <a:t>nameservers</a:t>
            </a:r>
            <a:r>
              <a:rPr lang="en-US" dirty="0">
                <a:solidFill>
                  <a:srgbClr val="222222"/>
                </a:solidFill>
                <a:latin typeface="Tempus Sans ITC" panose="04020404030D07020202" pitchFamily="82" charset="0"/>
              </a:rPr>
              <a:t>, it will query those name servers directly, bypassing several steps in the DNS query. This shortcut prevents lookups from the root and .com </a:t>
            </a:r>
            <a:r>
              <a:rPr lang="en-US" dirty="0" err="1">
                <a:solidFill>
                  <a:srgbClr val="222222"/>
                </a:solidFill>
                <a:latin typeface="Tempus Sans ITC" panose="04020404030D07020202" pitchFamily="82" charset="0"/>
              </a:rPr>
              <a:t>nameservers</a:t>
            </a:r>
            <a:r>
              <a:rPr lang="en-US" dirty="0">
                <a:solidFill>
                  <a:srgbClr val="222222"/>
                </a:solidFill>
                <a:latin typeface="Tempus Sans ITC" panose="04020404030D07020202" pitchFamily="82" charset="0"/>
              </a:rPr>
              <a:t> (in our search for example.com) and helps the resolution of the DNS query occur more quickly.</a:t>
            </a:r>
          </a:p>
          <a:p>
            <a:pPr>
              <a:buFont typeface="+mj-lt"/>
              <a:buAutoNum type="arabicPeriod"/>
            </a:pPr>
            <a:r>
              <a:rPr lang="en-US" dirty="0">
                <a:solidFill>
                  <a:srgbClr val="222222"/>
                </a:solidFill>
                <a:latin typeface="Tempus Sans ITC" panose="04020404030D07020202" pitchFamily="82" charset="0"/>
              </a:rPr>
              <a:t>If the resolver does not have the NS records, it will send a query to the TLD servers (.com in our case), skipping the root server.</a:t>
            </a:r>
          </a:p>
          <a:p>
            <a:pPr>
              <a:buFont typeface="+mj-lt"/>
              <a:buAutoNum type="arabicPeriod"/>
            </a:pPr>
            <a:r>
              <a:rPr lang="en-US" dirty="0">
                <a:solidFill>
                  <a:srgbClr val="222222"/>
                </a:solidFill>
                <a:latin typeface="Tempus Sans ITC" panose="04020404030D07020202" pitchFamily="82" charset="0"/>
              </a:rPr>
              <a:t>In the unlikely event that the resolver does not have records pointing to the TLD servers, it will then query the root servers. This event typically occurs after a DNS cache has been purged.</a:t>
            </a: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81117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7594" y="193637"/>
            <a:ext cx="5825634" cy="646331"/>
          </a:xfrm>
          <a:prstGeom prst="rect">
            <a:avLst/>
          </a:prstGeom>
          <a:noFill/>
        </p:spPr>
        <p:txBody>
          <a:bodyPr wrap="none" rtlCol="0">
            <a:spAutoFit/>
          </a:bodyPr>
          <a:lstStyle/>
          <a:p>
            <a:r>
              <a:rPr lang="en-CA" sz="3600" b="1" dirty="0">
                <a:solidFill>
                  <a:srgbClr val="FF0000"/>
                </a:solidFill>
                <a:latin typeface="Tempus Sans ITC" panose="04020404030D07020202" pitchFamily="82" charset="0"/>
              </a:rPr>
              <a:t>TCP AND UDP PROTOCOLS</a:t>
            </a:r>
          </a:p>
        </p:txBody>
      </p:sp>
      <p:pic>
        <p:nvPicPr>
          <p:cNvPr id="3" name="Picture 2"/>
          <p:cNvPicPr>
            <a:picLocks noChangeAspect="1"/>
          </p:cNvPicPr>
          <p:nvPr/>
        </p:nvPicPr>
        <p:blipFill>
          <a:blip r:embed="rId2"/>
          <a:stretch>
            <a:fillRect/>
          </a:stretch>
        </p:blipFill>
        <p:spPr>
          <a:xfrm>
            <a:off x="1725706" y="979818"/>
            <a:ext cx="7364506" cy="2613237"/>
          </a:xfrm>
          <a:prstGeom prst="rect">
            <a:avLst/>
          </a:prstGeom>
        </p:spPr>
      </p:pic>
      <p:sp>
        <p:nvSpPr>
          <p:cNvPr id="4" name="Rectangle 3"/>
          <p:cNvSpPr/>
          <p:nvPr/>
        </p:nvSpPr>
        <p:spPr>
          <a:xfrm>
            <a:off x="237390" y="4229356"/>
            <a:ext cx="11520718" cy="2031325"/>
          </a:xfrm>
          <a:prstGeom prst="rect">
            <a:avLst/>
          </a:prstGeom>
        </p:spPr>
        <p:txBody>
          <a:bodyPr wrap="square">
            <a:spAutoFit/>
          </a:bodyPr>
          <a:lstStyle/>
          <a:p>
            <a:r>
              <a:rPr lang="en-US" dirty="0">
                <a:solidFill>
                  <a:srgbClr val="404040"/>
                </a:solidFill>
                <a:latin typeface="Tempus Sans ITC" panose="04020404030D07020202" pitchFamily="82" charset="0"/>
                <a:cs typeface="Mongolian Baiti" panose="03000500000000000000" pitchFamily="66" charset="0"/>
              </a:rPr>
              <a:t>You’ve probably seen references to TCP and UDP when setting up port-forwarding on a router or when configuring firewall software. These two protocols are used for different types of data.</a:t>
            </a:r>
          </a:p>
          <a:p>
            <a:r>
              <a:rPr lang="en-US" dirty="0">
                <a:solidFill>
                  <a:srgbClr val="404040"/>
                </a:solidFill>
                <a:latin typeface="Tempus Sans ITC" panose="04020404030D07020202" pitchFamily="82" charset="0"/>
                <a:cs typeface="Mongolian Baiti" panose="03000500000000000000" pitchFamily="66" charset="0"/>
              </a:rPr>
              <a:t>TCP/IP is a suite of protocols used by devices to communicate over the Internet and most local networks. It is named after two of it’s original protocols—the Transmission Control Protocol (TCP) and the Internet Protocol (IP). TCP provides apps a way to deliver (and receive) an ordered and error-checked stream of information packets over the network. The User Datagram Protocol (UDP) is used by apps to deliver a faster stream of information by doing away with error-checking. When configuring some network hardware or software, you may need to know the difference.</a:t>
            </a:r>
            <a:endParaRPr lang="en-US" b="0" i="0" dirty="0">
              <a:solidFill>
                <a:srgbClr val="404040"/>
              </a:solidFill>
              <a:effectLst/>
              <a:latin typeface="Tempus Sans ITC" panose="04020404030D07020202" pitchFamily="82" charset="0"/>
              <a:cs typeface="Mongolian Baiti" panose="03000500000000000000" pitchFamily="66" charset="0"/>
            </a:endParaRPr>
          </a:p>
        </p:txBody>
      </p:sp>
    </p:spTree>
    <p:extLst>
      <p:ext uri="{BB962C8B-B14F-4D97-AF65-F5344CB8AC3E}">
        <p14:creationId xmlns:p14="http://schemas.microsoft.com/office/powerpoint/2010/main" val="3905505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08" y="147523"/>
            <a:ext cx="11844169" cy="1754326"/>
          </a:xfrm>
          <a:prstGeom prst="rect">
            <a:avLst/>
          </a:prstGeom>
        </p:spPr>
        <p:txBody>
          <a:bodyPr wrap="square">
            <a:spAutoFit/>
          </a:bodyPr>
          <a:lstStyle/>
          <a:p>
            <a:r>
              <a:rPr lang="en-US" b="1" dirty="0">
                <a:solidFill>
                  <a:srgbClr val="FF0000"/>
                </a:solidFill>
                <a:latin typeface="Tempus Sans ITC" panose="04020404030D07020202" pitchFamily="82" charset="0"/>
              </a:rPr>
              <a:t>What They Have In Common</a:t>
            </a:r>
          </a:p>
          <a:p>
            <a:r>
              <a:rPr lang="en-US" dirty="0" smtClean="0">
                <a:solidFill>
                  <a:srgbClr val="404040"/>
                </a:solidFill>
                <a:latin typeface="Tempus Sans ITC" panose="04020404030D07020202" pitchFamily="82" charset="0"/>
              </a:rPr>
              <a:t>Both </a:t>
            </a:r>
            <a:r>
              <a:rPr lang="en-US" dirty="0">
                <a:solidFill>
                  <a:srgbClr val="404040"/>
                </a:solidFill>
                <a:latin typeface="Tempus Sans ITC" panose="04020404030D07020202" pitchFamily="82" charset="0"/>
              </a:rPr>
              <a:t>TCP and UDP are protocols used for sending bits of data—known as packets—over the Internet. Both protocols build on top of the IP protocol. In other words, whether you’re sending a packet via TCP or UDP, that packet is sent to an </a:t>
            </a:r>
            <a:r>
              <a:rPr lang="en-US" u="sng" dirty="0">
                <a:solidFill>
                  <a:srgbClr val="1D55A9"/>
                </a:solidFill>
                <a:latin typeface="Tempus Sans ITC" panose="04020404030D07020202" pitchFamily="82" charset="0"/>
                <a:hlinkClick r:id="rId2"/>
              </a:rPr>
              <a:t>IP address</a:t>
            </a:r>
            <a:r>
              <a:rPr lang="en-US" dirty="0">
                <a:solidFill>
                  <a:srgbClr val="404040"/>
                </a:solidFill>
                <a:latin typeface="Tempus Sans ITC" panose="04020404030D07020202" pitchFamily="82" charset="0"/>
              </a:rPr>
              <a:t>. These packets are treated similarly, as they’re forwarded from your computer to intermediary routers and on to the destination</a:t>
            </a:r>
            <a:r>
              <a:rPr lang="en-US" dirty="0" smtClean="0">
                <a:solidFill>
                  <a:srgbClr val="404040"/>
                </a:solidFill>
                <a:latin typeface="Tempus Sans ITC" panose="04020404030D07020202" pitchFamily="82" charset="0"/>
              </a:rPr>
              <a:t>. </a:t>
            </a:r>
            <a:r>
              <a:rPr lang="en-US" dirty="0">
                <a:latin typeface="Tempus Sans ITC" panose="04020404030D07020202" pitchFamily="82" charset="0"/>
              </a:rPr>
              <a:t>TCP and UDP aren’t the only protocols that work on top of IP. However, they are the most widely used.</a:t>
            </a:r>
            <a:endParaRPr lang="en-US" b="0" i="0" dirty="0">
              <a:solidFill>
                <a:srgbClr val="404040"/>
              </a:solidFill>
              <a:effectLst/>
              <a:latin typeface="Tempus Sans ITC" panose="04020404030D07020202" pitchFamily="82" charset="0"/>
            </a:endParaRPr>
          </a:p>
        </p:txBody>
      </p:sp>
      <p:pic>
        <p:nvPicPr>
          <p:cNvPr id="3" name="Picture 2"/>
          <p:cNvPicPr>
            <a:picLocks noChangeAspect="1"/>
          </p:cNvPicPr>
          <p:nvPr/>
        </p:nvPicPr>
        <p:blipFill>
          <a:blip r:embed="rId3"/>
          <a:stretch>
            <a:fillRect/>
          </a:stretch>
        </p:blipFill>
        <p:spPr>
          <a:xfrm>
            <a:off x="1441525" y="2204644"/>
            <a:ext cx="9047181" cy="3712061"/>
          </a:xfrm>
          <a:prstGeom prst="rect">
            <a:avLst/>
          </a:prstGeom>
        </p:spPr>
      </p:pic>
    </p:spTree>
    <p:extLst>
      <p:ext uri="{BB962C8B-B14F-4D97-AF65-F5344CB8AC3E}">
        <p14:creationId xmlns:p14="http://schemas.microsoft.com/office/powerpoint/2010/main" val="14699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849" y="139850"/>
            <a:ext cx="11718664" cy="3416320"/>
          </a:xfrm>
          <a:prstGeom prst="rect">
            <a:avLst/>
          </a:prstGeom>
          <a:noFill/>
        </p:spPr>
        <p:txBody>
          <a:bodyPr wrap="square" rtlCol="0">
            <a:spAutoFit/>
          </a:bodyPr>
          <a:lstStyle/>
          <a:p>
            <a:r>
              <a:rPr lang="en-CA" sz="3600" b="1" dirty="0" smtClean="0">
                <a:solidFill>
                  <a:srgbClr val="FF0000"/>
                </a:solidFill>
                <a:latin typeface="Tempus Sans ITC" panose="04020404030D07020202" pitchFamily="82" charset="0"/>
              </a:rPr>
              <a:t>                                  What is CDN?</a:t>
            </a:r>
          </a:p>
          <a:p>
            <a:endParaRPr lang="en-CA" b="1" dirty="0" smtClean="0">
              <a:latin typeface="Tempus Sans ITC" panose="04020404030D07020202" pitchFamily="82" charset="0"/>
            </a:endParaRPr>
          </a:p>
          <a:p>
            <a:pPr marL="285750" indent="-285750">
              <a:buFont typeface="Wingdings" panose="05000000000000000000" pitchFamily="2" charset="2"/>
              <a:buChar char="v"/>
            </a:pPr>
            <a:r>
              <a:rPr lang="en-US" dirty="0">
                <a:latin typeface="Tempus Sans ITC" panose="04020404030D07020202" pitchFamily="82" charset="0"/>
              </a:rPr>
              <a:t>A</a:t>
            </a:r>
            <a:r>
              <a:rPr lang="en-US" b="1" dirty="0">
                <a:latin typeface="Tempus Sans ITC" panose="04020404030D07020202" pitchFamily="82" charset="0"/>
              </a:rPr>
              <a:t> content delivery network</a:t>
            </a:r>
            <a:r>
              <a:rPr lang="en-US" dirty="0">
                <a:latin typeface="Tempus Sans ITC" panose="04020404030D07020202" pitchFamily="82" charset="0"/>
              </a:rPr>
              <a:t> (CDN) refers to a geographically distributed group of servers which work together to provide fast delivery of Internet content. A CDN allows for the quick transfer of assets needed for loading Internet content including HTML pages, </a:t>
            </a:r>
            <a:r>
              <a:rPr lang="en-US" dirty="0" err="1">
                <a:latin typeface="Tempus Sans ITC" panose="04020404030D07020202" pitchFamily="82" charset="0"/>
              </a:rPr>
              <a:t>javascript</a:t>
            </a:r>
            <a:r>
              <a:rPr lang="en-US" dirty="0">
                <a:latin typeface="Tempus Sans ITC" panose="04020404030D07020202" pitchFamily="82" charset="0"/>
              </a:rPr>
              <a:t> files, stylesheets, images, and videos</a:t>
            </a:r>
            <a:r>
              <a:rPr lang="en-US" dirty="0" smtClean="0">
                <a:latin typeface="Tempus Sans ITC" panose="04020404030D07020202" pitchFamily="82" charset="0"/>
              </a:rPr>
              <a:t>.</a:t>
            </a:r>
          </a:p>
          <a:p>
            <a:pPr marL="285750" indent="-285750">
              <a:buFont typeface="Wingdings" panose="05000000000000000000" pitchFamily="2" charset="2"/>
              <a:buChar char="v"/>
            </a:pPr>
            <a:endParaRPr lang="en-US" dirty="0" smtClean="0">
              <a:latin typeface="Tempus Sans ITC" panose="04020404030D07020202" pitchFamily="82" charset="0"/>
            </a:endParaRPr>
          </a:p>
          <a:p>
            <a:pPr marL="285750" indent="-285750">
              <a:buFont typeface="Wingdings" panose="05000000000000000000" pitchFamily="2" charset="2"/>
              <a:buChar char="v"/>
            </a:pPr>
            <a:r>
              <a:rPr lang="en-US" dirty="0" smtClean="0">
                <a:latin typeface="Tempus Sans ITC" panose="04020404030D07020202" pitchFamily="82" charset="0"/>
              </a:rPr>
              <a:t>The popularity of CDN services continues to grow, and today the majority of web traffic is served through CDNs, including traffic from major sites like Facebook, Netflix, and Amazon.</a:t>
            </a:r>
          </a:p>
          <a:p>
            <a:r>
              <a:rPr lang="en-US" dirty="0" smtClean="0">
                <a:latin typeface="Tempus Sans ITC" panose="04020404030D07020202" pitchFamily="82" charset="0"/>
              </a:rPr>
              <a:t>     A properly configured CDN may also help protect websites against some common malicious attacks, such    </a:t>
            </a:r>
          </a:p>
          <a:p>
            <a:r>
              <a:rPr lang="en-US" dirty="0">
                <a:latin typeface="Tempus Sans ITC" panose="04020404030D07020202" pitchFamily="82" charset="0"/>
              </a:rPr>
              <a:t> </a:t>
            </a:r>
            <a:r>
              <a:rPr lang="en-US" dirty="0" smtClean="0">
                <a:latin typeface="Tempus Sans ITC" panose="04020404030D07020202" pitchFamily="82" charset="0"/>
              </a:rPr>
              <a:t>   as </a:t>
            </a:r>
            <a:r>
              <a:rPr lang="en-US" dirty="0" smtClean="0">
                <a:latin typeface="Tempus Sans ITC" panose="04020404030D07020202" pitchFamily="82" charset="0"/>
                <a:hlinkClick r:id="rId2"/>
              </a:rPr>
              <a:t>Distributed Denial of Service (DDOS) attacks</a:t>
            </a:r>
            <a:r>
              <a:rPr lang="en-US" dirty="0" smtClean="0">
                <a:latin typeface="Tempus Sans ITC" panose="04020404030D07020202" pitchFamily="82" charset="0"/>
              </a:rPr>
              <a:t>.</a:t>
            </a:r>
          </a:p>
          <a:p>
            <a:pPr marL="285750" indent="-285750">
              <a:buFont typeface="Wingdings" panose="05000000000000000000" pitchFamily="2" charset="2"/>
              <a:buChar char="v"/>
            </a:pPr>
            <a:endParaRPr lang="en-CA" b="1" dirty="0">
              <a:latin typeface="Tempus Sans ITC" panose="04020404030D07020202" pitchFamily="82" charset="0"/>
            </a:endParaRPr>
          </a:p>
        </p:txBody>
      </p:sp>
      <p:sp>
        <p:nvSpPr>
          <p:cNvPr id="4" name="Rectangle 3"/>
          <p:cNvSpPr/>
          <p:nvPr/>
        </p:nvSpPr>
        <p:spPr>
          <a:xfrm>
            <a:off x="44823" y="3537355"/>
            <a:ext cx="11908716" cy="1754326"/>
          </a:xfrm>
          <a:prstGeom prst="rect">
            <a:avLst/>
          </a:prstGeom>
        </p:spPr>
        <p:txBody>
          <a:bodyPr wrap="square">
            <a:spAutoFit/>
          </a:bodyPr>
          <a:lstStyle/>
          <a:p>
            <a:r>
              <a:rPr lang="en-US" b="1" i="0" dirty="0" smtClean="0">
                <a:solidFill>
                  <a:srgbClr val="FF0000"/>
                </a:solidFill>
                <a:effectLst/>
                <a:latin typeface="Tempus Sans ITC" panose="04020404030D07020202" pitchFamily="82" charset="0"/>
              </a:rPr>
              <a:t>Is a CDN the same as a web host?</a:t>
            </a:r>
          </a:p>
          <a:p>
            <a:pPr marL="285750" indent="-285750">
              <a:buFont typeface="Wingdings" panose="05000000000000000000" pitchFamily="2" charset="2"/>
              <a:buChar char="v"/>
            </a:pPr>
            <a:r>
              <a:rPr lang="en-US" b="0" i="0" dirty="0" smtClean="0">
                <a:solidFill>
                  <a:srgbClr val="222222"/>
                </a:solidFill>
                <a:effectLst/>
                <a:latin typeface="Tempus Sans ITC" panose="04020404030D07020202" pitchFamily="82" charset="0"/>
              </a:rPr>
              <a:t>While a CDN does not host content and can’t replace the need for proper web hosting, it does help </a:t>
            </a:r>
            <a:r>
              <a:rPr lang="en-US" b="0" i="0" u="none" strike="noStrike" dirty="0" smtClean="0">
                <a:solidFill>
                  <a:srgbClr val="0055DC"/>
                </a:solidFill>
                <a:effectLst/>
                <a:latin typeface="Tempus Sans ITC" panose="04020404030D07020202" pitchFamily="82" charset="0"/>
                <a:hlinkClick r:id="rId3"/>
              </a:rPr>
              <a:t>cache</a:t>
            </a:r>
            <a:r>
              <a:rPr lang="en-US" b="0" i="0" dirty="0" smtClean="0">
                <a:solidFill>
                  <a:srgbClr val="222222"/>
                </a:solidFill>
                <a:effectLst/>
                <a:latin typeface="Tempus Sans ITC" panose="04020404030D07020202" pitchFamily="82" charset="0"/>
              </a:rPr>
              <a:t> content at the </a:t>
            </a:r>
            <a:r>
              <a:rPr lang="en-US" b="0" i="0" u="none" strike="noStrike" dirty="0" smtClean="0">
                <a:solidFill>
                  <a:srgbClr val="0055DC"/>
                </a:solidFill>
                <a:effectLst/>
                <a:latin typeface="Tempus Sans ITC" panose="04020404030D07020202" pitchFamily="82" charset="0"/>
                <a:hlinkClick r:id="rId4"/>
              </a:rPr>
              <a:t>network edge</a:t>
            </a:r>
            <a:r>
              <a:rPr lang="en-US" b="0" i="0" dirty="0" smtClean="0">
                <a:solidFill>
                  <a:srgbClr val="222222"/>
                </a:solidFill>
                <a:effectLst/>
                <a:latin typeface="Tempus Sans ITC" panose="04020404030D07020202" pitchFamily="82" charset="0"/>
              </a:rPr>
              <a:t>, which improves website performance. Many websites struggle to have their </a:t>
            </a:r>
            <a:r>
              <a:rPr lang="en-US" b="0" i="0" u="none" strike="noStrike" dirty="0" smtClean="0">
                <a:solidFill>
                  <a:srgbClr val="0055DC"/>
                </a:solidFill>
                <a:effectLst/>
                <a:latin typeface="Tempus Sans ITC" panose="04020404030D07020202" pitchFamily="82" charset="0"/>
                <a:hlinkClick r:id="rId5"/>
              </a:rPr>
              <a:t>performance</a:t>
            </a:r>
            <a:r>
              <a:rPr lang="en-US" b="0" i="0" dirty="0" smtClean="0">
                <a:solidFill>
                  <a:srgbClr val="222222"/>
                </a:solidFill>
                <a:effectLst/>
                <a:latin typeface="Tempus Sans ITC" panose="04020404030D07020202" pitchFamily="82" charset="0"/>
              </a:rPr>
              <a:t> needs met by traditional hosting services, which is why they opt for CDNs.</a:t>
            </a:r>
          </a:p>
          <a:p>
            <a:pPr marL="285750" indent="-285750">
              <a:buFont typeface="Wingdings" panose="05000000000000000000" pitchFamily="2" charset="2"/>
              <a:buChar char="v"/>
            </a:pPr>
            <a:r>
              <a:rPr lang="en-US" b="0" i="0" dirty="0" smtClean="0">
                <a:solidFill>
                  <a:srgbClr val="222222"/>
                </a:solidFill>
                <a:effectLst/>
                <a:latin typeface="Tempus Sans ITC" panose="04020404030D07020202" pitchFamily="82" charset="0"/>
              </a:rPr>
              <a:t>By utilizing caching to reduce hosting bandwidth, </a:t>
            </a:r>
            <a:r>
              <a:rPr lang="en-US" b="0" i="0" u="none" strike="noStrike" dirty="0" smtClean="0">
                <a:solidFill>
                  <a:srgbClr val="0055DC"/>
                </a:solidFill>
                <a:effectLst/>
                <a:latin typeface="Tempus Sans ITC" panose="04020404030D07020202" pitchFamily="82" charset="0"/>
                <a:hlinkClick r:id="rId6"/>
              </a:rPr>
              <a:t>helping to prevent interruptions in service</a:t>
            </a:r>
            <a:r>
              <a:rPr lang="en-US" b="0" i="0" dirty="0" smtClean="0">
                <a:solidFill>
                  <a:srgbClr val="222222"/>
                </a:solidFill>
                <a:effectLst/>
                <a:latin typeface="Tempus Sans ITC" panose="04020404030D07020202" pitchFamily="82" charset="0"/>
              </a:rPr>
              <a:t>, and </a:t>
            </a:r>
            <a:r>
              <a:rPr lang="en-US" b="0" i="0" u="none" strike="noStrike" dirty="0" smtClean="0">
                <a:solidFill>
                  <a:srgbClr val="0055DC"/>
                </a:solidFill>
                <a:effectLst/>
                <a:latin typeface="Tempus Sans ITC" panose="04020404030D07020202" pitchFamily="82" charset="0"/>
                <a:hlinkClick r:id="rId7"/>
              </a:rPr>
              <a:t>improving security</a:t>
            </a:r>
            <a:r>
              <a:rPr lang="en-US" b="0" i="0" dirty="0" smtClean="0">
                <a:solidFill>
                  <a:srgbClr val="222222"/>
                </a:solidFill>
                <a:effectLst/>
                <a:latin typeface="Tempus Sans ITC" panose="04020404030D07020202" pitchFamily="82" charset="0"/>
              </a:rPr>
              <a:t>, CDNs are a popular choice to relieve some of the major pain points that come with traditional web hosting.</a:t>
            </a: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883624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949" y="95086"/>
            <a:ext cx="11948162" cy="3693319"/>
          </a:xfrm>
          <a:prstGeom prst="rect">
            <a:avLst/>
          </a:prstGeom>
        </p:spPr>
        <p:txBody>
          <a:bodyPr wrap="square">
            <a:spAutoFit/>
          </a:bodyPr>
          <a:lstStyle/>
          <a:p>
            <a:r>
              <a:rPr lang="en-US" b="1" dirty="0">
                <a:solidFill>
                  <a:srgbClr val="404040"/>
                </a:solidFill>
                <a:latin typeface="Tempus Sans ITC" panose="04020404030D07020202" pitchFamily="82" charset="0"/>
              </a:rPr>
              <a:t>How TCP Works</a:t>
            </a:r>
          </a:p>
          <a:p>
            <a:r>
              <a:rPr lang="en-US" dirty="0">
                <a:solidFill>
                  <a:srgbClr val="404040"/>
                </a:solidFill>
                <a:latin typeface="Tempus Sans ITC" panose="04020404030D07020202" pitchFamily="82" charset="0"/>
              </a:rPr>
              <a:t>TCP is the most commonly used protocol on the Internet.</a:t>
            </a:r>
          </a:p>
          <a:p>
            <a:r>
              <a:rPr lang="en-US" dirty="0">
                <a:solidFill>
                  <a:srgbClr val="404040"/>
                </a:solidFill>
                <a:latin typeface="Tempus Sans ITC" panose="04020404030D07020202" pitchFamily="82" charset="0"/>
              </a:rPr>
              <a:t>When you request a web page in your browser, your computer sends TCP packets to the web server’s address, asking it to send the web page back to you. The web server responds by sending a stream of TCP packets, which your web browser stitches together to form the web page. When you click a link, sign in, post a comment, or do anything else, your web browser sends TCP packets to the server and the server sends TCP packets back</a:t>
            </a:r>
            <a:r>
              <a:rPr lang="en-US" dirty="0" smtClean="0">
                <a:solidFill>
                  <a:srgbClr val="404040"/>
                </a:solidFill>
                <a:latin typeface="Tempus Sans ITC" panose="04020404030D07020202" pitchFamily="82" charset="0"/>
              </a:rPr>
              <a:t>.</a:t>
            </a:r>
          </a:p>
          <a:p>
            <a:r>
              <a:rPr lang="en-US" dirty="0">
                <a:latin typeface="Tempus Sans ITC" panose="04020404030D07020202" pitchFamily="82" charset="0"/>
              </a:rPr>
              <a:t>TCP is all about reliability—packets sent with TCP are tracked so no data is lost or corrupted in transit. This is why file downloads don’t become corrupted even if there are network hiccups. Of course, if the recipient is completely offline, your computer will give up and you’ll see an error message saying it can’t communicate with the remote host.</a:t>
            </a:r>
          </a:p>
          <a:p>
            <a:r>
              <a:rPr lang="en-US" dirty="0">
                <a:latin typeface="Tempus Sans ITC" panose="04020404030D07020202" pitchFamily="82" charset="0"/>
              </a:rPr>
              <a:t>TCP achieves this in two ways. First, it orders packets by numbering them. Second, it error-checks by having the recipient send a response back to the sender saying that it has received the message. If the sender doesn’t get a correct response, it can resend the packets to ensure the recipient receives them correctly.</a:t>
            </a:r>
          </a:p>
          <a:p>
            <a:endParaRPr lang="en-US" b="0" i="0" dirty="0">
              <a:solidFill>
                <a:srgbClr val="404040"/>
              </a:solidFill>
              <a:effectLst/>
              <a:latin typeface="Tempus Sans ITC" panose="04020404030D07020202" pitchFamily="82" charset="0"/>
            </a:endParaRPr>
          </a:p>
        </p:txBody>
      </p:sp>
      <p:sp>
        <p:nvSpPr>
          <p:cNvPr id="3" name="Rectangle 2"/>
          <p:cNvSpPr/>
          <p:nvPr/>
        </p:nvSpPr>
        <p:spPr>
          <a:xfrm>
            <a:off x="164949" y="3788405"/>
            <a:ext cx="11324216" cy="646331"/>
          </a:xfrm>
          <a:prstGeom prst="rect">
            <a:avLst/>
          </a:prstGeom>
        </p:spPr>
        <p:txBody>
          <a:bodyPr wrap="square">
            <a:spAutoFit/>
          </a:bodyPr>
          <a:lstStyle/>
          <a:p>
            <a:r>
              <a:rPr lang="en-US" u="sng" dirty="0">
                <a:solidFill>
                  <a:srgbClr val="1D55A9"/>
                </a:solidFill>
                <a:latin typeface="Tempus Sans ITC" panose="04020404030D07020202" pitchFamily="82" charset="0"/>
                <a:hlinkClick r:id="rId2"/>
              </a:rPr>
              <a:t>Process Explorer</a:t>
            </a:r>
            <a:r>
              <a:rPr lang="en-US" dirty="0">
                <a:solidFill>
                  <a:srgbClr val="404040"/>
                </a:solidFill>
                <a:latin typeface="Tempus Sans ITC" panose="04020404030D07020202" pitchFamily="82" charset="0"/>
              </a:rPr>
              <a:t> and other system utilities can show the type of connections a process makes—here we can see the Chrome browser with open TCP connections to a variety of web servers.</a:t>
            </a:r>
            <a:endParaRPr lang="en-CA" dirty="0">
              <a:latin typeface="Tempus Sans ITC" panose="04020404030D07020202" pitchFamily="82" charset="0"/>
            </a:endParaRPr>
          </a:p>
        </p:txBody>
      </p:sp>
    </p:spTree>
    <p:extLst>
      <p:ext uri="{BB962C8B-B14F-4D97-AF65-F5344CB8AC3E}">
        <p14:creationId xmlns:p14="http://schemas.microsoft.com/office/powerpoint/2010/main" val="391657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5309" y="333485"/>
            <a:ext cx="10607040" cy="6078071"/>
          </a:xfrm>
          <a:prstGeom prst="rect">
            <a:avLst/>
          </a:prstGeom>
        </p:spPr>
      </p:pic>
    </p:spTree>
    <p:extLst>
      <p:ext uri="{BB962C8B-B14F-4D97-AF65-F5344CB8AC3E}">
        <p14:creationId xmlns:p14="http://schemas.microsoft.com/office/powerpoint/2010/main" val="77942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950" y="80321"/>
            <a:ext cx="11905130" cy="5078313"/>
          </a:xfrm>
          <a:prstGeom prst="rect">
            <a:avLst/>
          </a:prstGeom>
        </p:spPr>
        <p:txBody>
          <a:bodyPr wrap="square">
            <a:spAutoFit/>
          </a:bodyPr>
          <a:lstStyle/>
          <a:p>
            <a:r>
              <a:rPr lang="en-US" b="1" dirty="0">
                <a:solidFill>
                  <a:srgbClr val="404040"/>
                </a:solidFill>
                <a:latin typeface="Tempus Sans ITC" panose="04020404030D07020202" pitchFamily="82" charset="0"/>
              </a:rPr>
              <a:t>How UDP Works</a:t>
            </a:r>
          </a:p>
          <a:p>
            <a:r>
              <a:rPr lang="en-US" dirty="0" smtClean="0">
                <a:solidFill>
                  <a:srgbClr val="404040"/>
                </a:solidFill>
                <a:latin typeface="Tempus Sans ITC" panose="04020404030D07020202" pitchFamily="82" charset="0"/>
              </a:rPr>
              <a:t>The </a:t>
            </a:r>
            <a:r>
              <a:rPr lang="en-US" dirty="0">
                <a:solidFill>
                  <a:srgbClr val="404040"/>
                </a:solidFill>
                <a:latin typeface="Tempus Sans ITC" panose="04020404030D07020202" pitchFamily="82" charset="0"/>
              </a:rPr>
              <a:t>UDP protocol works similarly to TCP, but it throws out all the error-checking stuff. All the back-and-forth communication introduce </a:t>
            </a:r>
            <a:r>
              <a:rPr lang="en-US" u="sng" dirty="0">
                <a:solidFill>
                  <a:srgbClr val="1D55A9"/>
                </a:solidFill>
                <a:latin typeface="Tempus Sans ITC" panose="04020404030D07020202" pitchFamily="82" charset="0"/>
                <a:hlinkClick r:id="rId2"/>
              </a:rPr>
              <a:t>latency</a:t>
            </a:r>
            <a:r>
              <a:rPr lang="en-US" dirty="0">
                <a:solidFill>
                  <a:srgbClr val="404040"/>
                </a:solidFill>
                <a:latin typeface="Tempus Sans ITC" panose="04020404030D07020202" pitchFamily="82" charset="0"/>
              </a:rPr>
              <a:t>, slowing things down.</a:t>
            </a:r>
          </a:p>
          <a:p>
            <a:r>
              <a:rPr lang="en-US" dirty="0">
                <a:solidFill>
                  <a:srgbClr val="404040"/>
                </a:solidFill>
                <a:latin typeface="Tempus Sans ITC" panose="04020404030D07020202" pitchFamily="82" charset="0"/>
              </a:rPr>
              <a:t>When an app uses UDP, packets are just sent to the recipient. The sender doesn’t wait to make sure the recipient received the packet—it just continues sending the next packets. If the recipient misses a few UDP packets here and there, they are just lost—the sender won’t resend them. Losing all this overhead means the devices can communicate more quickly.</a:t>
            </a:r>
          </a:p>
          <a:p>
            <a:r>
              <a:rPr lang="en-US" dirty="0">
                <a:solidFill>
                  <a:srgbClr val="404040"/>
                </a:solidFill>
                <a:latin typeface="Tempus Sans ITC" panose="04020404030D07020202" pitchFamily="82" charset="0"/>
              </a:rPr>
              <a:t>UDP is used when speed is desirable and error correction isn’t necessary. For example, UDP is frequently used for live broadcasts and online games</a:t>
            </a:r>
            <a:r>
              <a:rPr lang="en-US" dirty="0" smtClean="0">
                <a:solidFill>
                  <a:srgbClr val="404040"/>
                </a:solidFill>
                <a:latin typeface="Tempus Sans ITC" panose="04020404030D07020202" pitchFamily="82" charset="0"/>
              </a:rPr>
              <a:t>.</a:t>
            </a:r>
          </a:p>
          <a:p>
            <a:endParaRPr lang="en-US" dirty="0" smtClean="0">
              <a:solidFill>
                <a:srgbClr val="404040"/>
              </a:solidFill>
              <a:latin typeface="Tempus Sans ITC" panose="04020404030D07020202" pitchFamily="82" charset="0"/>
            </a:endParaRPr>
          </a:p>
          <a:p>
            <a:r>
              <a:rPr lang="en-US" dirty="0">
                <a:latin typeface="Tempus Sans ITC" panose="04020404030D07020202" pitchFamily="82" charset="0"/>
              </a:rPr>
              <a:t>For example, let’s say you’re watching a live video stream, which are often broadcast using UDP instead of TCP. The server just sends a constant stream of UDP packets to computers watching. If you lose your connection for a few seconds, the video may freeze or get jumpy for a moment and then skip to the current bit of the broadcast. If you experience minor packet-loss, the video or audio may be distorted for a moment as the video continues to play without the missing data.</a:t>
            </a:r>
          </a:p>
          <a:p>
            <a:r>
              <a:rPr lang="en-US" dirty="0">
                <a:latin typeface="Tempus Sans ITC" panose="04020404030D07020202" pitchFamily="82" charset="0"/>
              </a:rPr>
              <a:t>This works similarly in online games. If you miss some UDP packets, player characters may appear to teleport across the map as you receive the newer UDP packets. There’s no point in requesting the old packets if you missed them, as the game is continuing without you. All that matters is what’s happening right now on the game server—not what happened a few seconds ago. Ditching TCP’s error correction helps speed up the game connection and reduce latency.</a:t>
            </a:r>
          </a:p>
          <a:p>
            <a:endParaRPr lang="en-US" b="0" i="0" dirty="0">
              <a:solidFill>
                <a:srgbClr val="404040"/>
              </a:solidFill>
              <a:effectLst/>
              <a:latin typeface="Tempus Sans ITC" panose="04020404030D07020202" pitchFamily="82" charset="0"/>
            </a:endParaRPr>
          </a:p>
        </p:txBody>
      </p:sp>
    </p:spTree>
    <p:extLst>
      <p:ext uri="{BB962C8B-B14F-4D97-AF65-F5344CB8AC3E}">
        <p14:creationId xmlns:p14="http://schemas.microsoft.com/office/powerpoint/2010/main" val="376587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193" y="129092"/>
            <a:ext cx="11937402" cy="1200329"/>
          </a:xfrm>
          <a:prstGeom prst="rect">
            <a:avLst/>
          </a:prstGeom>
        </p:spPr>
        <p:txBody>
          <a:bodyPr wrap="square">
            <a:spAutoFit/>
          </a:bodyPr>
          <a:lstStyle/>
          <a:p>
            <a:r>
              <a:rPr lang="en-US" b="1" dirty="0">
                <a:solidFill>
                  <a:srgbClr val="404040"/>
                </a:solidFill>
                <a:latin typeface="Tempus Sans ITC" panose="04020404030D07020202" pitchFamily="82" charset="0"/>
              </a:rPr>
              <a:t>So What?</a:t>
            </a:r>
          </a:p>
          <a:p>
            <a:r>
              <a:rPr lang="en-US" dirty="0" smtClean="0">
                <a:solidFill>
                  <a:srgbClr val="404040"/>
                </a:solidFill>
                <a:latin typeface="Tempus Sans ITC" panose="04020404030D07020202" pitchFamily="82" charset="0"/>
              </a:rPr>
              <a:t>Whether </a:t>
            </a:r>
            <a:r>
              <a:rPr lang="en-US" dirty="0">
                <a:solidFill>
                  <a:srgbClr val="404040"/>
                </a:solidFill>
                <a:latin typeface="Tempus Sans ITC" panose="04020404030D07020202" pitchFamily="82" charset="0"/>
              </a:rPr>
              <a:t>an application uses TCP or UDP is up to its developer, and the choice depends on what an application needs. Most apps need the error-correction and robustness of TCP, but some applications need the speed and reduced overhead of UDP. If you fire </a:t>
            </a:r>
            <a:r>
              <a:rPr lang="en-US" u="sng" dirty="0">
                <a:solidFill>
                  <a:srgbClr val="1D55A9"/>
                </a:solidFill>
                <a:latin typeface="Tempus Sans ITC" panose="04020404030D07020202" pitchFamily="82" charset="0"/>
                <a:hlinkClick r:id="rId2"/>
              </a:rPr>
              <a:t>a network analysis tool like Wireshark</a:t>
            </a:r>
            <a:r>
              <a:rPr lang="en-US" dirty="0">
                <a:solidFill>
                  <a:srgbClr val="404040"/>
                </a:solidFill>
                <a:latin typeface="Tempus Sans ITC" panose="04020404030D07020202" pitchFamily="82" charset="0"/>
              </a:rPr>
              <a:t>, you can see the different types of packets travelling back and forth.</a:t>
            </a:r>
            <a:endParaRPr lang="en-US" b="0" i="0" dirty="0">
              <a:solidFill>
                <a:srgbClr val="404040"/>
              </a:solidFill>
              <a:effectLst/>
              <a:latin typeface="Tempus Sans ITC" panose="04020404030D07020202" pitchFamily="82" charset="0"/>
            </a:endParaRPr>
          </a:p>
        </p:txBody>
      </p:sp>
      <p:pic>
        <p:nvPicPr>
          <p:cNvPr id="3" name="Picture 2"/>
          <p:cNvPicPr>
            <a:picLocks noChangeAspect="1"/>
          </p:cNvPicPr>
          <p:nvPr/>
        </p:nvPicPr>
        <p:blipFill>
          <a:blip r:embed="rId3"/>
          <a:stretch>
            <a:fillRect/>
          </a:stretch>
        </p:blipFill>
        <p:spPr>
          <a:xfrm>
            <a:off x="3065930" y="1449256"/>
            <a:ext cx="5609328" cy="4026386"/>
          </a:xfrm>
          <a:prstGeom prst="rect">
            <a:avLst/>
          </a:prstGeom>
        </p:spPr>
      </p:pic>
      <p:sp>
        <p:nvSpPr>
          <p:cNvPr id="4" name="Rectangle 3"/>
          <p:cNvSpPr/>
          <p:nvPr/>
        </p:nvSpPr>
        <p:spPr>
          <a:xfrm>
            <a:off x="154193" y="5616992"/>
            <a:ext cx="11937402" cy="923330"/>
          </a:xfrm>
          <a:prstGeom prst="rect">
            <a:avLst/>
          </a:prstGeom>
        </p:spPr>
        <p:txBody>
          <a:bodyPr wrap="square">
            <a:spAutoFit/>
          </a:bodyPr>
          <a:lstStyle/>
          <a:p>
            <a:r>
              <a:rPr lang="en-US" dirty="0">
                <a:solidFill>
                  <a:srgbClr val="404040"/>
                </a:solidFill>
                <a:latin typeface="Tempus Sans ITC" panose="04020404030D07020202" pitchFamily="82" charset="0"/>
              </a:rPr>
              <a:t>Unless you’re a network administrator or software developer, this shouldn’t doesn’t affect you too much. If you’re configuring your router or firewall software and you’re not sure whether an application uses TCP or UDP, you can generally select the “Both” option to have your router or firewall apply the same rule to both TCP and UDP traffic.</a:t>
            </a:r>
            <a:endParaRPr lang="en-CA" dirty="0">
              <a:latin typeface="Tempus Sans ITC" panose="04020404030D07020202" pitchFamily="82" charset="0"/>
            </a:endParaRPr>
          </a:p>
        </p:txBody>
      </p:sp>
    </p:spTree>
    <p:extLst>
      <p:ext uri="{BB962C8B-B14F-4D97-AF65-F5344CB8AC3E}">
        <p14:creationId xmlns:p14="http://schemas.microsoft.com/office/powerpoint/2010/main" val="2207596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9" y="91204"/>
            <a:ext cx="11865684" cy="6186309"/>
          </a:xfrm>
          <a:prstGeom prst="rect">
            <a:avLst/>
          </a:prstGeom>
        </p:spPr>
        <p:txBody>
          <a:bodyPr wrap="square">
            <a:spAutoFit/>
          </a:bodyPr>
          <a:lstStyle/>
          <a:p>
            <a:r>
              <a:rPr lang="en-US" dirty="0">
                <a:solidFill>
                  <a:srgbClr val="FFFFFF"/>
                </a:solidFill>
                <a:latin typeface="Tempus Sans ITC" panose="04020404030D07020202" pitchFamily="82" charset="0"/>
              </a:rPr>
              <a:t>Difference Between TCP and UDP</a:t>
            </a:r>
          </a:p>
          <a:p>
            <a:r>
              <a:rPr lang="en-US" dirty="0">
                <a:solidFill>
                  <a:srgbClr val="813588"/>
                </a:solidFill>
                <a:latin typeface="Tempus Sans ITC" panose="04020404030D07020202" pitchFamily="82" charset="0"/>
              </a:rPr>
              <a:t>TCP and UDP: What is the Difference Between TCP and UDP</a:t>
            </a:r>
            <a:r>
              <a:rPr lang="en-US" dirty="0" smtClean="0">
                <a:solidFill>
                  <a:srgbClr val="813588"/>
                </a:solidFill>
                <a:latin typeface="Tempus Sans ITC" panose="04020404030D07020202" pitchFamily="82" charset="0"/>
              </a:rPr>
              <a:t>?</a:t>
            </a:r>
          </a:p>
          <a:p>
            <a:r>
              <a:rPr lang="en-US" dirty="0" smtClean="0">
                <a:latin typeface="Tempus Sans ITC" panose="04020404030D07020202" pitchFamily="82" charset="0"/>
              </a:rPr>
              <a:t>Both </a:t>
            </a:r>
            <a:r>
              <a:rPr lang="en-US" dirty="0">
                <a:latin typeface="Tempus Sans ITC" panose="04020404030D07020202" pitchFamily="82" charset="0"/>
              </a:rPr>
              <a:t>of these are connection protocols. Out of these two, TCP is a connection-oriented one while the UDP is connectionless. A major difference between them is their speed. UDP is much faster than TCP. It has a much more effective protocol because it is simpler and faster. On the other hand, TCP allows retransmission of data packets (lost ones)- something that the UDP doesn’t offer. Another major difference between TCP and UDP is that UDP does not work on end-to-end communications. Conversely, TCP delivers data in the intended order to the server from the user (and vice versa). In fact, UDP also does not check a receiver’s readiness. </a:t>
            </a:r>
          </a:p>
          <a:p>
            <a:r>
              <a:rPr lang="en-US" dirty="0">
                <a:latin typeface="Tempus Sans ITC" panose="04020404030D07020202" pitchFamily="82" charset="0"/>
              </a:rPr>
              <a:t>Before we discover the difference between TCP and UDP in further detail, let us know a bit more about them.</a:t>
            </a:r>
          </a:p>
          <a:p>
            <a:r>
              <a:rPr lang="en-US" dirty="0">
                <a:solidFill>
                  <a:srgbClr val="813588"/>
                </a:solidFill>
                <a:latin typeface="Tempus Sans ITC" panose="04020404030D07020202" pitchFamily="82" charset="0"/>
              </a:rPr>
              <a:t>What is TCP?</a:t>
            </a:r>
          </a:p>
          <a:p>
            <a:r>
              <a:rPr lang="en-US" dirty="0">
                <a:latin typeface="Tempus Sans ITC" panose="04020404030D07020202" pitchFamily="82" charset="0"/>
              </a:rPr>
              <a:t>TCP is an abbreviation for Transmission Control Protocol. It is a connection-oriented protocol. It means that after establishing a stable connection, one can easily transmit data in two directions. TCP comes with built-in systems. They help in checking errors and guarantee the delivery of data in the same order of sending. Thus, TCP is the perfect protocol for transferring information like data files, images, web pages, and more.</a:t>
            </a:r>
          </a:p>
          <a:p>
            <a:r>
              <a:rPr lang="en-US" dirty="0">
                <a:latin typeface="Tempus Sans ITC" panose="04020404030D07020202" pitchFamily="82" charset="0"/>
              </a:rPr>
              <a:t>While this protocol is inherently reliable, the feedback mechanisms working with it also result in a larger overhead. It translates to greater use of the bandwidth available in your network.</a:t>
            </a:r>
          </a:p>
          <a:p>
            <a:r>
              <a:rPr lang="en-US" dirty="0">
                <a:solidFill>
                  <a:srgbClr val="813588"/>
                </a:solidFill>
                <a:latin typeface="Tempus Sans ITC" panose="04020404030D07020202" pitchFamily="82" charset="0"/>
              </a:rPr>
              <a:t>What is UDP?</a:t>
            </a:r>
          </a:p>
          <a:p>
            <a:r>
              <a:rPr lang="en-US" dirty="0">
                <a:latin typeface="Tempus Sans ITC" panose="04020404030D07020202" pitchFamily="82" charset="0"/>
              </a:rPr>
              <a:t>UDP is an abbreviation for User Datagram Protocol. It is a connectionless, simple Internet protocol that requires no recovery and error-checking services. The use of UDP causes zero overhead for opening, maintaining, or terminating any connection. It sends data continuously to any recipient, irrespective of whether they receive it or not.</a:t>
            </a:r>
          </a:p>
          <a:p>
            <a:r>
              <a:rPr lang="en-US" dirty="0">
                <a:latin typeface="Tempus Sans ITC" panose="04020404030D07020202" pitchFamily="82" charset="0"/>
              </a:rPr>
              <a:t>UDP isn’t an ideal protocol for viewing a webpage, sending an email, or downloading any file. But one can largely prefer it in cases of real-time communications such as broadcasts or multi-task network transmission.</a:t>
            </a:r>
            <a:endParaRPr lang="en-US" dirty="0">
              <a:effectLst/>
              <a:latin typeface="Tempus Sans ITC" panose="04020404030D07020202" pitchFamily="82" charset="0"/>
            </a:endParaRPr>
          </a:p>
        </p:txBody>
      </p:sp>
    </p:spTree>
    <p:extLst>
      <p:ext uri="{BB962C8B-B14F-4D97-AF65-F5344CB8AC3E}">
        <p14:creationId xmlns:p14="http://schemas.microsoft.com/office/powerpoint/2010/main" val="2537792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0746" y="150607"/>
            <a:ext cx="5406110" cy="6519134"/>
          </a:xfrm>
          <a:prstGeom prst="rect">
            <a:avLst/>
          </a:prstGeom>
          <a:ln w="15875">
            <a:solidFill>
              <a:schemeClr val="accent1"/>
            </a:solidFill>
          </a:ln>
        </p:spPr>
      </p:pic>
      <p:pic>
        <p:nvPicPr>
          <p:cNvPr id="5" name="Picture 4"/>
          <p:cNvPicPr>
            <a:picLocks noChangeAspect="1"/>
          </p:cNvPicPr>
          <p:nvPr/>
        </p:nvPicPr>
        <p:blipFill>
          <a:blip r:embed="rId3"/>
          <a:stretch>
            <a:fillRect/>
          </a:stretch>
        </p:blipFill>
        <p:spPr>
          <a:xfrm>
            <a:off x="6111800" y="150607"/>
            <a:ext cx="5043879" cy="5932003"/>
          </a:xfrm>
          <a:prstGeom prst="rect">
            <a:avLst/>
          </a:prstGeom>
        </p:spPr>
      </p:pic>
    </p:spTree>
    <p:extLst>
      <p:ext uri="{BB962C8B-B14F-4D97-AF65-F5344CB8AC3E}">
        <p14:creationId xmlns:p14="http://schemas.microsoft.com/office/powerpoint/2010/main" val="1093719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2433" y="172123"/>
            <a:ext cx="9100970" cy="6121102"/>
          </a:xfrm>
          <a:prstGeom prst="rect">
            <a:avLst/>
          </a:prstGeom>
        </p:spPr>
      </p:pic>
    </p:spTree>
    <p:extLst>
      <p:ext uri="{BB962C8B-B14F-4D97-AF65-F5344CB8AC3E}">
        <p14:creationId xmlns:p14="http://schemas.microsoft.com/office/powerpoint/2010/main" val="542284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5992" y="0"/>
            <a:ext cx="7059946" cy="523220"/>
          </a:xfrm>
          <a:prstGeom prst="rect">
            <a:avLst/>
          </a:prstGeom>
          <a:noFill/>
        </p:spPr>
        <p:txBody>
          <a:bodyPr wrap="none" rtlCol="0">
            <a:spAutoFit/>
          </a:bodyPr>
          <a:lstStyle/>
          <a:p>
            <a:r>
              <a:rPr lang="en-US" sz="2800" b="1" dirty="0">
                <a:solidFill>
                  <a:srgbClr val="FF0000"/>
                </a:solidFill>
                <a:latin typeface="Tempus Sans ITC" panose="04020404030D07020202" pitchFamily="82" charset="0"/>
              </a:rPr>
              <a:t>System status check and instance status check.</a:t>
            </a:r>
            <a:endParaRPr lang="en-CA" sz="2800" b="1" dirty="0">
              <a:solidFill>
                <a:srgbClr val="FF0000"/>
              </a:solidFill>
              <a:latin typeface="Tempus Sans ITC" panose="04020404030D07020202" pitchFamily="82" charset="0"/>
            </a:endParaRPr>
          </a:p>
        </p:txBody>
      </p:sp>
      <p:sp>
        <p:nvSpPr>
          <p:cNvPr id="3" name="Rectangle 2"/>
          <p:cNvSpPr/>
          <p:nvPr/>
        </p:nvSpPr>
        <p:spPr>
          <a:xfrm>
            <a:off x="161367" y="523220"/>
            <a:ext cx="11833410" cy="6494085"/>
          </a:xfrm>
          <a:prstGeom prst="rect">
            <a:avLst/>
          </a:prstGeom>
        </p:spPr>
        <p:txBody>
          <a:bodyPr wrap="square">
            <a:spAutoFit/>
          </a:bodyPr>
          <a:lstStyle/>
          <a:p>
            <a:r>
              <a:rPr lang="en-US" sz="1600" dirty="0">
                <a:solidFill>
                  <a:srgbClr val="16191F"/>
                </a:solidFill>
                <a:latin typeface="Tempus Sans ITC" panose="04020404030D07020202" pitchFamily="82" charset="0"/>
              </a:rPr>
              <a:t>Types of status checks</a:t>
            </a:r>
          </a:p>
          <a:p>
            <a:r>
              <a:rPr lang="en-US" sz="1600" dirty="0">
                <a:solidFill>
                  <a:srgbClr val="16191F"/>
                </a:solidFill>
                <a:latin typeface="Tempus Sans ITC" panose="04020404030D07020202" pitchFamily="82" charset="0"/>
              </a:rPr>
              <a:t>There are two types of status checks: system status checks and instance status checks.</a:t>
            </a:r>
          </a:p>
          <a:p>
            <a:r>
              <a:rPr lang="en-US" sz="1600" b="1" dirty="0">
                <a:solidFill>
                  <a:srgbClr val="16191F"/>
                </a:solidFill>
                <a:latin typeface="Tempus Sans ITC" panose="04020404030D07020202" pitchFamily="82" charset="0"/>
              </a:rPr>
              <a:t>System status checks</a:t>
            </a:r>
          </a:p>
          <a:p>
            <a:r>
              <a:rPr lang="en-US" sz="1600" dirty="0">
                <a:solidFill>
                  <a:srgbClr val="16191F"/>
                </a:solidFill>
                <a:latin typeface="Tempus Sans ITC" panose="04020404030D07020202" pitchFamily="82" charset="0"/>
              </a:rPr>
              <a:t>System status checks monitor the AWS systems on which your instance runs. These checks detect underlying problems with your instance that require AWS involvement to repair. When a system status check fails, you can choose to wait for AWS to fix the issue, or you can resolve it yourself. For instances backed by Amazon EBS, you can stop and start the instance yourself, which in most cases results in the instance being migrated to a new host. For Linux instances backed by instance store, you can terminate and replace the instance. For Windows instances, the root volume must be an Amazon EBS volume; instance store is not supported for the root volume. Note that instance store volumes are ephemeral and all data is lost when the instance is stopped.</a:t>
            </a:r>
          </a:p>
          <a:p>
            <a:r>
              <a:rPr lang="en-US" sz="1600" dirty="0">
                <a:solidFill>
                  <a:srgbClr val="16191F"/>
                </a:solidFill>
                <a:latin typeface="Tempus Sans ITC" panose="04020404030D07020202" pitchFamily="82" charset="0"/>
              </a:rPr>
              <a:t>The following are examples of problems that can cause system status checks to fail:</a:t>
            </a:r>
          </a:p>
          <a:p>
            <a:pPr>
              <a:buFont typeface="Arial" panose="020B0604020202020204" pitchFamily="34" charset="0"/>
              <a:buChar char="•"/>
            </a:pPr>
            <a:r>
              <a:rPr lang="en-US" sz="1600" dirty="0">
                <a:solidFill>
                  <a:srgbClr val="16191F"/>
                </a:solidFill>
                <a:latin typeface="Tempus Sans ITC" panose="04020404030D07020202" pitchFamily="82" charset="0"/>
              </a:rPr>
              <a:t>Loss of network connectivity</a:t>
            </a:r>
          </a:p>
          <a:p>
            <a:pPr>
              <a:buFont typeface="Arial" panose="020B0604020202020204" pitchFamily="34" charset="0"/>
              <a:buChar char="•"/>
            </a:pPr>
            <a:r>
              <a:rPr lang="en-US" sz="1600" dirty="0">
                <a:solidFill>
                  <a:srgbClr val="16191F"/>
                </a:solidFill>
                <a:latin typeface="Tempus Sans ITC" panose="04020404030D07020202" pitchFamily="82" charset="0"/>
              </a:rPr>
              <a:t>Loss of system power</a:t>
            </a:r>
          </a:p>
          <a:p>
            <a:pPr>
              <a:buFont typeface="Arial" panose="020B0604020202020204" pitchFamily="34" charset="0"/>
              <a:buChar char="•"/>
            </a:pPr>
            <a:r>
              <a:rPr lang="en-US" sz="1600" dirty="0">
                <a:solidFill>
                  <a:srgbClr val="16191F"/>
                </a:solidFill>
                <a:latin typeface="Tempus Sans ITC" panose="04020404030D07020202" pitchFamily="82" charset="0"/>
              </a:rPr>
              <a:t>Software issues on the physical host</a:t>
            </a:r>
          </a:p>
          <a:p>
            <a:pPr>
              <a:buFont typeface="Arial" panose="020B0604020202020204" pitchFamily="34" charset="0"/>
              <a:buChar char="•"/>
            </a:pPr>
            <a:r>
              <a:rPr lang="en-US" sz="1600" dirty="0">
                <a:solidFill>
                  <a:srgbClr val="16191F"/>
                </a:solidFill>
                <a:latin typeface="Tempus Sans ITC" panose="04020404030D07020202" pitchFamily="82" charset="0"/>
              </a:rPr>
              <a:t>Hardware issues on the physical host that impact network </a:t>
            </a:r>
            <a:r>
              <a:rPr lang="en-US" sz="1600" dirty="0" smtClean="0">
                <a:solidFill>
                  <a:srgbClr val="16191F"/>
                </a:solidFill>
                <a:latin typeface="Tempus Sans ITC" panose="04020404030D07020202" pitchFamily="82" charset="0"/>
              </a:rPr>
              <a:t>reachability</a:t>
            </a:r>
            <a:endParaRPr lang="en-US" sz="1600" b="0" i="0" u="none" strike="noStrike" dirty="0" smtClean="0">
              <a:solidFill>
                <a:srgbClr val="16191F"/>
              </a:solidFill>
              <a:effectLst/>
              <a:latin typeface="Tempus Sans ITC" panose="04020404030D07020202" pitchFamily="82" charset="0"/>
            </a:endParaRPr>
          </a:p>
          <a:p>
            <a:r>
              <a:rPr lang="en-US" sz="1600" b="1" dirty="0">
                <a:latin typeface="Tempus Sans ITC" panose="04020404030D07020202" pitchFamily="82" charset="0"/>
              </a:rPr>
              <a:t>Instance status checks</a:t>
            </a:r>
          </a:p>
          <a:p>
            <a:r>
              <a:rPr lang="en-US" sz="1600" dirty="0">
                <a:latin typeface="Tempus Sans ITC" panose="04020404030D07020202" pitchFamily="82" charset="0"/>
              </a:rPr>
              <a:t>Instance status checks monitor the software and network configuration of your individual instance. Amazon EC2 checks the health of the instance by sending an address resolution protocol (ARP) request to the network interface (NIC). These checks detect problems that require your involvement to repair. When an instance status check fails, you typically must address the problem yourself (for example, by rebooting the instance or by making instance configuration changes).</a:t>
            </a:r>
          </a:p>
          <a:p>
            <a:r>
              <a:rPr lang="en-US" sz="1600" dirty="0">
                <a:latin typeface="Tempus Sans ITC" panose="04020404030D07020202" pitchFamily="82" charset="0"/>
              </a:rPr>
              <a:t>The following are examples of problems that can cause instance status checks to fail:</a:t>
            </a:r>
          </a:p>
          <a:p>
            <a:r>
              <a:rPr lang="en-US" sz="1600" dirty="0">
                <a:latin typeface="Tempus Sans ITC" panose="04020404030D07020202" pitchFamily="82" charset="0"/>
              </a:rPr>
              <a:t>Failed system status checks</a:t>
            </a:r>
          </a:p>
          <a:p>
            <a:r>
              <a:rPr lang="en-US" sz="1600" dirty="0">
                <a:latin typeface="Tempus Sans ITC" panose="04020404030D07020202" pitchFamily="82" charset="0"/>
              </a:rPr>
              <a:t>Incorrect networking or startup configuration</a:t>
            </a:r>
          </a:p>
          <a:p>
            <a:r>
              <a:rPr lang="en-US" sz="1600" dirty="0">
                <a:latin typeface="Tempus Sans ITC" panose="04020404030D07020202" pitchFamily="82" charset="0"/>
              </a:rPr>
              <a:t>Exhausted memory</a:t>
            </a:r>
          </a:p>
          <a:p>
            <a:r>
              <a:rPr lang="en-US" sz="1600" dirty="0">
                <a:latin typeface="Tempus Sans ITC" panose="04020404030D07020202" pitchFamily="82" charset="0"/>
              </a:rPr>
              <a:t>Corrupted file system</a:t>
            </a:r>
          </a:p>
          <a:p>
            <a:r>
              <a:rPr lang="en-US" sz="1600" dirty="0">
                <a:latin typeface="Tempus Sans ITC" panose="04020404030D07020202" pitchFamily="82" charset="0"/>
              </a:rPr>
              <a:t>Incompatible </a:t>
            </a:r>
            <a:r>
              <a:rPr lang="en-US" sz="1600" dirty="0" smtClean="0">
                <a:latin typeface="Tempus Sans ITC" panose="04020404030D07020202" pitchFamily="82" charset="0"/>
              </a:rPr>
              <a:t>kernel</a:t>
            </a:r>
            <a:endParaRPr lang="en-US" sz="1600" b="0" i="0" u="none" strike="noStrike" dirty="0">
              <a:solidFill>
                <a:srgbClr val="16191F"/>
              </a:solidFill>
              <a:effectLst/>
              <a:latin typeface="Tempus Sans ITC" panose="04020404030D07020202" pitchFamily="82" charset="0"/>
            </a:endParaRPr>
          </a:p>
        </p:txBody>
      </p:sp>
    </p:spTree>
    <p:extLst>
      <p:ext uri="{BB962C8B-B14F-4D97-AF65-F5344CB8AC3E}">
        <p14:creationId xmlns:p14="http://schemas.microsoft.com/office/powerpoint/2010/main" val="3424942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9422" y="0"/>
            <a:ext cx="3506992" cy="523220"/>
          </a:xfrm>
          <a:prstGeom prst="rect">
            <a:avLst/>
          </a:prstGeom>
          <a:noFill/>
        </p:spPr>
        <p:txBody>
          <a:bodyPr wrap="square" rtlCol="0">
            <a:spAutoFit/>
          </a:bodyPr>
          <a:lstStyle/>
          <a:p>
            <a:r>
              <a:rPr lang="en-US" sz="2800" b="1" dirty="0" smtClean="0">
                <a:solidFill>
                  <a:srgbClr val="FF0000"/>
                </a:solidFill>
                <a:latin typeface="Tempus Sans ITC" panose="04020404030D07020202" pitchFamily="82" charset="0"/>
              </a:rPr>
              <a:t>      Port numbers.</a:t>
            </a:r>
            <a:endParaRPr lang="en-CA" sz="2800" b="1" dirty="0">
              <a:solidFill>
                <a:srgbClr val="FF0000"/>
              </a:solidFill>
              <a:latin typeface="Tempus Sans ITC" panose="04020404030D07020202" pitchFamily="82" charset="0"/>
            </a:endParaRPr>
          </a:p>
        </p:txBody>
      </p:sp>
      <p:sp>
        <p:nvSpPr>
          <p:cNvPr id="4" name="Rectangle 3"/>
          <p:cNvSpPr/>
          <p:nvPr/>
        </p:nvSpPr>
        <p:spPr>
          <a:xfrm>
            <a:off x="150606" y="508558"/>
            <a:ext cx="11919473" cy="6186309"/>
          </a:xfrm>
          <a:prstGeom prst="rect">
            <a:avLst/>
          </a:prstGeom>
        </p:spPr>
        <p:txBody>
          <a:bodyPr wrap="square">
            <a:spAutoFit/>
          </a:bodyPr>
          <a:lstStyle/>
          <a:p>
            <a:r>
              <a:rPr lang="en-US" b="1" dirty="0">
                <a:latin typeface="Tempus Sans ITC" panose="04020404030D07020202" pitchFamily="82" charset="0"/>
              </a:rPr>
              <a:t>What is a port number?</a:t>
            </a:r>
          </a:p>
          <a:p>
            <a:r>
              <a:rPr lang="en-US" dirty="0">
                <a:solidFill>
                  <a:srgbClr val="6C6C6C"/>
                </a:solidFill>
                <a:latin typeface="Tempus Sans ITC" panose="04020404030D07020202" pitchFamily="82" charset="0"/>
              </a:rPr>
              <a:t>A port number is a way to identify a specific process to which an internet or other network message is to be forwarded when it arrives at a </a:t>
            </a:r>
            <a:r>
              <a:rPr lang="en-US" u="sng" dirty="0">
                <a:solidFill>
                  <a:srgbClr val="00B3AC"/>
                </a:solidFill>
                <a:latin typeface="Tempus Sans ITC" panose="04020404030D07020202" pitchFamily="82" charset="0"/>
                <a:hlinkClick r:id="rId2"/>
              </a:rPr>
              <a:t>server</a:t>
            </a:r>
            <a:r>
              <a:rPr lang="en-US" dirty="0">
                <a:solidFill>
                  <a:srgbClr val="6C6C6C"/>
                </a:solidFill>
                <a:latin typeface="Tempus Sans ITC" panose="04020404030D07020202" pitchFamily="82" charset="0"/>
              </a:rPr>
              <a:t>. All network-connected devices come equipped with standardized ports that have an assigned number. These numbers are reserved for certain </a:t>
            </a:r>
            <a:r>
              <a:rPr lang="en-US" u="sng" dirty="0">
                <a:solidFill>
                  <a:srgbClr val="00B3AC"/>
                </a:solidFill>
                <a:latin typeface="Tempus Sans ITC" panose="04020404030D07020202" pitchFamily="82" charset="0"/>
                <a:hlinkClick r:id="rId3"/>
              </a:rPr>
              <a:t>protocols</a:t>
            </a:r>
            <a:r>
              <a:rPr lang="en-US" dirty="0">
                <a:solidFill>
                  <a:srgbClr val="6C6C6C"/>
                </a:solidFill>
                <a:latin typeface="Tempus Sans ITC" panose="04020404030D07020202" pitchFamily="82" charset="0"/>
              </a:rPr>
              <a:t> and their associated function. Hypertext Transfer Protocol (</a:t>
            </a:r>
            <a:r>
              <a:rPr lang="en-US" u="sng" dirty="0">
                <a:solidFill>
                  <a:srgbClr val="00B3AC"/>
                </a:solidFill>
                <a:latin typeface="Tempus Sans ITC" panose="04020404030D07020202" pitchFamily="82" charset="0"/>
                <a:hlinkClick r:id="rId4"/>
              </a:rPr>
              <a:t>HTTP</a:t>
            </a:r>
            <a:r>
              <a:rPr lang="en-US" dirty="0">
                <a:solidFill>
                  <a:srgbClr val="6C6C6C"/>
                </a:solidFill>
                <a:latin typeface="Tempus Sans ITC" panose="04020404030D07020202" pitchFamily="82" charset="0"/>
              </a:rPr>
              <a:t>) messages, for example, always go to </a:t>
            </a:r>
            <a:r>
              <a:rPr lang="en-US" u="sng" dirty="0">
                <a:solidFill>
                  <a:srgbClr val="00B3AC"/>
                </a:solidFill>
                <a:latin typeface="Tempus Sans ITC" panose="04020404030D07020202" pitchFamily="82" charset="0"/>
                <a:hlinkClick r:id="rId5"/>
              </a:rPr>
              <a:t>port 80</a:t>
            </a:r>
            <a:r>
              <a:rPr lang="en-US" dirty="0">
                <a:solidFill>
                  <a:srgbClr val="6C6C6C"/>
                </a:solidFill>
                <a:latin typeface="Tempus Sans ITC" panose="04020404030D07020202" pitchFamily="82" charset="0"/>
              </a:rPr>
              <a:t> -- one of the most commonly used ports</a:t>
            </a:r>
            <a:r>
              <a:rPr lang="en-US" dirty="0" smtClean="0">
                <a:solidFill>
                  <a:srgbClr val="6C6C6C"/>
                </a:solidFill>
                <a:latin typeface="Tempus Sans ITC" panose="04020404030D07020202" pitchFamily="82" charset="0"/>
              </a:rPr>
              <a:t>.</a:t>
            </a:r>
          </a:p>
          <a:p>
            <a:endParaRPr lang="en-US" dirty="0">
              <a:solidFill>
                <a:srgbClr val="6C6C6C"/>
              </a:solidFill>
              <a:latin typeface="Tempus Sans ITC" panose="04020404030D07020202" pitchFamily="82" charset="0"/>
            </a:endParaRPr>
          </a:p>
          <a:p>
            <a:r>
              <a:rPr lang="en-US" dirty="0">
                <a:solidFill>
                  <a:srgbClr val="6C6C6C"/>
                </a:solidFill>
                <a:latin typeface="Tempus Sans ITC" panose="04020404030D07020202" pitchFamily="82" charset="0"/>
              </a:rPr>
              <a:t>Developers of the </a:t>
            </a:r>
            <a:r>
              <a:rPr lang="en-US" u="sng" dirty="0">
                <a:solidFill>
                  <a:srgbClr val="00B3AC"/>
                </a:solidFill>
                <a:latin typeface="Tempus Sans ITC" panose="04020404030D07020202" pitchFamily="82" charset="0"/>
                <a:hlinkClick r:id="rId6"/>
              </a:rPr>
              <a:t>Advanced Research Projects Agency Network</a:t>
            </a:r>
            <a:r>
              <a:rPr lang="en-US" dirty="0">
                <a:solidFill>
                  <a:srgbClr val="6C6C6C"/>
                </a:solidFill>
                <a:latin typeface="Tempus Sans ITC" panose="04020404030D07020202" pitchFamily="82" charset="0"/>
              </a:rPr>
              <a:t>, an informal cooperation of system administrators and software authors, proposed the concept of port numbers. Once known as </a:t>
            </a:r>
            <a:r>
              <a:rPr lang="en-US" i="1" u="sng" dirty="0">
                <a:solidFill>
                  <a:srgbClr val="00B3AC"/>
                </a:solidFill>
                <a:latin typeface="Tempus Sans ITC" panose="04020404030D07020202" pitchFamily="82" charset="0"/>
                <a:hlinkClick r:id="rId7"/>
              </a:rPr>
              <a:t>socket numbers</a:t>
            </a:r>
            <a:r>
              <a:rPr lang="en-US" i="1" dirty="0">
                <a:solidFill>
                  <a:srgbClr val="6C6C6C"/>
                </a:solidFill>
                <a:latin typeface="Tempus Sans ITC" panose="04020404030D07020202" pitchFamily="82" charset="0"/>
              </a:rPr>
              <a:t>,</a:t>
            </a:r>
            <a:r>
              <a:rPr lang="en-US" dirty="0">
                <a:solidFill>
                  <a:srgbClr val="6C6C6C"/>
                </a:solidFill>
                <a:latin typeface="Tempus Sans ITC" panose="04020404030D07020202" pitchFamily="82" charset="0"/>
              </a:rPr>
              <a:t> the early incarnation of port numbers is similar to the Internet Protocol (</a:t>
            </a:r>
            <a:r>
              <a:rPr lang="en-US" u="sng" dirty="0">
                <a:solidFill>
                  <a:srgbClr val="00B3AC"/>
                </a:solidFill>
                <a:latin typeface="Tempus Sans ITC" panose="04020404030D07020202" pitchFamily="82" charset="0"/>
                <a:hlinkClick r:id="rId8"/>
              </a:rPr>
              <a:t>IP</a:t>
            </a:r>
            <a:r>
              <a:rPr lang="en-US" dirty="0">
                <a:solidFill>
                  <a:srgbClr val="6C6C6C"/>
                </a:solidFill>
                <a:latin typeface="Tempus Sans ITC" panose="04020404030D07020202" pitchFamily="82" charset="0"/>
              </a:rPr>
              <a:t>) address class used today</a:t>
            </a:r>
            <a:r>
              <a:rPr lang="en-US" dirty="0" smtClean="0">
                <a:solidFill>
                  <a:srgbClr val="6C6C6C"/>
                </a:solidFill>
                <a:latin typeface="Tempus Sans ITC" panose="04020404030D07020202" pitchFamily="82" charset="0"/>
              </a:rPr>
              <a:t>.</a:t>
            </a:r>
          </a:p>
          <a:p>
            <a:endParaRPr lang="en-US" dirty="0">
              <a:solidFill>
                <a:srgbClr val="6C6C6C"/>
              </a:solidFill>
              <a:latin typeface="Tempus Sans ITC" panose="04020404030D07020202" pitchFamily="82" charset="0"/>
            </a:endParaRPr>
          </a:p>
          <a:p>
            <a:r>
              <a:rPr lang="en-US" b="1" dirty="0">
                <a:latin typeface="Tempus Sans ITC" panose="04020404030D07020202" pitchFamily="82" charset="0"/>
              </a:rPr>
              <a:t>What is the difference between an IP address and a port number?</a:t>
            </a:r>
          </a:p>
          <a:p>
            <a:r>
              <a:rPr lang="en-US" dirty="0">
                <a:solidFill>
                  <a:srgbClr val="6C6C6C"/>
                </a:solidFill>
                <a:latin typeface="Tempus Sans ITC" panose="04020404030D07020202" pitchFamily="82" charset="0"/>
              </a:rPr>
              <a:t>An </a:t>
            </a:r>
            <a:r>
              <a:rPr lang="en-US" u="sng" dirty="0">
                <a:solidFill>
                  <a:srgbClr val="00B3AC"/>
                </a:solidFill>
                <a:latin typeface="Tempus Sans ITC" panose="04020404030D07020202" pitchFamily="82" charset="0"/>
                <a:hlinkClick r:id="rId9"/>
              </a:rPr>
              <a:t>IP address</a:t>
            </a:r>
            <a:r>
              <a:rPr lang="en-US" dirty="0">
                <a:solidFill>
                  <a:srgbClr val="6C6C6C"/>
                </a:solidFill>
                <a:latin typeface="Tempus Sans ITC" panose="04020404030D07020202" pitchFamily="82" charset="0"/>
              </a:rPr>
              <a:t> identifies a machine in an IP network and is used to determine the destination of a data </a:t>
            </a:r>
            <a:r>
              <a:rPr lang="en-US" u="sng" dirty="0">
                <a:solidFill>
                  <a:srgbClr val="00B3AC"/>
                </a:solidFill>
                <a:latin typeface="Tempus Sans ITC" panose="04020404030D07020202" pitchFamily="82" charset="0"/>
                <a:hlinkClick r:id="rId10"/>
              </a:rPr>
              <a:t>packet</a:t>
            </a:r>
            <a:r>
              <a:rPr lang="en-US" dirty="0">
                <a:solidFill>
                  <a:srgbClr val="6C6C6C"/>
                </a:solidFill>
                <a:latin typeface="Tempus Sans ITC" panose="04020404030D07020202" pitchFamily="82" charset="0"/>
              </a:rPr>
              <a:t>. Port numbers identify a particular application or service on a system</a:t>
            </a:r>
            <a:r>
              <a:rPr lang="en-US" dirty="0" smtClean="0">
                <a:solidFill>
                  <a:srgbClr val="6C6C6C"/>
                </a:solidFill>
                <a:latin typeface="Tempus Sans ITC" panose="04020404030D07020202" pitchFamily="82" charset="0"/>
              </a:rPr>
              <a:t>.</a:t>
            </a:r>
            <a:r>
              <a:rPr lang="en-US" dirty="0">
                <a:latin typeface="Tempus Sans ITC" panose="04020404030D07020202" pitchFamily="82" charset="0"/>
              </a:rPr>
              <a:t> An IP address is a logical address used to identify a device on the network. Any device connected to the internet is assigned a unique IP address for identification. This identifying information enables devices to communicate over the internet.</a:t>
            </a:r>
          </a:p>
          <a:p>
            <a:r>
              <a:rPr lang="en-US" dirty="0">
                <a:latin typeface="Tempus Sans ITC" panose="04020404030D07020202" pitchFamily="82" charset="0"/>
              </a:rPr>
              <a:t>Port numbers are part of the addressing information that helps identify senders and receivers of information and a particular application on the devices. Port numbers consist of 16-</a:t>
            </a:r>
            <a:r>
              <a:rPr lang="en-US" u="sng" dirty="0">
                <a:latin typeface="Tempus Sans ITC" panose="04020404030D07020202" pitchFamily="82" charset="0"/>
                <a:hlinkClick r:id="rId11"/>
              </a:rPr>
              <a:t>bit</a:t>
            </a:r>
            <a:r>
              <a:rPr lang="en-US" dirty="0">
                <a:latin typeface="Tempus Sans ITC" panose="04020404030D07020202" pitchFamily="82" charset="0"/>
              </a:rPr>
              <a:t> numbers.</a:t>
            </a:r>
          </a:p>
          <a:p>
            <a:r>
              <a:rPr lang="en-US" dirty="0" smtClean="0">
                <a:latin typeface="Tempus Sans ITC" panose="04020404030D07020202" pitchFamily="82" charset="0"/>
              </a:rPr>
              <a:t>For example, a user request for a file transfer from a </a:t>
            </a:r>
            <a:r>
              <a:rPr lang="en-US" u="sng" dirty="0" smtClean="0">
                <a:latin typeface="Tempus Sans ITC" panose="04020404030D07020202" pitchFamily="82" charset="0"/>
                <a:hlinkClick r:id="rId12"/>
              </a:rPr>
              <a:t>client</a:t>
            </a:r>
            <a:r>
              <a:rPr lang="en-US" dirty="0" smtClean="0">
                <a:latin typeface="Tempus Sans ITC" panose="04020404030D07020202" pitchFamily="82" charset="0"/>
              </a:rPr>
              <a:t>, or local host, to a </a:t>
            </a:r>
            <a:r>
              <a:rPr lang="en-US" dirty="0">
                <a:latin typeface="Tempus Sans ITC" panose="04020404030D07020202" pitchFamily="82" charset="0"/>
              </a:rPr>
              <a:t>remote server on the internet uses File Transfer Protocol (</a:t>
            </a:r>
            <a:r>
              <a:rPr lang="en-US" u="sng" dirty="0">
                <a:latin typeface="Tempus Sans ITC" panose="04020404030D07020202" pitchFamily="82" charset="0"/>
                <a:hlinkClick r:id="rId13"/>
              </a:rPr>
              <a:t>FTP</a:t>
            </a:r>
            <a:r>
              <a:rPr lang="en-US" dirty="0">
                <a:latin typeface="Tempus Sans ITC" panose="04020404030D07020202" pitchFamily="82" charset="0"/>
              </a:rPr>
              <a:t>) for the transaction. Both devices must be configured to transfer files via FTP. To transfer the file, the Transmission Control Protocol (</a:t>
            </a:r>
            <a:r>
              <a:rPr lang="en-US" u="sng" dirty="0">
                <a:latin typeface="Tempus Sans ITC" panose="04020404030D07020202" pitchFamily="82" charset="0"/>
                <a:hlinkClick r:id="rId14"/>
              </a:rPr>
              <a:t>TCP</a:t>
            </a:r>
            <a:r>
              <a:rPr lang="en-US" dirty="0">
                <a:latin typeface="Tempus Sans ITC" panose="04020404030D07020202" pitchFamily="82" charset="0"/>
              </a:rPr>
              <a:t>) software layer in local host identifies the port number of 21, which, by convention, associates with an FTP request -- in the 16-bit port number integer that is appended to the request.</a:t>
            </a:r>
          </a:p>
          <a:p>
            <a:r>
              <a:rPr lang="en-US" dirty="0">
                <a:latin typeface="Tempus Sans ITC" panose="04020404030D07020202" pitchFamily="82" charset="0"/>
              </a:rPr>
              <a:t>At the server, the TCP layer will read port number 21 and forward the request to the FTP program at the server</a:t>
            </a:r>
            <a:r>
              <a:rPr lang="en-US" dirty="0" smtClean="0">
                <a:latin typeface="Tempus Sans ITC" panose="04020404030D07020202" pitchFamily="82" charset="0"/>
              </a:rPr>
              <a:t>.</a:t>
            </a:r>
            <a:endParaRPr lang="en-US" dirty="0">
              <a:solidFill>
                <a:srgbClr val="6C6C6C"/>
              </a:solidFill>
              <a:effectLst/>
              <a:latin typeface="Tempus Sans ITC" panose="04020404030D07020202" pitchFamily="82" charset="0"/>
            </a:endParaRPr>
          </a:p>
        </p:txBody>
      </p:sp>
    </p:spTree>
    <p:extLst>
      <p:ext uri="{BB962C8B-B14F-4D97-AF65-F5344CB8AC3E}">
        <p14:creationId xmlns:p14="http://schemas.microsoft.com/office/powerpoint/2010/main" val="186858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55265" y="333487"/>
            <a:ext cx="6730862" cy="5884433"/>
          </a:xfrm>
          <a:prstGeom prst="rect">
            <a:avLst/>
          </a:prstGeom>
          <a:ln w="15875">
            <a:solidFill>
              <a:schemeClr val="accent1"/>
            </a:solidFill>
          </a:ln>
        </p:spPr>
      </p:pic>
    </p:spTree>
    <p:extLst>
      <p:ext uri="{BB962C8B-B14F-4D97-AF65-F5344CB8AC3E}">
        <p14:creationId xmlns:p14="http://schemas.microsoft.com/office/powerpoint/2010/main" val="86720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07" y="191989"/>
            <a:ext cx="11851341" cy="5355312"/>
          </a:xfrm>
          <a:prstGeom prst="rect">
            <a:avLst/>
          </a:prstGeom>
        </p:spPr>
        <p:txBody>
          <a:bodyPr wrap="square">
            <a:spAutoFit/>
          </a:bodyPr>
          <a:lstStyle/>
          <a:p>
            <a:r>
              <a:rPr lang="en-US" b="1" i="0" dirty="0" smtClean="0">
                <a:solidFill>
                  <a:srgbClr val="FF0000"/>
                </a:solidFill>
                <a:effectLst/>
                <a:latin typeface="Tempus Sans ITC" panose="04020404030D07020202" pitchFamily="82" charset="0"/>
              </a:rPr>
              <a:t>What are the benefits of using a CDN?</a:t>
            </a:r>
          </a:p>
          <a:p>
            <a:r>
              <a:rPr lang="en-US" b="0" i="0" dirty="0" smtClean="0">
                <a:solidFill>
                  <a:srgbClr val="222222"/>
                </a:solidFill>
                <a:effectLst/>
                <a:latin typeface="Tempus Sans ITC" panose="04020404030D07020202" pitchFamily="82" charset="0"/>
              </a:rPr>
              <a:t>Although the benefits of using a CDN vary depending on the size and needs of an Internet property, the primary benefits for most users can be broken down into 4 different components:</a:t>
            </a:r>
          </a:p>
          <a:p>
            <a:endParaRPr lang="en-US" b="0" i="0" dirty="0" smtClean="0">
              <a:solidFill>
                <a:srgbClr val="222222"/>
              </a:solidFill>
              <a:effectLst/>
              <a:latin typeface="Tempus Sans ITC" panose="04020404030D07020202" pitchFamily="82" charset="0"/>
            </a:endParaRPr>
          </a:p>
          <a:p>
            <a:pPr>
              <a:buFont typeface="+mj-lt"/>
              <a:buAutoNum type="arabicPeriod"/>
            </a:pPr>
            <a:r>
              <a:rPr lang="en-US" b="1" i="0" dirty="0" smtClean="0">
                <a:solidFill>
                  <a:srgbClr val="222222"/>
                </a:solidFill>
                <a:effectLst/>
                <a:latin typeface="Tempus Sans ITC" panose="04020404030D07020202" pitchFamily="82" charset="0"/>
              </a:rPr>
              <a:t>Improving website load times</a:t>
            </a:r>
            <a:r>
              <a:rPr lang="en-US" b="0" i="0" dirty="0" smtClean="0">
                <a:solidFill>
                  <a:srgbClr val="222222"/>
                </a:solidFill>
                <a:effectLst/>
                <a:latin typeface="Tempus Sans ITC" panose="04020404030D07020202" pitchFamily="82" charset="0"/>
              </a:rPr>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a:buFont typeface="+mj-lt"/>
              <a:buAutoNum type="arabicPeriod"/>
            </a:pPr>
            <a:endParaRPr lang="en-US" b="0" i="0" dirty="0" smtClean="0">
              <a:solidFill>
                <a:srgbClr val="222222"/>
              </a:solidFill>
              <a:effectLst/>
              <a:latin typeface="Tempus Sans ITC" panose="04020404030D07020202" pitchFamily="82" charset="0"/>
            </a:endParaRPr>
          </a:p>
          <a:p>
            <a:pPr>
              <a:buFont typeface="+mj-lt"/>
              <a:buAutoNum type="arabicPeriod"/>
            </a:pPr>
            <a:r>
              <a:rPr lang="en-US" b="1" i="0" dirty="0" smtClean="0">
                <a:solidFill>
                  <a:srgbClr val="222222"/>
                </a:solidFill>
                <a:effectLst/>
                <a:latin typeface="Tempus Sans ITC" panose="04020404030D07020202" pitchFamily="82" charset="0"/>
              </a:rPr>
              <a:t>Reducing bandwidth costs</a:t>
            </a:r>
            <a:r>
              <a:rPr lang="en-US" b="0" i="0" dirty="0" smtClean="0">
                <a:solidFill>
                  <a:srgbClr val="222222"/>
                </a:solidFill>
                <a:effectLst/>
                <a:latin typeface="Tempus Sans ITC" panose="04020404030D07020202" pitchFamily="82" charset="0"/>
              </a:rPr>
              <a:t> - Bandwidth consumption costs for website hosting is a primary expense for websites. Through caching and other optimizations, CDNs are able to reduce the amount of data an origin server must provide, thus reducing hosting costs for website owners.</a:t>
            </a:r>
          </a:p>
          <a:p>
            <a:pPr>
              <a:buFont typeface="+mj-lt"/>
              <a:buAutoNum type="arabicPeriod"/>
            </a:pPr>
            <a:endParaRPr lang="en-US" b="0" i="0" dirty="0" smtClean="0">
              <a:solidFill>
                <a:srgbClr val="222222"/>
              </a:solidFill>
              <a:effectLst/>
              <a:latin typeface="Tempus Sans ITC" panose="04020404030D07020202" pitchFamily="82" charset="0"/>
            </a:endParaRPr>
          </a:p>
          <a:p>
            <a:pPr>
              <a:buFont typeface="+mj-lt"/>
              <a:buAutoNum type="arabicPeriod"/>
            </a:pPr>
            <a:r>
              <a:rPr lang="en-US" b="1" i="0" dirty="0" smtClean="0">
                <a:solidFill>
                  <a:srgbClr val="222222"/>
                </a:solidFill>
                <a:effectLst/>
                <a:latin typeface="Tempus Sans ITC" panose="04020404030D07020202" pitchFamily="82" charset="0"/>
              </a:rPr>
              <a:t>Increasing content availability and redundancy</a:t>
            </a:r>
            <a:r>
              <a:rPr lang="en-US" b="0" i="0" dirty="0" smtClean="0">
                <a:solidFill>
                  <a:srgbClr val="222222"/>
                </a:solidFill>
                <a:effectLst/>
                <a:latin typeface="Tempus Sans ITC" panose="04020404030D07020202" pitchFamily="82" charset="0"/>
              </a:rPr>
              <a:t> - Large amounts of traffic or hardware failures can interrupt normal website function. Thanks to their distributed nature, a CDN can handle more traffic and withstand hardware failure better than many origin servers.</a:t>
            </a:r>
          </a:p>
          <a:p>
            <a:pPr>
              <a:buFont typeface="+mj-lt"/>
              <a:buAutoNum type="arabicPeriod"/>
            </a:pPr>
            <a:endParaRPr lang="en-US" b="0" i="0" dirty="0" smtClean="0">
              <a:solidFill>
                <a:srgbClr val="222222"/>
              </a:solidFill>
              <a:effectLst/>
              <a:latin typeface="Tempus Sans ITC" panose="04020404030D07020202" pitchFamily="82" charset="0"/>
            </a:endParaRPr>
          </a:p>
          <a:p>
            <a:pPr>
              <a:buFont typeface="+mj-lt"/>
              <a:buAutoNum type="arabicPeriod"/>
            </a:pPr>
            <a:r>
              <a:rPr lang="en-US" b="1" i="0" dirty="0" smtClean="0">
                <a:solidFill>
                  <a:srgbClr val="222222"/>
                </a:solidFill>
                <a:effectLst/>
                <a:latin typeface="Tempus Sans ITC" panose="04020404030D07020202" pitchFamily="82" charset="0"/>
              </a:rPr>
              <a:t>Improving website security</a:t>
            </a:r>
            <a:r>
              <a:rPr lang="en-US" b="0" i="0" dirty="0" smtClean="0">
                <a:solidFill>
                  <a:srgbClr val="222222"/>
                </a:solidFill>
                <a:effectLst/>
                <a:latin typeface="Tempus Sans ITC" panose="04020404030D07020202" pitchFamily="82" charset="0"/>
              </a:rPr>
              <a:t> - A CDN may improve security by providing </a:t>
            </a:r>
            <a:r>
              <a:rPr lang="en-US" b="0" i="0" u="none" strike="noStrike" dirty="0" smtClean="0">
                <a:solidFill>
                  <a:srgbClr val="0055DC"/>
                </a:solidFill>
                <a:effectLst/>
                <a:latin typeface="Tempus Sans ITC" panose="04020404030D07020202" pitchFamily="82" charset="0"/>
                <a:hlinkClick r:id="rId2"/>
              </a:rPr>
              <a:t>DDoS mitigation</a:t>
            </a:r>
            <a:r>
              <a:rPr lang="en-US" b="0" i="0" dirty="0" smtClean="0">
                <a:solidFill>
                  <a:srgbClr val="222222"/>
                </a:solidFill>
                <a:effectLst/>
                <a:latin typeface="Tempus Sans ITC" panose="04020404030D07020202" pitchFamily="82" charset="0"/>
              </a:rPr>
              <a:t>, improvements to security certificates, and other optimizations</a:t>
            </a: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1758203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 y="117693"/>
            <a:ext cx="12005535" cy="6463308"/>
          </a:xfrm>
          <a:prstGeom prst="rect">
            <a:avLst/>
          </a:prstGeom>
        </p:spPr>
        <p:txBody>
          <a:bodyPr wrap="square">
            <a:spAutoFit/>
          </a:bodyPr>
          <a:lstStyle/>
          <a:p>
            <a:r>
              <a:rPr lang="en-US" b="1" dirty="0">
                <a:solidFill>
                  <a:srgbClr val="323232"/>
                </a:solidFill>
                <a:latin typeface="Tempus Sans ITC" panose="04020404030D07020202" pitchFamily="82" charset="0"/>
              </a:rPr>
              <a:t>What are the different types of port numbers and their uses?</a:t>
            </a:r>
          </a:p>
          <a:p>
            <a:r>
              <a:rPr lang="en-US" dirty="0">
                <a:solidFill>
                  <a:srgbClr val="6C6C6C"/>
                </a:solidFill>
                <a:latin typeface="Tempus Sans ITC" panose="04020404030D07020202" pitchFamily="82" charset="0"/>
              </a:rPr>
              <a:t>There are 65,535 port numbers, but not all are used every day.</a:t>
            </a:r>
          </a:p>
          <a:p>
            <a:r>
              <a:rPr lang="en-US" dirty="0">
                <a:solidFill>
                  <a:srgbClr val="6C6C6C"/>
                </a:solidFill>
                <a:latin typeface="Tempus Sans ITC" panose="04020404030D07020202" pitchFamily="82" charset="0"/>
              </a:rPr>
              <a:t>Restricted port numbers or well-known port numbers are reserved by prominent companies and range from 0 to 1023. </a:t>
            </a:r>
            <a:r>
              <a:rPr lang="en-US" u="sng" dirty="0">
                <a:solidFill>
                  <a:srgbClr val="00B3AC"/>
                </a:solidFill>
                <a:latin typeface="Tempus Sans ITC" panose="04020404030D07020202" pitchFamily="82" charset="0"/>
                <a:hlinkClick r:id="rId2"/>
              </a:rPr>
              <a:t>Apple QuickTime</a:t>
            </a:r>
            <a:r>
              <a:rPr lang="en-US" dirty="0">
                <a:solidFill>
                  <a:srgbClr val="6C6C6C"/>
                </a:solidFill>
                <a:latin typeface="Tempus Sans ITC" panose="04020404030D07020202" pitchFamily="82" charset="0"/>
              </a:rPr>
              <a:t>, </a:t>
            </a:r>
            <a:r>
              <a:rPr lang="en-US" u="sng" dirty="0">
                <a:solidFill>
                  <a:srgbClr val="00B3AC"/>
                </a:solidFill>
                <a:latin typeface="Tempus Sans ITC" panose="04020404030D07020202" pitchFamily="82" charset="0"/>
                <a:hlinkClick r:id="rId3"/>
              </a:rPr>
              <a:t>Structured Query Language</a:t>
            </a:r>
            <a:r>
              <a:rPr lang="en-US" dirty="0">
                <a:solidFill>
                  <a:srgbClr val="6C6C6C"/>
                </a:solidFill>
                <a:latin typeface="Tempus Sans ITC" panose="04020404030D07020202" pitchFamily="82" charset="0"/>
              </a:rPr>
              <a:t> services and </a:t>
            </a:r>
            <a:r>
              <a:rPr lang="en-US" u="sng" dirty="0">
                <a:solidFill>
                  <a:srgbClr val="00B3AC"/>
                </a:solidFill>
                <a:latin typeface="Tempus Sans ITC" panose="04020404030D07020202" pitchFamily="82" charset="0"/>
                <a:hlinkClick r:id="rId4"/>
              </a:rPr>
              <a:t>Gopher</a:t>
            </a:r>
            <a:r>
              <a:rPr lang="en-US" dirty="0">
                <a:solidFill>
                  <a:srgbClr val="6C6C6C"/>
                </a:solidFill>
                <a:latin typeface="Tempus Sans ITC" panose="04020404030D07020202" pitchFamily="82" charset="0"/>
              </a:rPr>
              <a:t> services use some of these restricted ports.</a:t>
            </a:r>
          </a:p>
          <a:p>
            <a:r>
              <a:rPr lang="en-US" dirty="0">
                <a:solidFill>
                  <a:srgbClr val="6C6C6C"/>
                </a:solidFill>
                <a:latin typeface="Tempus Sans ITC" panose="04020404030D07020202" pitchFamily="82" charset="0"/>
              </a:rPr>
              <a:t>Those who want to register a specific port number can choose from 1024 to 49151. Software companies typically register these port numbers. </a:t>
            </a:r>
            <a:r>
              <a:rPr lang="en-US" u="sng" dirty="0">
                <a:solidFill>
                  <a:srgbClr val="00B3AC"/>
                </a:solidFill>
                <a:latin typeface="Tempus Sans ITC" panose="04020404030D07020202" pitchFamily="82" charset="0"/>
                <a:hlinkClick r:id="rId5"/>
              </a:rPr>
              <a:t>Dynamic</a:t>
            </a:r>
            <a:r>
              <a:rPr lang="en-US" dirty="0">
                <a:solidFill>
                  <a:srgbClr val="6C6C6C"/>
                </a:solidFill>
                <a:latin typeface="Tempus Sans ITC" panose="04020404030D07020202" pitchFamily="82" charset="0"/>
              </a:rPr>
              <a:t> or private ports ranging from 49152 to 65536 are available for anyone to use.</a:t>
            </a:r>
          </a:p>
          <a:p>
            <a:r>
              <a:rPr lang="en-US" dirty="0">
                <a:solidFill>
                  <a:srgbClr val="6C6C6C"/>
                </a:solidFill>
                <a:latin typeface="Tempus Sans ITC" panose="04020404030D07020202" pitchFamily="82" charset="0"/>
              </a:rPr>
              <a:t>In another scenario, a port number is assigned temporarily -- for the duration of the request and its completion -- from a range of assigned port numbers. This is called a </a:t>
            </a:r>
            <a:r>
              <a:rPr lang="en-US" i="1" dirty="0">
                <a:solidFill>
                  <a:srgbClr val="6C6C6C"/>
                </a:solidFill>
                <a:latin typeface="Tempus Sans ITC" panose="04020404030D07020202" pitchFamily="82" charset="0"/>
              </a:rPr>
              <a:t>temporary port number</a:t>
            </a:r>
            <a:r>
              <a:rPr lang="en-US" dirty="0" smtClean="0">
                <a:solidFill>
                  <a:srgbClr val="6C6C6C"/>
                </a:solidFill>
                <a:latin typeface="Tempus Sans ITC" panose="04020404030D07020202" pitchFamily="82" charset="0"/>
              </a:rPr>
              <a:t>.</a:t>
            </a:r>
          </a:p>
          <a:p>
            <a:r>
              <a:rPr lang="en-US" dirty="0" smtClean="0">
                <a:solidFill>
                  <a:srgbClr val="6C6C6C"/>
                </a:solidFill>
                <a:latin typeface="Tempus Sans ITC" panose="04020404030D07020202" pitchFamily="82" charset="0"/>
              </a:rPr>
              <a:t>Here </a:t>
            </a:r>
            <a:r>
              <a:rPr lang="en-US" dirty="0">
                <a:solidFill>
                  <a:srgbClr val="6C6C6C"/>
                </a:solidFill>
                <a:latin typeface="Tempus Sans ITC" panose="04020404030D07020202" pitchFamily="82" charset="0"/>
              </a:rPr>
              <a:t>are some commonly used ports and their associated networking protocols:</a:t>
            </a:r>
          </a:p>
          <a:p>
            <a:pPr>
              <a:buFont typeface="Arial" panose="020B0604020202020204" pitchFamily="34" charset="0"/>
              <a:buChar char="•"/>
            </a:pPr>
            <a:r>
              <a:rPr lang="en-US" b="1" dirty="0">
                <a:solidFill>
                  <a:srgbClr val="666666"/>
                </a:solidFill>
                <a:latin typeface="Tempus Sans ITC" panose="04020404030D07020202" pitchFamily="82" charset="0"/>
              </a:rPr>
              <a:t>Ports 20 and 21.</a:t>
            </a:r>
            <a:r>
              <a:rPr lang="en-US" dirty="0">
                <a:solidFill>
                  <a:srgbClr val="666666"/>
                </a:solidFill>
                <a:latin typeface="Tempus Sans ITC" panose="04020404030D07020202" pitchFamily="82" charset="0"/>
              </a:rPr>
              <a:t> FTP is used to transfer files between a client and a server.</a:t>
            </a:r>
          </a:p>
          <a:p>
            <a:pPr>
              <a:buFont typeface="Arial" panose="020B0604020202020204" pitchFamily="34" charset="0"/>
              <a:buChar char="•"/>
            </a:pPr>
            <a:r>
              <a:rPr lang="en-US" b="1" dirty="0">
                <a:solidFill>
                  <a:srgbClr val="666666"/>
                </a:solidFill>
                <a:latin typeface="Tempus Sans ITC" panose="04020404030D07020202" pitchFamily="82" charset="0"/>
              </a:rPr>
              <a:t>Port 22.</a:t>
            </a:r>
            <a:r>
              <a:rPr lang="en-US" dirty="0">
                <a:solidFill>
                  <a:srgbClr val="666666"/>
                </a:solidFill>
                <a:latin typeface="Tempus Sans ITC" panose="04020404030D07020202" pitchFamily="82" charset="0"/>
              </a:rPr>
              <a:t> </a:t>
            </a:r>
            <a:r>
              <a:rPr lang="en-US" u="sng" dirty="0">
                <a:solidFill>
                  <a:srgbClr val="00B3AC"/>
                </a:solidFill>
                <a:latin typeface="Tempus Sans ITC" panose="04020404030D07020202" pitchFamily="82" charset="0"/>
                <a:hlinkClick r:id="rId6"/>
              </a:rPr>
              <a:t>Secure Shell</a:t>
            </a:r>
            <a:r>
              <a:rPr lang="en-US" dirty="0">
                <a:solidFill>
                  <a:srgbClr val="666666"/>
                </a:solidFill>
                <a:latin typeface="Tempus Sans ITC" panose="04020404030D07020202" pitchFamily="82" charset="0"/>
              </a:rPr>
              <a:t> is one of several tunneling protocols used to build secure network connections.</a:t>
            </a:r>
          </a:p>
          <a:p>
            <a:pPr>
              <a:buFont typeface="Arial" panose="020B0604020202020204" pitchFamily="34" charset="0"/>
              <a:buChar char="•"/>
            </a:pPr>
            <a:r>
              <a:rPr lang="en-US" b="1" dirty="0">
                <a:solidFill>
                  <a:srgbClr val="666666"/>
                </a:solidFill>
                <a:latin typeface="Tempus Sans ITC" panose="04020404030D07020202" pitchFamily="82" charset="0"/>
              </a:rPr>
              <a:t>Port 25.</a:t>
            </a:r>
            <a:r>
              <a:rPr lang="en-US" dirty="0">
                <a:solidFill>
                  <a:srgbClr val="666666"/>
                </a:solidFill>
                <a:latin typeface="Tempus Sans ITC" panose="04020404030D07020202" pitchFamily="82" charset="0"/>
              </a:rPr>
              <a:t> Simple Mail Transfer Protocol (</a:t>
            </a:r>
            <a:r>
              <a:rPr lang="en-US" u="sng" dirty="0">
                <a:solidFill>
                  <a:srgbClr val="00B3AC"/>
                </a:solidFill>
                <a:latin typeface="Tempus Sans ITC" panose="04020404030D07020202" pitchFamily="82" charset="0"/>
                <a:hlinkClick r:id="rId7"/>
              </a:rPr>
              <a:t>SMTP</a:t>
            </a:r>
            <a:r>
              <a:rPr lang="en-US" dirty="0">
                <a:solidFill>
                  <a:srgbClr val="666666"/>
                </a:solidFill>
                <a:latin typeface="Tempus Sans ITC" panose="04020404030D07020202" pitchFamily="82" charset="0"/>
              </a:rPr>
              <a:t>) is commonly used for email.</a:t>
            </a:r>
          </a:p>
          <a:p>
            <a:pPr>
              <a:buFont typeface="Arial" panose="020B0604020202020204" pitchFamily="34" charset="0"/>
              <a:buChar char="•"/>
            </a:pPr>
            <a:r>
              <a:rPr lang="en-US" b="1" dirty="0">
                <a:solidFill>
                  <a:srgbClr val="666666"/>
                </a:solidFill>
                <a:latin typeface="Tempus Sans ITC" panose="04020404030D07020202" pitchFamily="82" charset="0"/>
              </a:rPr>
              <a:t>Port 53.</a:t>
            </a:r>
            <a:r>
              <a:rPr lang="en-US" dirty="0">
                <a:solidFill>
                  <a:srgbClr val="666666"/>
                </a:solidFill>
                <a:latin typeface="Tempus Sans ITC" panose="04020404030D07020202" pitchFamily="82" charset="0"/>
              </a:rPr>
              <a:t> Domain name system (</a:t>
            </a:r>
            <a:r>
              <a:rPr lang="en-US" u="sng" dirty="0">
                <a:solidFill>
                  <a:srgbClr val="00B3AC"/>
                </a:solidFill>
                <a:latin typeface="Tempus Sans ITC" panose="04020404030D07020202" pitchFamily="82" charset="0"/>
                <a:hlinkClick r:id="rId8"/>
              </a:rPr>
              <a:t>DNS</a:t>
            </a:r>
            <a:r>
              <a:rPr lang="en-US" dirty="0">
                <a:solidFill>
                  <a:srgbClr val="666666"/>
                </a:solidFill>
                <a:latin typeface="Tempus Sans ITC" panose="04020404030D07020202" pitchFamily="82" charset="0"/>
              </a:rPr>
              <a:t>) is a critical process that matches human-readable domain names to machine-readable IP addresses on the modern internet. It helps users load websites and applications without typing in a long list of IP addresses.</a:t>
            </a:r>
          </a:p>
          <a:p>
            <a:pPr>
              <a:buFont typeface="Arial" panose="020B0604020202020204" pitchFamily="34" charset="0"/>
              <a:buChar char="•"/>
            </a:pPr>
            <a:r>
              <a:rPr lang="en-US" b="1" dirty="0">
                <a:solidFill>
                  <a:srgbClr val="666666"/>
                </a:solidFill>
                <a:latin typeface="Tempus Sans ITC" panose="04020404030D07020202" pitchFamily="82" charset="0"/>
              </a:rPr>
              <a:t>Port 80.</a:t>
            </a:r>
            <a:r>
              <a:rPr lang="en-US" dirty="0">
                <a:solidFill>
                  <a:srgbClr val="666666"/>
                </a:solidFill>
                <a:latin typeface="Tempus Sans ITC" panose="04020404030D07020202" pitchFamily="82" charset="0"/>
              </a:rPr>
              <a:t> HTTP is the protocol that enables the </a:t>
            </a:r>
            <a:r>
              <a:rPr lang="en-US" u="sng" dirty="0">
                <a:solidFill>
                  <a:srgbClr val="00B3AC"/>
                </a:solidFill>
                <a:latin typeface="Tempus Sans ITC" panose="04020404030D07020202" pitchFamily="82" charset="0"/>
                <a:hlinkClick r:id="rId9"/>
              </a:rPr>
              <a:t>World Wide Web</a:t>
            </a:r>
            <a:r>
              <a:rPr lang="en-US" dirty="0">
                <a:solidFill>
                  <a:srgbClr val="666666"/>
                </a:solidFill>
                <a:latin typeface="Tempus Sans ITC" panose="04020404030D07020202" pitchFamily="82" charset="0"/>
              </a:rPr>
              <a:t>.</a:t>
            </a:r>
          </a:p>
          <a:p>
            <a:pPr>
              <a:buFont typeface="Arial" panose="020B0604020202020204" pitchFamily="34" charset="0"/>
              <a:buChar char="•"/>
            </a:pPr>
            <a:r>
              <a:rPr lang="en-US" b="1" dirty="0">
                <a:solidFill>
                  <a:srgbClr val="666666"/>
                </a:solidFill>
                <a:latin typeface="Tempus Sans ITC" panose="04020404030D07020202" pitchFamily="82" charset="0"/>
              </a:rPr>
              <a:t>Port 123.</a:t>
            </a:r>
            <a:r>
              <a:rPr lang="en-US" dirty="0">
                <a:solidFill>
                  <a:srgbClr val="666666"/>
                </a:solidFill>
                <a:latin typeface="Tempus Sans ITC" panose="04020404030D07020202" pitchFamily="82" charset="0"/>
              </a:rPr>
              <a:t> </a:t>
            </a:r>
            <a:r>
              <a:rPr lang="en-US" u="sng" dirty="0">
                <a:solidFill>
                  <a:srgbClr val="00B3AC"/>
                </a:solidFill>
                <a:latin typeface="Tempus Sans ITC" panose="04020404030D07020202" pitchFamily="82" charset="0"/>
                <a:hlinkClick r:id="rId10"/>
              </a:rPr>
              <a:t>Network Time Protocol</a:t>
            </a:r>
            <a:r>
              <a:rPr lang="en-US" dirty="0">
                <a:solidFill>
                  <a:srgbClr val="666666"/>
                </a:solidFill>
                <a:latin typeface="Tempus Sans ITC" panose="04020404030D07020202" pitchFamily="82" charset="0"/>
              </a:rPr>
              <a:t> helps computer clocks sync with each other. It's a vital process in </a:t>
            </a:r>
            <a:r>
              <a:rPr lang="en-US" u="sng" dirty="0">
                <a:solidFill>
                  <a:srgbClr val="00B3AC"/>
                </a:solidFill>
                <a:latin typeface="Tempus Sans ITC" panose="04020404030D07020202" pitchFamily="82" charset="0"/>
                <a:hlinkClick r:id="rId11"/>
              </a:rPr>
              <a:t>encryption</a:t>
            </a:r>
            <a:endParaRPr lang="en-US" dirty="0">
              <a:solidFill>
                <a:srgbClr val="666666"/>
              </a:solidFill>
              <a:latin typeface="Tempus Sans ITC" panose="04020404030D07020202" pitchFamily="82" charset="0"/>
            </a:endParaRPr>
          </a:p>
          <a:p>
            <a:pPr>
              <a:buFont typeface="Arial" panose="020B0604020202020204" pitchFamily="34" charset="0"/>
              <a:buChar char="•"/>
            </a:pPr>
            <a:r>
              <a:rPr lang="en-US" b="1" dirty="0">
                <a:solidFill>
                  <a:srgbClr val="666666"/>
                </a:solidFill>
                <a:latin typeface="Tempus Sans ITC" panose="04020404030D07020202" pitchFamily="82" charset="0"/>
              </a:rPr>
              <a:t>Port 179.</a:t>
            </a:r>
            <a:r>
              <a:rPr lang="en-US" dirty="0">
                <a:solidFill>
                  <a:srgbClr val="666666"/>
                </a:solidFill>
                <a:latin typeface="Tempus Sans ITC" panose="04020404030D07020202" pitchFamily="82" charset="0"/>
              </a:rPr>
              <a:t> Border Gateway Protocol (</a:t>
            </a:r>
            <a:r>
              <a:rPr lang="en-US" u="sng" dirty="0">
                <a:solidFill>
                  <a:srgbClr val="00B3AC"/>
                </a:solidFill>
                <a:latin typeface="Tempus Sans ITC" panose="04020404030D07020202" pitchFamily="82" charset="0"/>
                <a:hlinkClick r:id="rId12"/>
              </a:rPr>
              <a:t>BGP</a:t>
            </a:r>
            <a:r>
              <a:rPr lang="en-US" dirty="0">
                <a:solidFill>
                  <a:srgbClr val="666666"/>
                </a:solidFill>
                <a:latin typeface="Tempus Sans ITC" panose="04020404030D07020202" pitchFamily="82" charset="0"/>
              </a:rPr>
              <a:t>) helps establish efficient routes between the large networks or autonomous systems that make up the internet. These large networks use BGP to broadcast which IP addresses they control</a:t>
            </a:r>
            <a:r>
              <a:rPr lang="en-US" dirty="0" smtClean="0">
                <a:solidFill>
                  <a:srgbClr val="666666"/>
                </a:solidFill>
                <a:latin typeface="Tempus Sans ITC" panose="04020404030D07020202" pitchFamily="82" charset="0"/>
              </a:rPr>
              <a:t>.</a:t>
            </a:r>
          </a:p>
          <a:p>
            <a:r>
              <a:rPr lang="en-CA" b="1" dirty="0">
                <a:latin typeface="Tempus Sans ITC" panose="04020404030D07020202" pitchFamily="82" charset="0"/>
              </a:rPr>
              <a:t>Port 443.</a:t>
            </a:r>
            <a:r>
              <a:rPr lang="en-CA" dirty="0">
                <a:latin typeface="Tempus Sans ITC" panose="04020404030D07020202" pitchFamily="82" charset="0"/>
              </a:rPr>
              <a:t> HTTP Secure (</a:t>
            </a:r>
            <a:r>
              <a:rPr lang="en-CA" u="sng" dirty="0">
                <a:latin typeface="Tempus Sans ITC" panose="04020404030D07020202" pitchFamily="82" charset="0"/>
                <a:hlinkClick r:id="rId13"/>
              </a:rPr>
              <a:t>HTTPS</a:t>
            </a:r>
            <a:r>
              <a:rPr lang="en-CA" dirty="0">
                <a:latin typeface="Tempus Sans ITC" panose="04020404030D07020202" pitchFamily="82" charset="0"/>
              </a:rPr>
              <a:t>) is like HTTP but more </a:t>
            </a:r>
            <a:r>
              <a:rPr lang="en-CA" u="sng" dirty="0">
                <a:latin typeface="Tempus Sans ITC" panose="04020404030D07020202" pitchFamily="82" charset="0"/>
                <a:hlinkClick r:id="rId14"/>
              </a:rPr>
              <a:t>secure</a:t>
            </a:r>
            <a:r>
              <a:rPr lang="en-CA" dirty="0">
                <a:latin typeface="Tempus Sans ITC" panose="04020404030D07020202" pitchFamily="82" charset="0"/>
              </a:rPr>
              <a:t>. All HTTPS web traffic goes straight to port 443. Any network service that uses HTTPS for encryption, such as DNS over HTTPS, also connects directly to this port.</a:t>
            </a:r>
          </a:p>
          <a:p>
            <a:r>
              <a:rPr lang="en-CA" b="1" dirty="0">
                <a:latin typeface="Tempus Sans ITC" panose="04020404030D07020202" pitchFamily="82" charset="0"/>
              </a:rPr>
              <a:t>Port 500.</a:t>
            </a:r>
            <a:r>
              <a:rPr lang="en-CA" dirty="0">
                <a:latin typeface="Tempus Sans ITC" panose="04020404030D07020202" pitchFamily="82" charset="0"/>
              </a:rPr>
              <a:t> </a:t>
            </a:r>
            <a:r>
              <a:rPr lang="en-CA" u="sng" dirty="0">
                <a:latin typeface="Tempus Sans ITC" panose="04020404030D07020202" pitchFamily="82" charset="0"/>
                <a:hlinkClick r:id="rId15"/>
              </a:rPr>
              <a:t>Internet Security Association and Key Management Protocol</a:t>
            </a:r>
            <a:r>
              <a:rPr lang="en-CA" dirty="0">
                <a:latin typeface="Tempus Sans ITC" panose="04020404030D07020202" pitchFamily="82" charset="0"/>
              </a:rPr>
              <a:t> helps set up secure </a:t>
            </a:r>
            <a:r>
              <a:rPr lang="en-CA" u="sng" dirty="0">
                <a:latin typeface="Tempus Sans ITC" panose="04020404030D07020202" pitchFamily="82" charset="0"/>
                <a:hlinkClick r:id="rId16"/>
              </a:rPr>
              <a:t>IP Security</a:t>
            </a:r>
            <a:endParaRPr lang="en-CA" dirty="0">
              <a:latin typeface="Tempus Sans ITC" panose="04020404030D07020202" pitchFamily="82" charset="0"/>
            </a:endParaRPr>
          </a:p>
          <a:p>
            <a:r>
              <a:rPr lang="en-CA" b="1" dirty="0">
                <a:latin typeface="Tempus Sans ITC" panose="04020404030D07020202" pitchFamily="82" charset="0"/>
              </a:rPr>
              <a:t>Port 3389.</a:t>
            </a:r>
            <a:r>
              <a:rPr lang="en-CA" dirty="0">
                <a:latin typeface="Tempus Sans ITC" panose="04020404030D07020202" pitchFamily="82" charset="0"/>
              </a:rPr>
              <a:t> </a:t>
            </a:r>
            <a:r>
              <a:rPr lang="en-CA" u="sng" dirty="0">
                <a:latin typeface="Tempus Sans ITC" panose="04020404030D07020202" pitchFamily="82" charset="0"/>
                <a:hlinkClick r:id="rId17"/>
              </a:rPr>
              <a:t>Remote Desktop Protocol</a:t>
            </a:r>
            <a:r>
              <a:rPr lang="en-CA" dirty="0">
                <a:latin typeface="Tempus Sans ITC" panose="04020404030D07020202" pitchFamily="82" charset="0"/>
              </a:rPr>
              <a:t> enables users to connect to their desktop computers from another device remotely</a:t>
            </a:r>
            <a:r>
              <a:rPr lang="en-CA" dirty="0" smtClean="0">
                <a:latin typeface="Tempus Sans ITC" panose="04020404030D07020202" pitchFamily="82" charset="0"/>
              </a:rPr>
              <a:t>.</a:t>
            </a:r>
            <a:endParaRPr lang="en-US" b="0" i="0" dirty="0">
              <a:solidFill>
                <a:srgbClr val="666666"/>
              </a:solidFill>
              <a:effectLst/>
              <a:latin typeface="Tempus Sans ITC" panose="04020404030D07020202" pitchFamily="82" charset="0"/>
            </a:endParaRPr>
          </a:p>
        </p:txBody>
      </p:sp>
    </p:spTree>
    <p:extLst>
      <p:ext uri="{BB962C8B-B14F-4D97-AF65-F5344CB8AC3E}">
        <p14:creationId xmlns:p14="http://schemas.microsoft.com/office/powerpoint/2010/main" val="372930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04" y="0"/>
            <a:ext cx="12034222" cy="2031325"/>
          </a:xfrm>
          <a:prstGeom prst="rect">
            <a:avLst/>
          </a:prstGeom>
        </p:spPr>
        <p:txBody>
          <a:bodyPr wrap="square">
            <a:spAutoFit/>
          </a:bodyPr>
          <a:lstStyle/>
          <a:p>
            <a:r>
              <a:rPr lang="en-US" b="1" i="0" dirty="0" smtClean="0">
                <a:solidFill>
                  <a:srgbClr val="FF0000"/>
                </a:solidFill>
                <a:effectLst/>
                <a:latin typeface="Tempus Sans ITC" panose="04020404030D07020202" pitchFamily="82" charset="0"/>
              </a:rPr>
              <a:t>How does a CDN work?</a:t>
            </a:r>
          </a:p>
          <a:p>
            <a:r>
              <a:rPr lang="en-US" b="0" i="0" dirty="0" smtClean="0">
                <a:solidFill>
                  <a:srgbClr val="222222"/>
                </a:solidFill>
                <a:effectLst/>
                <a:latin typeface="Tempus Sans ITC" panose="04020404030D07020202" pitchFamily="82" charset="0"/>
              </a:rPr>
              <a:t>At its core, a CDN is a network of servers linked together with the goal of delivering content as quickly, cheaply, reliably, and securely as possible. In order to improve speed and connectivity, a CDN will place servers at the exchange points between different networks.</a:t>
            </a:r>
          </a:p>
          <a:p>
            <a:r>
              <a:rPr lang="en-US" b="0" i="0" dirty="0" smtClean="0">
                <a:solidFill>
                  <a:srgbClr val="222222"/>
                </a:solidFill>
                <a:effectLst/>
                <a:latin typeface="Tempus Sans ITC" panose="04020404030D07020202" pitchFamily="82" charset="0"/>
              </a:rPr>
              <a:t>These </a:t>
            </a:r>
            <a:r>
              <a:rPr lang="en-US" b="0" i="0" u="none" strike="noStrike" dirty="0" smtClean="0">
                <a:solidFill>
                  <a:srgbClr val="0055DC"/>
                </a:solidFill>
                <a:effectLst/>
                <a:latin typeface="Tempus Sans ITC" panose="04020404030D07020202" pitchFamily="82" charset="0"/>
                <a:hlinkClick r:id="rId2"/>
              </a:rPr>
              <a:t>Internet exchange points (IXPs)</a:t>
            </a:r>
            <a:r>
              <a:rPr lang="en-US" b="0" i="0" dirty="0" smtClean="0">
                <a:solidFill>
                  <a:srgbClr val="222222"/>
                </a:solidFill>
                <a:effectLst/>
                <a:latin typeface="Tempus Sans ITC" panose="04020404030D07020202" pitchFamily="82" charset="0"/>
              </a:rPr>
              <a:t> are the primary locations where different Internet providers connect in order to provide each other access to traffic originating on their different networks. By having a connection to these high speed and highly interconnected locations, a CDN provider is able to reduce costs and transit times in high speed data delivery.</a:t>
            </a:r>
            <a:endParaRPr lang="en-CA" dirty="0">
              <a:latin typeface="Tempus Sans ITC" panose="04020404030D07020202" pitchFamily="82" charset="0"/>
            </a:endParaRPr>
          </a:p>
        </p:txBody>
      </p:sp>
      <p:pic>
        <p:nvPicPr>
          <p:cNvPr id="3" name="Picture 2"/>
          <p:cNvPicPr>
            <a:picLocks noChangeAspect="1"/>
          </p:cNvPicPr>
          <p:nvPr/>
        </p:nvPicPr>
        <p:blipFill>
          <a:blip r:embed="rId3"/>
          <a:stretch>
            <a:fillRect/>
          </a:stretch>
        </p:blipFill>
        <p:spPr>
          <a:xfrm>
            <a:off x="100404" y="2226834"/>
            <a:ext cx="6164133" cy="4023360"/>
          </a:xfrm>
          <a:prstGeom prst="rect">
            <a:avLst/>
          </a:prstGeom>
        </p:spPr>
      </p:pic>
      <p:sp>
        <p:nvSpPr>
          <p:cNvPr id="4" name="Rectangle 3"/>
          <p:cNvSpPr/>
          <p:nvPr/>
        </p:nvSpPr>
        <p:spPr>
          <a:xfrm>
            <a:off x="6296810" y="2226834"/>
            <a:ext cx="5870089" cy="1477328"/>
          </a:xfrm>
          <a:prstGeom prst="rect">
            <a:avLst/>
          </a:prstGeom>
        </p:spPr>
        <p:txBody>
          <a:bodyPr wrap="square">
            <a:spAutoFit/>
          </a:bodyPr>
          <a:lstStyle/>
          <a:p>
            <a:r>
              <a:rPr lang="en-US" b="0" i="0" dirty="0" smtClean="0">
                <a:solidFill>
                  <a:srgbClr val="222222"/>
                </a:solidFill>
                <a:effectLst/>
                <a:latin typeface="Tempus Sans ITC" panose="04020404030D07020202" pitchFamily="82" charset="0"/>
              </a:rPr>
              <a:t>Beyond placement of servers in IXPs, a CDN makes a number of optimizations on standard client/server data transfers. CDNs place Data Centers at strategic locations across the globe, enhance security, and are designed to survive various types of failures and Internet congestion.</a:t>
            </a:r>
            <a:endParaRPr lang="en-CA" dirty="0">
              <a:latin typeface="Tempus Sans ITC" panose="04020404030D07020202" pitchFamily="82" charset="0"/>
            </a:endParaRPr>
          </a:p>
        </p:txBody>
      </p:sp>
    </p:spTree>
    <p:extLst>
      <p:ext uri="{BB962C8B-B14F-4D97-AF65-F5344CB8AC3E}">
        <p14:creationId xmlns:p14="http://schemas.microsoft.com/office/powerpoint/2010/main" val="313224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02" y="216160"/>
            <a:ext cx="11958919" cy="6186309"/>
          </a:xfrm>
          <a:prstGeom prst="rect">
            <a:avLst/>
          </a:prstGeom>
        </p:spPr>
        <p:txBody>
          <a:bodyPr wrap="square">
            <a:spAutoFit/>
          </a:bodyPr>
          <a:lstStyle/>
          <a:p>
            <a:r>
              <a:rPr lang="en-US" b="1" i="0" dirty="0" smtClean="0">
                <a:solidFill>
                  <a:srgbClr val="FF0000"/>
                </a:solidFill>
                <a:effectLst/>
                <a:latin typeface="Tempus Sans ITC" panose="04020404030D07020202" pitchFamily="82" charset="0"/>
              </a:rPr>
              <a:t>Latency - How does a CDN improve website load times?</a:t>
            </a:r>
          </a:p>
          <a:p>
            <a:r>
              <a:rPr lang="en-US" b="0" i="0" dirty="0" smtClean="0">
                <a:solidFill>
                  <a:srgbClr val="222222"/>
                </a:solidFill>
                <a:effectLst/>
                <a:latin typeface="Tempus Sans ITC" panose="04020404030D07020202" pitchFamily="82" charset="0"/>
              </a:rPr>
              <a:t>When it comes to websites loading content, users drop off quickly as a site slows down. CDN services can help to reduce load times in the following ways:</a:t>
            </a:r>
          </a:p>
          <a:p>
            <a:pPr>
              <a:buFont typeface="Arial" panose="020B0604020202020204" pitchFamily="34" charset="0"/>
              <a:buChar char="•"/>
            </a:pPr>
            <a:r>
              <a:rPr lang="en-US" b="0" i="0" dirty="0" smtClean="0">
                <a:solidFill>
                  <a:srgbClr val="222222"/>
                </a:solidFill>
                <a:effectLst/>
                <a:latin typeface="Tempus Sans ITC" panose="04020404030D07020202" pitchFamily="82" charset="0"/>
              </a:rPr>
              <a:t>The globally distributed nature of a CDN means reduce distance between users and website resources. Instead of having to connect to wherever a website’s </a:t>
            </a:r>
            <a:r>
              <a:rPr lang="en-US" b="0" i="0" u="none" strike="noStrike" dirty="0" smtClean="0">
                <a:solidFill>
                  <a:srgbClr val="0055DC"/>
                </a:solidFill>
                <a:effectLst/>
                <a:latin typeface="Tempus Sans ITC" panose="04020404030D07020202" pitchFamily="82" charset="0"/>
                <a:hlinkClick r:id="rId2"/>
              </a:rPr>
              <a:t>origin server</a:t>
            </a:r>
            <a:r>
              <a:rPr lang="en-US" b="0" i="0" dirty="0" smtClean="0">
                <a:solidFill>
                  <a:srgbClr val="222222"/>
                </a:solidFill>
                <a:effectLst/>
                <a:latin typeface="Tempus Sans ITC" panose="04020404030D07020202" pitchFamily="82" charset="0"/>
              </a:rPr>
              <a:t> may live, a CDN lets users connect to a geographically closer </a:t>
            </a:r>
            <a:r>
              <a:rPr lang="en-US" b="0" i="0" u="none" strike="noStrike" dirty="0" smtClean="0">
                <a:solidFill>
                  <a:srgbClr val="0055DC"/>
                </a:solidFill>
                <a:effectLst/>
                <a:latin typeface="Tempus Sans ITC" panose="04020404030D07020202" pitchFamily="82" charset="0"/>
                <a:hlinkClick r:id="rId3"/>
              </a:rPr>
              <a:t>data center</a:t>
            </a:r>
            <a:r>
              <a:rPr lang="en-US" b="0" i="0" dirty="0" smtClean="0">
                <a:solidFill>
                  <a:srgbClr val="222222"/>
                </a:solidFill>
                <a:effectLst/>
                <a:latin typeface="Tempus Sans ITC" panose="04020404030D07020202" pitchFamily="82" charset="0"/>
              </a:rPr>
              <a:t>. Less travel time means faster service.</a:t>
            </a:r>
          </a:p>
          <a:p>
            <a:pPr>
              <a:buFont typeface="Arial" panose="020B0604020202020204" pitchFamily="34" charset="0"/>
              <a:buChar char="•"/>
            </a:pPr>
            <a:r>
              <a:rPr lang="en-US" b="0" i="0" dirty="0" smtClean="0">
                <a:solidFill>
                  <a:srgbClr val="222222"/>
                </a:solidFill>
                <a:effectLst/>
                <a:latin typeface="Tempus Sans ITC" panose="04020404030D07020202" pitchFamily="82" charset="0"/>
              </a:rPr>
              <a:t>Hardware and software optimizations such as efficient load balancing and solid-state hard drives can help data reach the user faster.</a:t>
            </a:r>
          </a:p>
          <a:p>
            <a:pPr>
              <a:buFont typeface="Arial" panose="020B0604020202020204" pitchFamily="34" charset="0"/>
              <a:buChar char="•"/>
            </a:pPr>
            <a:r>
              <a:rPr lang="en-US" b="0" i="0" dirty="0" smtClean="0">
                <a:solidFill>
                  <a:srgbClr val="222222"/>
                </a:solidFill>
                <a:effectLst/>
                <a:latin typeface="Tempus Sans ITC" panose="04020404030D07020202" pitchFamily="82" charset="0"/>
              </a:rPr>
              <a:t>CDNs can reduce the amount of data that’s transferred by reducing file sizes using tactics such as </a:t>
            </a:r>
            <a:r>
              <a:rPr lang="en-US" b="0" i="0" u="none" strike="noStrike" dirty="0" err="1" smtClean="0">
                <a:solidFill>
                  <a:srgbClr val="0055DC"/>
                </a:solidFill>
                <a:effectLst/>
                <a:latin typeface="Tempus Sans ITC" panose="04020404030D07020202" pitchFamily="82" charset="0"/>
                <a:hlinkClick r:id="rId4"/>
              </a:rPr>
              <a:t>minification</a:t>
            </a:r>
            <a:r>
              <a:rPr lang="en-US" b="0" i="0" dirty="0" smtClean="0">
                <a:solidFill>
                  <a:srgbClr val="222222"/>
                </a:solidFill>
                <a:effectLst/>
                <a:latin typeface="Tempus Sans ITC" panose="04020404030D07020202" pitchFamily="82" charset="0"/>
              </a:rPr>
              <a:t> and file compression. Smaller file sizes mean quicker load times.</a:t>
            </a:r>
          </a:p>
          <a:p>
            <a:pPr>
              <a:buFont typeface="Arial" panose="020B0604020202020204" pitchFamily="34" charset="0"/>
              <a:buChar char="•"/>
            </a:pPr>
            <a:r>
              <a:rPr lang="en-US" b="0" i="0" dirty="0" smtClean="0">
                <a:solidFill>
                  <a:srgbClr val="222222"/>
                </a:solidFill>
                <a:effectLst/>
                <a:latin typeface="Tempus Sans ITC" panose="04020404030D07020202" pitchFamily="82" charset="0"/>
              </a:rPr>
              <a:t>CDNs can also speed up sites which use </a:t>
            </a:r>
            <a:r>
              <a:rPr lang="en-US" b="0" i="0" u="none" strike="noStrike" dirty="0" smtClean="0">
                <a:solidFill>
                  <a:srgbClr val="0055DC"/>
                </a:solidFill>
                <a:effectLst/>
                <a:latin typeface="Tempus Sans ITC" panose="04020404030D07020202" pitchFamily="82" charset="0"/>
                <a:hlinkClick r:id="rId5"/>
              </a:rPr>
              <a:t>TLS</a:t>
            </a:r>
            <a:r>
              <a:rPr lang="en-US" b="0" i="0" dirty="0" smtClean="0">
                <a:solidFill>
                  <a:srgbClr val="222222"/>
                </a:solidFill>
                <a:effectLst/>
                <a:latin typeface="Tempus Sans ITC" panose="04020404030D07020202" pitchFamily="82" charset="0"/>
              </a:rPr>
              <a:t>/</a:t>
            </a:r>
            <a:r>
              <a:rPr lang="en-US" b="0" i="0" u="none" strike="noStrike" dirty="0" smtClean="0">
                <a:solidFill>
                  <a:srgbClr val="0055DC"/>
                </a:solidFill>
                <a:effectLst/>
                <a:latin typeface="Tempus Sans ITC" panose="04020404030D07020202" pitchFamily="82" charset="0"/>
                <a:hlinkClick r:id="rId6"/>
              </a:rPr>
              <a:t>SSL</a:t>
            </a:r>
            <a:r>
              <a:rPr lang="en-US" b="0" i="0" dirty="0" smtClean="0">
                <a:solidFill>
                  <a:srgbClr val="222222"/>
                </a:solidFill>
                <a:effectLst/>
                <a:latin typeface="Tempus Sans ITC" panose="04020404030D07020202" pitchFamily="82" charset="0"/>
              </a:rPr>
              <a:t> certificates by optimizing connection reuse and enabling TLS false start.</a:t>
            </a:r>
          </a:p>
          <a:p>
            <a:pPr>
              <a:buFont typeface="Arial" panose="020B0604020202020204" pitchFamily="34" charset="0"/>
              <a:buChar char="•"/>
            </a:pPr>
            <a:endParaRPr lang="en-US" dirty="0">
              <a:solidFill>
                <a:srgbClr val="222222"/>
              </a:solidFill>
              <a:latin typeface="Tempus Sans ITC" panose="04020404030D07020202" pitchFamily="82" charset="0"/>
            </a:endParaRPr>
          </a:p>
          <a:p>
            <a:r>
              <a:rPr lang="en-US" b="1" dirty="0">
                <a:solidFill>
                  <a:srgbClr val="FF0000"/>
                </a:solidFill>
                <a:latin typeface="Tempus Sans ITC" panose="04020404030D07020202" pitchFamily="82" charset="0"/>
              </a:rPr>
              <a:t>Reliability and Redundancy - How does a CDN keep a website always online?</a:t>
            </a:r>
          </a:p>
          <a:p>
            <a:pPr marL="285750" indent="-285750">
              <a:buFont typeface="Wingdings" panose="05000000000000000000" pitchFamily="2" charset="2"/>
              <a:buChar char="v"/>
            </a:pPr>
            <a:r>
              <a:rPr lang="en-US" dirty="0">
                <a:latin typeface="Tempus Sans ITC" panose="04020404030D07020202" pitchFamily="82" charset="0"/>
              </a:rPr>
              <a:t>Uptime is a critical component for anyone with an Internet property. Hardware failures and spikes in traffic, as a result of either malicious attacks or just a boost in popularity, have the potential to bring down a web server and prevent users from accessing a site or service. A well-rounded CDN has several features that will minimize downtime:</a:t>
            </a:r>
          </a:p>
          <a:p>
            <a:pPr marL="285750" indent="-285750">
              <a:buFont typeface="Wingdings" panose="05000000000000000000" pitchFamily="2" charset="2"/>
              <a:buChar char="v"/>
            </a:pPr>
            <a:r>
              <a:rPr lang="en-US" dirty="0">
                <a:latin typeface="Tempus Sans ITC" panose="04020404030D07020202" pitchFamily="82" charset="0"/>
              </a:rPr>
              <a:t>Load balancing distributes network traffic evenly across several servers, making it easier to scale rapid boosts in traffic.</a:t>
            </a:r>
          </a:p>
          <a:p>
            <a:r>
              <a:rPr lang="en-US" dirty="0">
                <a:latin typeface="Tempus Sans ITC" panose="04020404030D07020202" pitchFamily="82" charset="0"/>
              </a:rPr>
              <a:t> </a:t>
            </a:r>
            <a:r>
              <a:rPr lang="en-US" dirty="0" smtClean="0">
                <a:latin typeface="Tempus Sans ITC" panose="04020404030D07020202" pitchFamily="82" charset="0"/>
              </a:rPr>
              <a:t>   Intelligent </a:t>
            </a:r>
            <a:r>
              <a:rPr lang="en-US" dirty="0">
                <a:latin typeface="Tempus Sans ITC" panose="04020404030D07020202" pitchFamily="82" charset="0"/>
              </a:rPr>
              <a:t>failover provides uninterrupted service even if one or more of the CDN servers go offline due to hardware </a:t>
            </a:r>
            <a:r>
              <a:rPr lang="en-US" dirty="0" smtClean="0">
                <a:latin typeface="Tempus Sans ITC" panose="04020404030D07020202" pitchFamily="82" charset="0"/>
              </a:rPr>
              <a:t>  </a:t>
            </a:r>
          </a:p>
          <a:p>
            <a:r>
              <a:rPr lang="en-US" dirty="0">
                <a:latin typeface="Tempus Sans ITC" panose="04020404030D07020202" pitchFamily="82" charset="0"/>
              </a:rPr>
              <a:t> </a:t>
            </a:r>
            <a:r>
              <a:rPr lang="en-US" dirty="0" smtClean="0">
                <a:latin typeface="Tempus Sans ITC" panose="04020404030D07020202" pitchFamily="82" charset="0"/>
              </a:rPr>
              <a:t>   malfunction</a:t>
            </a:r>
            <a:r>
              <a:rPr lang="en-US" dirty="0">
                <a:latin typeface="Tempus Sans ITC" panose="04020404030D07020202" pitchFamily="82" charset="0"/>
              </a:rPr>
              <a:t>; the failover can redistribute the traffic to the other operational servers.</a:t>
            </a:r>
          </a:p>
          <a:p>
            <a:r>
              <a:rPr lang="en-US" dirty="0" smtClean="0">
                <a:latin typeface="Tempus Sans ITC" panose="04020404030D07020202" pitchFamily="82" charset="0"/>
              </a:rPr>
              <a:t>    In </a:t>
            </a:r>
            <a:r>
              <a:rPr lang="en-US" dirty="0">
                <a:latin typeface="Tempus Sans ITC" panose="04020404030D07020202" pitchFamily="82" charset="0"/>
              </a:rPr>
              <a:t>the event that an entire data center is having technical issues, </a:t>
            </a:r>
            <a:r>
              <a:rPr lang="en-US" dirty="0" err="1">
                <a:latin typeface="Tempus Sans ITC" panose="04020404030D07020202" pitchFamily="82" charset="0"/>
                <a:hlinkClick r:id="rId7"/>
              </a:rPr>
              <a:t>Anycast</a:t>
            </a:r>
            <a:r>
              <a:rPr lang="en-US" dirty="0">
                <a:latin typeface="Tempus Sans ITC" panose="04020404030D07020202" pitchFamily="82" charset="0"/>
              </a:rPr>
              <a:t> routing transfers the traffic to another available </a:t>
            </a:r>
            <a:endParaRPr lang="en-US" dirty="0" smtClean="0">
              <a:latin typeface="Tempus Sans ITC" panose="04020404030D07020202" pitchFamily="82" charset="0"/>
            </a:endParaRPr>
          </a:p>
          <a:p>
            <a:r>
              <a:rPr lang="en-US" dirty="0">
                <a:latin typeface="Tempus Sans ITC" panose="04020404030D07020202" pitchFamily="82" charset="0"/>
              </a:rPr>
              <a:t> </a:t>
            </a:r>
            <a:r>
              <a:rPr lang="en-US" dirty="0" smtClean="0">
                <a:latin typeface="Tempus Sans ITC" panose="04020404030D07020202" pitchFamily="82" charset="0"/>
              </a:rPr>
              <a:t>  data </a:t>
            </a:r>
            <a:r>
              <a:rPr lang="en-US" dirty="0">
                <a:latin typeface="Tempus Sans ITC" panose="04020404030D07020202" pitchFamily="82" charset="0"/>
              </a:rPr>
              <a:t>center, ensuring that no users lose access to the website</a:t>
            </a:r>
            <a:r>
              <a:rPr lang="en-US" dirty="0"/>
              <a:t>.</a:t>
            </a:r>
          </a:p>
          <a:p>
            <a:pPr>
              <a:buFont typeface="Arial" panose="020B0604020202020204" pitchFamily="34" charset="0"/>
              <a:buChar char="•"/>
            </a:pP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265606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951" y="142165"/>
            <a:ext cx="11937402" cy="2308324"/>
          </a:xfrm>
          <a:prstGeom prst="rect">
            <a:avLst/>
          </a:prstGeom>
        </p:spPr>
        <p:txBody>
          <a:bodyPr wrap="square">
            <a:spAutoFit/>
          </a:bodyPr>
          <a:lstStyle/>
          <a:p>
            <a:r>
              <a:rPr lang="en-US" b="1" i="0" dirty="0" smtClean="0">
                <a:solidFill>
                  <a:srgbClr val="FF0000"/>
                </a:solidFill>
                <a:effectLst/>
                <a:latin typeface="Tempus Sans ITC" panose="04020404030D07020202" pitchFamily="82" charset="0"/>
              </a:rPr>
              <a:t>Data Security - How does a CDN protect data?</a:t>
            </a:r>
          </a:p>
          <a:p>
            <a:r>
              <a:rPr lang="en-US" b="0" i="0" dirty="0" smtClean="0">
                <a:solidFill>
                  <a:srgbClr val="222222"/>
                </a:solidFill>
                <a:effectLst/>
                <a:latin typeface="Tempus Sans ITC" panose="04020404030D07020202" pitchFamily="82" charset="0"/>
              </a:rPr>
              <a:t>Information security is an integral part of a CDN. a CDN can keep a site secured with fresh </a:t>
            </a:r>
            <a:r>
              <a:rPr lang="en-US" b="0" i="0" u="none" strike="noStrike" dirty="0" smtClean="0">
                <a:solidFill>
                  <a:srgbClr val="0055DC"/>
                </a:solidFill>
                <a:effectLst/>
                <a:latin typeface="Tempus Sans ITC" panose="04020404030D07020202" pitchFamily="82" charset="0"/>
                <a:hlinkClick r:id="rId2"/>
              </a:rPr>
              <a:t>TLS/SSL certificates</a:t>
            </a:r>
            <a:r>
              <a:rPr lang="en-US" b="0" i="0" dirty="0" smtClean="0">
                <a:solidFill>
                  <a:srgbClr val="222222"/>
                </a:solidFill>
                <a:effectLst/>
                <a:latin typeface="Tempus Sans ITC" panose="04020404030D07020202" pitchFamily="82" charset="0"/>
              </a:rPr>
              <a:t> which will ensure a high standard of authentication, </a:t>
            </a:r>
            <a:r>
              <a:rPr lang="en-US" b="0" i="0" u="none" strike="noStrike" dirty="0" smtClean="0">
                <a:solidFill>
                  <a:srgbClr val="0055DC"/>
                </a:solidFill>
                <a:effectLst/>
                <a:latin typeface="Tempus Sans ITC" panose="04020404030D07020202" pitchFamily="82" charset="0"/>
                <a:hlinkClick r:id="rId3"/>
              </a:rPr>
              <a:t>encryption</a:t>
            </a:r>
            <a:r>
              <a:rPr lang="en-US" b="0" i="0" dirty="0" smtClean="0">
                <a:solidFill>
                  <a:srgbClr val="222222"/>
                </a:solidFill>
                <a:effectLst/>
                <a:latin typeface="Tempus Sans ITC" panose="04020404030D07020202" pitchFamily="82" charset="0"/>
              </a:rPr>
              <a:t>, and integrity. Investigate the security concerns surrounding CDNs, and explore what can be done to securely deliver content. </a:t>
            </a:r>
            <a:r>
              <a:rPr lang="en-US" b="0" i="0" u="none" strike="noStrike" dirty="0" smtClean="0">
                <a:solidFill>
                  <a:srgbClr val="0055DC"/>
                </a:solidFill>
                <a:effectLst/>
                <a:latin typeface="Tempus Sans ITC" panose="04020404030D07020202" pitchFamily="82" charset="0"/>
                <a:hlinkClick r:id="rId4"/>
              </a:rPr>
              <a:t>Learn about CDN SSL/TLS security</a:t>
            </a:r>
            <a:endParaRPr lang="en-US" b="0" i="0" u="none" strike="noStrike" dirty="0" smtClean="0">
              <a:solidFill>
                <a:srgbClr val="0055DC"/>
              </a:solidFill>
              <a:effectLst/>
              <a:latin typeface="Tempus Sans ITC" panose="04020404030D07020202" pitchFamily="82" charset="0"/>
            </a:endParaRPr>
          </a:p>
          <a:p>
            <a:endParaRPr lang="en-US" b="0" i="0" dirty="0" smtClean="0">
              <a:solidFill>
                <a:srgbClr val="222222"/>
              </a:solidFill>
              <a:effectLst/>
              <a:latin typeface="Tempus Sans ITC" panose="04020404030D07020202" pitchFamily="82" charset="0"/>
            </a:endParaRPr>
          </a:p>
          <a:p>
            <a:r>
              <a:rPr lang="en-US" b="1" i="0" dirty="0" smtClean="0">
                <a:solidFill>
                  <a:srgbClr val="FF0000"/>
                </a:solidFill>
                <a:effectLst/>
                <a:latin typeface="Tempus Sans ITC" panose="04020404030D07020202" pitchFamily="82" charset="0"/>
              </a:rPr>
              <a:t>Bandwidth Expense - How does a CDN reduce bandwidth costs?</a:t>
            </a:r>
          </a:p>
          <a:p>
            <a:r>
              <a:rPr lang="en-US" b="0" i="0" dirty="0" smtClean="0">
                <a:solidFill>
                  <a:srgbClr val="222222"/>
                </a:solidFill>
                <a:effectLst/>
                <a:latin typeface="Tempus Sans ITC" panose="04020404030D07020202" pitchFamily="82" charset="0"/>
              </a:rPr>
              <a:t>Every time an origin server responds to a request, bandwidth is consumed. See how a CDN, like the </a:t>
            </a:r>
            <a:r>
              <a:rPr lang="en-US" b="0" i="0" u="none" strike="noStrike" dirty="0" err="1" smtClean="0">
                <a:solidFill>
                  <a:srgbClr val="0055DC"/>
                </a:solidFill>
                <a:effectLst/>
                <a:latin typeface="Tempus Sans ITC" panose="04020404030D07020202" pitchFamily="82" charset="0"/>
                <a:hlinkClick r:id="rId5"/>
              </a:rPr>
              <a:t>Cloudflare</a:t>
            </a:r>
            <a:r>
              <a:rPr lang="en-US" b="0" i="0" u="none" strike="noStrike" dirty="0" smtClean="0">
                <a:solidFill>
                  <a:srgbClr val="0055DC"/>
                </a:solidFill>
                <a:effectLst/>
                <a:latin typeface="Tempus Sans ITC" panose="04020404030D07020202" pitchFamily="82" charset="0"/>
                <a:hlinkClick r:id="rId5"/>
              </a:rPr>
              <a:t> CDN</a:t>
            </a:r>
            <a:r>
              <a:rPr lang="en-US" b="0" i="0" dirty="0" smtClean="0">
                <a:solidFill>
                  <a:srgbClr val="222222"/>
                </a:solidFill>
                <a:effectLst/>
                <a:latin typeface="Tempus Sans ITC" panose="04020404030D07020202" pitchFamily="82" charset="0"/>
              </a:rPr>
              <a:t>, cuts down on origin requests and </a:t>
            </a:r>
            <a:r>
              <a:rPr lang="en-US" b="0" i="0" u="none" strike="noStrike" dirty="0" smtClean="0">
                <a:solidFill>
                  <a:srgbClr val="0055DC"/>
                </a:solidFill>
                <a:effectLst/>
                <a:latin typeface="Tempus Sans ITC" panose="04020404030D07020202" pitchFamily="82" charset="0"/>
                <a:hlinkClick r:id="rId6"/>
              </a:rPr>
              <a:t>reduces bandwidth costs</a:t>
            </a:r>
            <a:r>
              <a:rPr lang="en-US" b="0" i="0" dirty="0" smtClean="0">
                <a:solidFill>
                  <a:srgbClr val="222222"/>
                </a:solidFill>
                <a:effectLst/>
                <a:latin typeface="Tempus Sans ITC" panose="04020404030D07020202" pitchFamily="82" charset="0"/>
              </a:rPr>
              <a:t>.</a:t>
            </a: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334096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606" y="258182"/>
            <a:ext cx="11919474" cy="5909310"/>
          </a:xfrm>
          <a:prstGeom prst="rect">
            <a:avLst/>
          </a:prstGeom>
          <a:noFill/>
        </p:spPr>
        <p:txBody>
          <a:bodyPr wrap="square" rtlCol="0">
            <a:spAutoFit/>
          </a:bodyPr>
          <a:lstStyle/>
          <a:p>
            <a:r>
              <a:rPr lang="en-CA" sz="3600" b="1" dirty="0" smtClean="0">
                <a:solidFill>
                  <a:srgbClr val="FF0000"/>
                </a:solidFill>
                <a:latin typeface="Tempus Sans ITC" panose="04020404030D07020202" pitchFamily="82" charset="0"/>
              </a:rPr>
              <a:t>                                  What is a DNS</a:t>
            </a:r>
          </a:p>
          <a:p>
            <a:pPr marL="285750" indent="-285750">
              <a:buFont typeface="Wingdings" panose="05000000000000000000" pitchFamily="2" charset="2"/>
              <a:buChar char="v"/>
            </a:pPr>
            <a:r>
              <a:rPr lang="en-US" dirty="0" smtClean="0">
                <a:latin typeface="Tempus Sans ITC" panose="04020404030D07020202" pitchFamily="82" charset="0"/>
              </a:rPr>
              <a:t>The </a:t>
            </a:r>
            <a:r>
              <a:rPr lang="en-US" dirty="0">
                <a:latin typeface="Tempus Sans ITC" panose="04020404030D07020202" pitchFamily="82" charset="0"/>
              </a:rPr>
              <a:t>Domain Name System (DNS) is the phonebook of the Internet. Humans access information online through domain names, like nytimes.com or espn.com. Web browsers interact through Internet Protocol (IP) addresses. DNS translates domain names to </a:t>
            </a:r>
            <a:r>
              <a:rPr lang="en-US" dirty="0">
                <a:latin typeface="Tempus Sans ITC" panose="04020404030D07020202" pitchFamily="82" charset="0"/>
                <a:hlinkClick r:id="rId2"/>
              </a:rPr>
              <a:t>IP addresses</a:t>
            </a:r>
            <a:r>
              <a:rPr lang="en-US" dirty="0">
                <a:latin typeface="Tempus Sans ITC" panose="04020404030D07020202" pitchFamily="82" charset="0"/>
              </a:rPr>
              <a:t> so browsers can load Internet resources</a:t>
            </a:r>
            <a:r>
              <a:rPr lang="en-US" dirty="0" smtClean="0">
                <a:latin typeface="Tempus Sans ITC" panose="04020404030D07020202" pitchFamily="82" charset="0"/>
              </a:rPr>
              <a:t>.</a:t>
            </a:r>
          </a:p>
          <a:p>
            <a:pPr marL="285750" indent="-285750">
              <a:buFont typeface="Wingdings" panose="05000000000000000000" pitchFamily="2" charset="2"/>
              <a:buChar char="v"/>
            </a:pPr>
            <a:endParaRPr lang="en-US" dirty="0">
              <a:latin typeface="Tempus Sans ITC" panose="04020404030D07020202" pitchFamily="82" charset="0"/>
            </a:endParaRPr>
          </a:p>
          <a:p>
            <a:pPr marL="285750" indent="-285750">
              <a:buFont typeface="Wingdings" panose="05000000000000000000" pitchFamily="2" charset="2"/>
              <a:buChar char="v"/>
            </a:pPr>
            <a:r>
              <a:rPr lang="en-US" dirty="0">
                <a:latin typeface="Tempus Sans ITC" panose="04020404030D07020202" pitchFamily="82" charset="0"/>
              </a:rPr>
              <a:t>Each device connected to the Internet has a unique IP address which other machines use to find the device. DNS servers eliminate the need for humans to memorize IP addresses such as 192.168.1.1 (in IPv4), or more complex newer alphanumeric IP addresses such as 2400:cb00:2048:1::c629:d7a2 (in IPv6).</a:t>
            </a:r>
          </a:p>
          <a:p>
            <a:endParaRPr lang="en-CA" b="1" dirty="0" smtClean="0">
              <a:solidFill>
                <a:srgbClr val="FF0000"/>
              </a:solidFill>
              <a:latin typeface="Tempus Sans ITC" panose="04020404030D07020202" pitchFamily="82" charset="0"/>
            </a:endParaRPr>
          </a:p>
          <a:p>
            <a:r>
              <a:rPr lang="en-US" b="1" dirty="0" smtClean="0">
                <a:solidFill>
                  <a:srgbClr val="FF0000"/>
                </a:solidFill>
                <a:latin typeface="Tempus Sans ITC" panose="04020404030D07020202" pitchFamily="82" charset="0"/>
              </a:rPr>
              <a:t>How </a:t>
            </a:r>
            <a:r>
              <a:rPr lang="en-US" b="1" dirty="0">
                <a:solidFill>
                  <a:srgbClr val="FF0000"/>
                </a:solidFill>
                <a:latin typeface="Tempus Sans ITC" panose="04020404030D07020202" pitchFamily="82" charset="0"/>
              </a:rPr>
              <a:t>does DNS work?</a:t>
            </a:r>
          </a:p>
          <a:p>
            <a:pPr marL="285750" indent="-285750">
              <a:buFont typeface="Wingdings" panose="05000000000000000000" pitchFamily="2" charset="2"/>
              <a:buChar char="v"/>
            </a:pPr>
            <a:r>
              <a:rPr lang="en-US" dirty="0">
                <a:latin typeface="Tempus Sans ITC" panose="04020404030D07020202" pitchFamily="82" charset="0"/>
              </a:rPr>
              <a:t>The process of DNS resolution involves converting a hostname (such as www.example.com) into a computer-friendly IP address (such as 192.168.1.1). An IP address is given to each device on the Internet, and that address is necessary to find the appropriate Internet device - like a street address is used to find a particular home. When a user wants to load a webpage, a translation must occur between what a user types into their web browser (example.com) and the machine-friendly address necessary to locate the example.com webpage</a:t>
            </a:r>
            <a:r>
              <a:rPr lang="en-US" dirty="0" smtClean="0">
                <a:latin typeface="Tempus Sans ITC" panose="04020404030D07020202" pitchFamily="82" charset="0"/>
              </a:rPr>
              <a:t>.</a:t>
            </a:r>
          </a:p>
          <a:p>
            <a:pPr marL="285750" indent="-285750">
              <a:buFont typeface="Wingdings" panose="05000000000000000000" pitchFamily="2" charset="2"/>
              <a:buChar char="v"/>
            </a:pPr>
            <a:endParaRPr lang="en-US" dirty="0">
              <a:latin typeface="Tempus Sans ITC" panose="04020404030D07020202" pitchFamily="82" charset="0"/>
            </a:endParaRPr>
          </a:p>
          <a:p>
            <a:pPr marL="285750" indent="-285750">
              <a:buFont typeface="Wingdings" panose="05000000000000000000" pitchFamily="2" charset="2"/>
              <a:buChar char="v"/>
            </a:pPr>
            <a:r>
              <a:rPr lang="en-US" dirty="0">
                <a:latin typeface="Tempus Sans ITC" panose="04020404030D07020202" pitchFamily="82" charset="0"/>
              </a:rPr>
              <a:t>In order to understand the process behind the DNS resolution, it’s important to learn about the different hardware components a DNS query must pass between. For the web browser, the DNS lookup occurs “ behind the scenes” and requires no interaction from the user’s computer apart from the initial request.</a:t>
            </a:r>
          </a:p>
          <a:p>
            <a:endParaRPr lang="en-CA" b="1" dirty="0">
              <a:solidFill>
                <a:srgbClr val="FF0000"/>
              </a:solidFill>
              <a:latin typeface="Tempus Sans ITC" panose="04020404030D07020202" pitchFamily="82" charset="0"/>
            </a:endParaRPr>
          </a:p>
        </p:txBody>
      </p:sp>
    </p:spTree>
    <p:extLst>
      <p:ext uri="{BB962C8B-B14F-4D97-AF65-F5344CB8AC3E}">
        <p14:creationId xmlns:p14="http://schemas.microsoft.com/office/powerpoint/2010/main" val="296260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9" y="374868"/>
            <a:ext cx="11951746" cy="4801314"/>
          </a:xfrm>
          <a:prstGeom prst="rect">
            <a:avLst/>
          </a:prstGeom>
        </p:spPr>
        <p:txBody>
          <a:bodyPr wrap="square">
            <a:spAutoFit/>
          </a:bodyPr>
          <a:lstStyle/>
          <a:p>
            <a:r>
              <a:rPr lang="en-US" b="1" dirty="0">
                <a:solidFill>
                  <a:srgbClr val="FF0000"/>
                </a:solidFill>
                <a:latin typeface="Tempus Sans ITC" panose="04020404030D07020202" pitchFamily="82" charset="0"/>
              </a:rPr>
              <a:t>There are 4 DNS servers involved in loading a webpage</a:t>
            </a:r>
            <a:r>
              <a:rPr lang="en-US" b="1" dirty="0">
                <a:solidFill>
                  <a:srgbClr val="222222"/>
                </a:solidFill>
                <a:latin typeface="Tempus Sans ITC" panose="04020404030D07020202" pitchFamily="82" charset="0"/>
              </a:rPr>
              <a:t>:</a:t>
            </a:r>
          </a:p>
          <a:p>
            <a:pPr>
              <a:buFont typeface="Arial" panose="020B0604020202020204" pitchFamily="34" charset="0"/>
              <a:buChar char="•"/>
            </a:pPr>
            <a:r>
              <a:rPr lang="en-US" dirty="0">
                <a:solidFill>
                  <a:srgbClr val="0055DC"/>
                </a:solidFill>
                <a:latin typeface="Tempus Sans ITC" panose="04020404030D07020202" pitchFamily="82" charset="0"/>
                <a:hlinkClick r:id="rId2"/>
              </a:rPr>
              <a:t>DNS </a:t>
            </a:r>
            <a:r>
              <a:rPr lang="en-US" dirty="0" err="1">
                <a:solidFill>
                  <a:srgbClr val="0055DC"/>
                </a:solidFill>
                <a:latin typeface="Tempus Sans ITC" panose="04020404030D07020202" pitchFamily="82" charset="0"/>
                <a:hlinkClick r:id="rId2"/>
              </a:rPr>
              <a:t>recursor</a:t>
            </a:r>
            <a:r>
              <a:rPr lang="en-US" dirty="0">
                <a:solidFill>
                  <a:srgbClr val="222222"/>
                </a:solidFill>
                <a:latin typeface="Tempus Sans ITC" panose="04020404030D07020202" pitchFamily="82" charset="0"/>
              </a:rPr>
              <a:t> - The </a:t>
            </a:r>
            <a:r>
              <a:rPr lang="en-US" dirty="0" err="1">
                <a:solidFill>
                  <a:srgbClr val="222222"/>
                </a:solidFill>
                <a:latin typeface="Tempus Sans ITC" panose="04020404030D07020202" pitchFamily="82" charset="0"/>
              </a:rPr>
              <a:t>recursor</a:t>
            </a:r>
            <a:r>
              <a:rPr lang="en-US" dirty="0">
                <a:solidFill>
                  <a:srgbClr val="222222"/>
                </a:solidFill>
                <a:latin typeface="Tempus Sans ITC" panose="04020404030D07020202" pitchFamily="82" charset="0"/>
              </a:rPr>
              <a:t> can be thought of as a librarian who is asked to go find a particular book somewhere in a library. The DNS </a:t>
            </a:r>
            <a:r>
              <a:rPr lang="en-US" dirty="0" err="1">
                <a:solidFill>
                  <a:srgbClr val="222222"/>
                </a:solidFill>
                <a:latin typeface="Tempus Sans ITC" panose="04020404030D07020202" pitchFamily="82" charset="0"/>
              </a:rPr>
              <a:t>recursor</a:t>
            </a:r>
            <a:r>
              <a:rPr lang="en-US" dirty="0">
                <a:solidFill>
                  <a:srgbClr val="222222"/>
                </a:solidFill>
                <a:latin typeface="Tempus Sans ITC" panose="04020404030D07020202" pitchFamily="82" charset="0"/>
              </a:rPr>
              <a:t> is a server designed to receive queries from client machines through applications such as web browsers. Typically the </a:t>
            </a:r>
            <a:r>
              <a:rPr lang="en-US" dirty="0" err="1">
                <a:solidFill>
                  <a:srgbClr val="222222"/>
                </a:solidFill>
                <a:latin typeface="Tempus Sans ITC" panose="04020404030D07020202" pitchFamily="82" charset="0"/>
              </a:rPr>
              <a:t>recursor</a:t>
            </a:r>
            <a:r>
              <a:rPr lang="en-US" dirty="0">
                <a:solidFill>
                  <a:srgbClr val="222222"/>
                </a:solidFill>
                <a:latin typeface="Tempus Sans ITC" panose="04020404030D07020202" pitchFamily="82" charset="0"/>
              </a:rPr>
              <a:t> is then responsible for making additional requests in order to satisfy the client’s DNS query</a:t>
            </a:r>
            <a:r>
              <a:rPr lang="en-US" dirty="0" smtClean="0">
                <a:solidFill>
                  <a:srgbClr val="222222"/>
                </a:solidFill>
                <a:latin typeface="Tempus Sans ITC" panose="04020404030D07020202" pitchFamily="82" charset="0"/>
              </a:rPr>
              <a:t>.</a:t>
            </a:r>
          </a:p>
          <a:p>
            <a:pPr>
              <a:buFont typeface="Arial" panose="020B0604020202020204" pitchFamily="34" charset="0"/>
              <a:buChar char="•"/>
            </a:pPr>
            <a:endParaRPr lang="en-US" dirty="0">
              <a:solidFill>
                <a:srgbClr val="222222"/>
              </a:solidFill>
              <a:latin typeface="Tempus Sans ITC" panose="04020404030D07020202" pitchFamily="82" charset="0"/>
            </a:endParaRPr>
          </a:p>
          <a:p>
            <a:pPr>
              <a:buFont typeface="Arial" panose="020B0604020202020204" pitchFamily="34" charset="0"/>
              <a:buChar char="•"/>
            </a:pPr>
            <a:r>
              <a:rPr lang="en-US" b="1" dirty="0">
                <a:solidFill>
                  <a:srgbClr val="222222"/>
                </a:solidFill>
                <a:latin typeface="Tempus Sans ITC" panose="04020404030D07020202" pitchFamily="82" charset="0"/>
              </a:rPr>
              <a:t>Root </a:t>
            </a:r>
            <a:r>
              <a:rPr lang="en-US" b="1"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 The </a:t>
            </a:r>
            <a:r>
              <a:rPr lang="en-US" dirty="0">
                <a:solidFill>
                  <a:srgbClr val="0055DC"/>
                </a:solidFill>
                <a:latin typeface="Tempus Sans ITC" panose="04020404030D07020202" pitchFamily="82" charset="0"/>
                <a:hlinkClick r:id="rId3"/>
              </a:rPr>
              <a:t>root server</a:t>
            </a:r>
            <a:r>
              <a:rPr lang="en-US" dirty="0">
                <a:solidFill>
                  <a:srgbClr val="222222"/>
                </a:solidFill>
                <a:latin typeface="Tempus Sans ITC" panose="04020404030D07020202" pitchFamily="82" charset="0"/>
              </a:rPr>
              <a:t> is the first step in translating (resolving) human readable host names into IP addresses. It can be thought of like an index in a library that points to different racks of books - typically it serves as a reference to other more specific locations</a:t>
            </a:r>
            <a:r>
              <a:rPr lang="en-US" dirty="0" smtClean="0">
                <a:solidFill>
                  <a:srgbClr val="222222"/>
                </a:solidFill>
                <a:latin typeface="Tempus Sans ITC" panose="04020404030D07020202" pitchFamily="82" charset="0"/>
              </a:rPr>
              <a:t>.</a:t>
            </a:r>
          </a:p>
          <a:p>
            <a:pPr>
              <a:buFont typeface="Arial" panose="020B0604020202020204" pitchFamily="34" charset="0"/>
              <a:buChar char="•"/>
            </a:pPr>
            <a:endParaRPr lang="en-US" dirty="0">
              <a:solidFill>
                <a:srgbClr val="222222"/>
              </a:solidFill>
              <a:latin typeface="Tempus Sans ITC" panose="04020404030D07020202" pitchFamily="82" charset="0"/>
            </a:endParaRPr>
          </a:p>
          <a:p>
            <a:pPr>
              <a:buFont typeface="Arial" panose="020B0604020202020204" pitchFamily="34" charset="0"/>
              <a:buChar char="•"/>
            </a:pPr>
            <a:r>
              <a:rPr lang="en-US" dirty="0">
                <a:solidFill>
                  <a:srgbClr val="0055DC"/>
                </a:solidFill>
                <a:latin typeface="Tempus Sans ITC" panose="04020404030D07020202" pitchFamily="82" charset="0"/>
                <a:hlinkClick r:id="rId4"/>
              </a:rPr>
              <a:t>TLD </a:t>
            </a:r>
            <a:r>
              <a:rPr lang="en-US" dirty="0" err="1">
                <a:solidFill>
                  <a:srgbClr val="0055DC"/>
                </a:solidFill>
                <a:latin typeface="Tempus Sans ITC" panose="04020404030D07020202" pitchFamily="82" charset="0"/>
                <a:hlinkClick r:id="rId4"/>
              </a:rPr>
              <a:t>nameserver</a:t>
            </a:r>
            <a:r>
              <a:rPr lang="en-US" dirty="0">
                <a:solidFill>
                  <a:srgbClr val="222222"/>
                </a:solidFill>
                <a:latin typeface="Tempus Sans ITC" panose="04020404030D07020202" pitchFamily="82" charset="0"/>
              </a:rPr>
              <a:t> - The top level domain server (TLD) can be thought of as a specific rack of books in a library. This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is the next step in the search for a specific IP address, and it hosts the last portion of a hostname (In example.com, the TLD server is “com</a:t>
            </a:r>
            <a:r>
              <a:rPr lang="en-US" dirty="0" smtClean="0">
                <a:solidFill>
                  <a:srgbClr val="222222"/>
                </a:solidFill>
                <a:latin typeface="Tempus Sans ITC" panose="04020404030D07020202" pitchFamily="82" charset="0"/>
              </a:rPr>
              <a:t>”).</a:t>
            </a:r>
          </a:p>
          <a:p>
            <a:pPr>
              <a:buFont typeface="Arial" panose="020B0604020202020204" pitchFamily="34" charset="0"/>
              <a:buChar char="•"/>
            </a:pPr>
            <a:endParaRPr lang="en-US" dirty="0">
              <a:solidFill>
                <a:srgbClr val="222222"/>
              </a:solidFill>
              <a:latin typeface="Tempus Sans ITC" panose="04020404030D07020202" pitchFamily="82" charset="0"/>
            </a:endParaRPr>
          </a:p>
          <a:p>
            <a:pPr>
              <a:buFont typeface="Arial" panose="020B0604020202020204" pitchFamily="34" charset="0"/>
              <a:buChar char="•"/>
            </a:pPr>
            <a:r>
              <a:rPr lang="en-US" dirty="0">
                <a:solidFill>
                  <a:srgbClr val="0055DC"/>
                </a:solidFill>
                <a:latin typeface="Tempus Sans ITC" panose="04020404030D07020202" pitchFamily="82" charset="0"/>
                <a:hlinkClick r:id="rId5"/>
              </a:rPr>
              <a:t>Authoritative </a:t>
            </a:r>
            <a:r>
              <a:rPr lang="en-US" dirty="0" err="1">
                <a:solidFill>
                  <a:srgbClr val="0055DC"/>
                </a:solidFill>
                <a:latin typeface="Tempus Sans ITC" panose="04020404030D07020202" pitchFamily="82" charset="0"/>
                <a:hlinkClick r:id="rId5"/>
              </a:rPr>
              <a:t>nameserver</a:t>
            </a:r>
            <a:r>
              <a:rPr lang="en-US" dirty="0">
                <a:solidFill>
                  <a:srgbClr val="222222"/>
                </a:solidFill>
                <a:latin typeface="Tempus Sans ITC" panose="04020404030D07020202" pitchFamily="82" charset="0"/>
              </a:rPr>
              <a:t> - This final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can be thought of as a dictionary on a rack of books, in which a specific name can be translated into its definition. The authoritative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is the last stop in the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query. If the authoritative name server has access to the requested record, it will return the IP address for the requested hostname back to the DNS </a:t>
            </a:r>
            <a:r>
              <a:rPr lang="en-US" dirty="0" err="1">
                <a:solidFill>
                  <a:srgbClr val="222222"/>
                </a:solidFill>
                <a:latin typeface="Tempus Sans ITC" panose="04020404030D07020202" pitchFamily="82" charset="0"/>
              </a:rPr>
              <a:t>Recursor</a:t>
            </a:r>
            <a:r>
              <a:rPr lang="en-US" dirty="0">
                <a:solidFill>
                  <a:srgbClr val="222222"/>
                </a:solidFill>
                <a:latin typeface="Tempus Sans ITC" panose="04020404030D07020202" pitchFamily="82" charset="0"/>
              </a:rPr>
              <a:t> (the librarian) that made the initial request.</a:t>
            </a:r>
            <a:endParaRPr lang="en-US" b="0" i="0" dirty="0">
              <a:solidFill>
                <a:srgbClr val="222222"/>
              </a:solidFill>
              <a:effectLst/>
              <a:latin typeface="Tempus Sans ITC" panose="04020404030D07020202" pitchFamily="82" charset="0"/>
            </a:endParaRPr>
          </a:p>
        </p:txBody>
      </p:sp>
    </p:spTree>
    <p:extLst>
      <p:ext uri="{BB962C8B-B14F-4D97-AF65-F5344CB8AC3E}">
        <p14:creationId xmlns:p14="http://schemas.microsoft.com/office/powerpoint/2010/main" val="125843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9" y="119343"/>
            <a:ext cx="11435380" cy="3416320"/>
          </a:xfrm>
          <a:prstGeom prst="rect">
            <a:avLst/>
          </a:prstGeom>
        </p:spPr>
        <p:txBody>
          <a:bodyPr wrap="square">
            <a:spAutoFit/>
          </a:bodyPr>
          <a:lstStyle/>
          <a:p>
            <a:r>
              <a:rPr lang="en-US" b="1" dirty="0">
                <a:solidFill>
                  <a:srgbClr val="222222"/>
                </a:solidFill>
                <a:latin typeface="Tempus Sans ITC" panose="04020404030D07020202" pitchFamily="82" charset="0"/>
              </a:rPr>
              <a:t>What's the difference between an authoritative DNS server and a recursive DNS resolver?</a:t>
            </a:r>
          </a:p>
          <a:p>
            <a:r>
              <a:rPr lang="en-US" dirty="0">
                <a:solidFill>
                  <a:srgbClr val="222222"/>
                </a:solidFill>
                <a:latin typeface="Tempus Sans ITC" panose="04020404030D07020202" pitchFamily="82" charset="0"/>
              </a:rPr>
              <a:t>Both concepts refer to servers (groups of servers) that are integral to the DNS infrastructure, but each performs a different role and lives in different locations inside the pipeline of a DNS query. One way to think about the difference is the </a:t>
            </a:r>
            <a:r>
              <a:rPr lang="en-US" dirty="0">
                <a:solidFill>
                  <a:srgbClr val="0055DC"/>
                </a:solidFill>
                <a:latin typeface="Tempus Sans ITC" panose="04020404030D07020202" pitchFamily="82" charset="0"/>
                <a:hlinkClick r:id="rId2"/>
              </a:rPr>
              <a:t>recursive</a:t>
            </a:r>
            <a:r>
              <a:rPr lang="en-US" dirty="0">
                <a:solidFill>
                  <a:srgbClr val="222222"/>
                </a:solidFill>
                <a:latin typeface="Tempus Sans ITC" panose="04020404030D07020202" pitchFamily="82" charset="0"/>
              </a:rPr>
              <a:t> resolver is at the beginning of the DNS query and the authoritative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is at the </a:t>
            </a:r>
            <a:r>
              <a:rPr lang="en-US" dirty="0" smtClean="0">
                <a:solidFill>
                  <a:srgbClr val="222222"/>
                </a:solidFill>
                <a:latin typeface="Tempus Sans ITC" panose="04020404030D07020202" pitchFamily="82" charset="0"/>
              </a:rPr>
              <a:t>end</a:t>
            </a:r>
          </a:p>
          <a:p>
            <a:r>
              <a:rPr lang="en-US" dirty="0" smtClean="0">
                <a:solidFill>
                  <a:srgbClr val="222222"/>
                </a:solidFill>
                <a:latin typeface="Tempus Sans ITC" panose="04020404030D07020202" pitchFamily="82" charset="0"/>
              </a:rPr>
              <a:t>.</a:t>
            </a:r>
            <a:endParaRPr lang="en-US" dirty="0">
              <a:solidFill>
                <a:srgbClr val="222222"/>
              </a:solidFill>
              <a:latin typeface="Tempus Sans ITC" panose="04020404030D07020202" pitchFamily="82" charset="0"/>
            </a:endParaRPr>
          </a:p>
          <a:p>
            <a:r>
              <a:rPr lang="en-US" b="1" dirty="0">
                <a:solidFill>
                  <a:srgbClr val="222222"/>
                </a:solidFill>
                <a:latin typeface="Tempus Sans ITC" panose="04020404030D07020202" pitchFamily="82" charset="0"/>
              </a:rPr>
              <a:t>Recursive DNS resolver</a:t>
            </a:r>
          </a:p>
          <a:p>
            <a:r>
              <a:rPr lang="en-US" dirty="0">
                <a:solidFill>
                  <a:srgbClr val="222222"/>
                </a:solidFill>
                <a:latin typeface="Tempus Sans ITC" panose="04020404030D07020202" pitchFamily="82" charset="0"/>
              </a:rPr>
              <a:t>The recursive resolver is the computer that responds to a recursive request from a client and takes the time to track down the </a:t>
            </a:r>
            <a:r>
              <a:rPr lang="en-US" dirty="0">
                <a:solidFill>
                  <a:srgbClr val="0055DC"/>
                </a:solidFill>
                <a:latin typeface="Tempus Sans ITC" panose="04020404030D07020202" pitchFamily="82" charset="0"/>
                <a:hlinkClick r:id="rId3"/>
              </a:rPr>
              <a:t>DNS record</a:t>
            </a:r>
            <a:r>
              <a:rPr lang="en-US" dirty="0">
                <a:solidFill>
                  <a:srgbClr val="222222"/>
                </a:solidFill>
                <a:latin typeface="Tempus Sans ITC" panose="04020404030D07020202" pitchFamily="82" charset="0"/>
              </a:rPr>
              <a:t>. It does this by making a series of requests until it reaches the authoritative DNS </a:t>
            </a:r>
            <a:r>
              <a:rPr lang="en-US" dirty="0" err="1">
                <a:solidFill>
                  <a:srgbClr val="222222"/>
                </a:solidFill>
                <a:latin typeface="Tempus Sans ITC" panose="04020404030D07020202" pitchFamily="82" charset="0"/>
              </a:rPr>
              <a:t>nameserver</a:t>
            </a:r>
            <a:r>
              <a:rPr lang="en-US" dirty="0">
                <a:solidFill>
                  <a:srgbClr val="222222"/>
                </a:solidFill>
                <a:latin typeface="Tempus Sans ITC" panose="04020404030D07020202" pitchFamily="82" charset="0"/>
              </a:rPr>
              <a:t> for the requested record (or times out or returns an error if no record is found). Luckily, recursive DNS resolvers do not always need to make multiple requests in order to track down the records needed to respond to a client; </a:t>
            </a:r>
            <a:r>
              <a:rPr lang="en-US" dirty="0">
                <a:solidFill>
                  <a:srgbClr val="0055DC"/>
                </a:solidFill>
                <a:latin typeface="Tempus Sans ITC" panose="04020404030D07020202" pitchFamily="82" charset="0"/>
                <a:hlinkClick r:id="rId4"/>
              </a:rPr>
              <a:t>caching</a:t>
            </a:r>
            <a:r>
              <a:rPr lang="en-US" dirty="0">
                <a:solidFill>
                  <a:srgbClr val="222222"/>
                </a:solidFill>
                <a:latin typeface="Tempus Sans ITC" panose="04020404030D07020202" pitchFamily="82" charset="0"/>
              </a:rPr>
              <a:t> is a data persistence process that helps short-circuit the necessary requests by serving the requested resource record earlier in the DNS lookup.</a:t>
            </a:r>
            <a:endParaRPr lang="en-US" b="0" i="0" dirty="0">
              <a:solidFill>
                <a:srgbClr val="222222"/>
              </a:solidFill>
              <a:effectLst/>
              <a:latin typeface="Tempus Sans ITC" panose="04020404030D07020202" pitchFamily="82" charset="0"/>
            </a:endParaRPr>
          </a:p>
        </p:txBody>
      </p:sp>
      <p:pic>
        <p:nvPicPr>
          <p:cNvPr id="3" name="Picture 2"/>
          <p:cNvPicPr>
            <a:picLocks noChangeAspect="1"/>
          </p:cNvPicPr>
          <p:nvPr/>
        </p:nvPicPr>
        <p:blipFill>
          <a:blip r:embed="rId5"/>
          <a:stretch>
            <a:fillRect/>
          </a:stretch>
        </p:blipFill>
        <p:spPr>
          <a:xfrm>
            <a:off x="398031" y="3786692"/>
            <a:ext cx="11370834" cy="2345167"/>
          </a:xfrm>
          <a:prstGeom prst="rect">
            <a:avLst/>
          </a:prstGeom>
          <a:ln w="19050">
            <a:solidFill>
              <a:schemeClr val="accent1"/>
            </a:solidFill>
          </a:ln>
        </p:spPr>
      </p:pic>
    </p:spTree>
    <p:extLst>
      <p:ext uri="{BB962C8B-B14F-4D97-AF65-F5344CB8AC3E}">
        <p14:creationId xmlns:p14="http://schemas.microsoft.com/office/powerpoint/2010/main" val="1189388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5690</TotalTime>
  <Words>2128</Words>
  <Application>Microsoft Office PowerPoint</Application>
  <PresentationFormat>Widescreen</PresentationFormat>
  <Paragraphs>197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Mongolian Baiti</vt:lpstr>
      <vt:lpstr>Tempus Sans ITC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Chike Chinwuba</dc:creator>
  <cp:lastModifiedBy>Chike Chinwuba</cp:lastModifiedBy>
  <cp:revision>31</cp:revision>
  <dcterms:created xsi:type="dcterms:W3CDTF">2021-08-29T17:00:50Z</dcterms:created>
  <dcterms:modified xsi:type="dcterms:W3CDTF">2021-09-11T19:17:47Z</dcterms:modified>
</cp:coreProperties>
</file>