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4" r:id="rId4"/>
    <p:sldId id="270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5" r:id="rId15"/>
    <p:sldId id="272" r:id="rId16"/>
    <p:sldId id="278" r:id="rId17"/>
    <p:sldId id="276" r:id="rId18"/>
    <p:sldId id="277" r:id="rId19"/>
    <p:sldId id="279" r:id="rId20"/>
    <p:sldId id="280" r:id="rId21"/>
    <p:sldId id="281" r:id="rId22"/>
    <p:sldId id="284" r:id="rId23"/>
    <p:sldId id="282" r:id="rId24"/>
    <p:sldId id="285" r:id="rId25"/>
    <p:sldId id="283" r:id="rId26"/>
    <p:sldId id="287" r:id="rId27"/>
    <p:sldId id="288" r:id="rId28"/>
    <p:sldId id="289" r:id="rId29"/>
    <p:sldId id="291" r:id="rId30"/>
    <p:sldId id="292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5AAC98-0678-43B9-A0ED-87C4895F0F9F}">
          <p14:sldIdLst>
            <p14:sldId id="256"/>
            <p14:sldId id="257"/>
            <p14:sldId id="274"/>
            <p14:sldId id="270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71"/>
            <p14:sldId id="275"/>
            <p14:sldId id="272"/>
            <p14:sldId id="278"/>
            <p14:sldId id="276"/>
            <p14:sldId id="277"/>
            <p14:sldId id="279"/>
          </p14:sldIdLst>
        </p14:section>
        <p14:section name="Untitled Section" id="{B1B96C83-7737-44A4-9741-5086038DA7FB}">
          <p14:sldIdLst>
            <p14:sldId id="280"/>
            <p14:sldId id="281"/>
            <p14:sldId id="284"/>
            <p14:sldId id="282"/>
            <p14:sldId id="285"/>
            <p14:sldId id="283"/>
            <p14:sldId id="287"/>
            <p14:sldId id="288"/>
            <p14:sldId id="289"/>
            <p14:sldId id="291"/>
            <p14:sldId id="292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BE7"/>
    <a:srgbClr val="F0FFE1"/>
    <a:srgbClr val="C1FFA6"/>
    <a:srgbClr val="70AD47"/>
    <a:srgbClr val="44B874"/>
    <a:srgbClr val="43BDA7"/>
    <a:srgbClr val="44A3C0"/>
    <a:srgbClr val="4472C4"/>
    <a:srgbClr val="F3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8323D-E171-4A1F-9AED-66466D81F0C4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C7832F-AF7B-4BA1-B25E-FD94854FA2FF}">
      <dgm:prSet phldrT="[Text]" custT="1"/>
      <dgm:spPr/>
      <dgm:t>
        <a:bodyPr/>
        <a:lstStyle/>
        <a:p>
          <a:r>
            <a:rPr lang="en-US" sz="1600" dirty="0" smtClean="0"/>
            <a:t>word tokenize</a:t>
          </a:r>
          <a:endParaRPr lang="en-US" sz="1600" dirty="0"/>
        </a:p>
      </dgm:t>
    </dgm:pt>
    <dgm:pt modelId="{3BCBFEAC-F141-4BEC-A56B-150B2908B12B}" type="parTrans" cxnId="{B91C947A-B9F8-4423-831B-F5B299277316}">
      <dgm:prSet/>
      <dgm:spPr/>
      <dgm:t>
        <a:bodyPr/>
        <a:lstStyle/>
        <a:p>
          <a:endParaRPr lang="en-US"/>
        </a:p>
      </dgm:t>
    </dgm:pt>
    <dgm:pt modelId="{F38C1C89-256D-41A4-9B21-1AFF98F07A21}" type="sibTrans" cxnId="{B91C947A-B9F8-4423-831B-F5B299277316}">
      <dgm:prSet/>
      <dgm:spPr/>
      <dgm:t>
        <a:bodyPr/>
        <a:lstStyle/>
        <a:p>
          <a:endParaRPr lang="en-US"/>
        </a:p>
      </dgm:t>
    </dgm:pt>
    <dgm:pt modelId="{EE265A39-192F-4E79-8189-81B62B4EEF30}">
      <dgm:prSet phldrT="[Text]" custT="1"/>
      <dgm:spPr/>
      <dgm:t>
        <a:bodyPr/>
        <a:lstStyle/>
        <a:p>
          <a:r>
            <a:rPr lang="en-US" sz="18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 'Learn', 'the', 'Basics', 'of', 'Python', 'Programming', 'in', 'Weeks', ‘.' ]</a:t>
          </a:r>
          <a:endParaRPr lang="en-US" sz="18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D7321CF3-1714-4965-AD1B-C66F54698664}" type="parTrans" cxnId="{F383DF33-181C-4FB8-96C2-C426038FB3C4}">
      <dgm:prSet/>
      <dgm:spPr/>
      <dgm:t>
        <a:bodyPr/>
        <a:lstStyle/>
        <a:p>
          <a:endParaRPr lang="en-US"/>
        </a:p>
      </dgm:t>
    </dgm:pt>
    <dgm:pt modelId="{091F437A-E87C-4DF0-A234-19DBCE951E3F}" type="sibTrans" cxnId="{F383DF33-181C-4FB8-96C2-C426038FB3C4}">
      <dgm:prSet/>
      <dgm:spPr/>
      <dgm:t>
        <a:bodyPr/>
        <a:lstStyle/>
        <a:p>
          <a:endParaRPr lang="en-US"/>
        </a:p>
      </dgm:t>
    </dgm:pt>
    <dgm:pt modelId="{5228504C-21DA-4CE1-A9A0-B2ABD764F59A}">
      <dgm:prSet phldrT="[Text]" custT="1"/>
      <dgm:spPr/>
      <dgm:t>
        <a:bodyPr/>
        <a:lstStyle/>
        <a:p>
          <a:r>
            <a:rPr lang="en-US" sz="11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Stop word removal</a:t>
          </a:r>
          <a:endParaRPr lang="en-US" sz="11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8D7471B2-78EC-4752-A94C-C73D013D6A15}" type="parTrans" cxnId="{375CC927-56D9-4D23-867D-37B23BCD72DD}">
      <dgm:prSet/>
      <dgm:spPr/>
      <dgm:t>
        <a:bodyPr/>
        <a:lstStyle/>
        <a:p>
          <a:endParaRPr lang="en-US"/>
        </a:p>
      </dgm:t>
    </dgm:pt>
    <dgm:pt modelId="{7CB19239-2C1C-47F7-8846-5DE51771A1C9}" type="sibTrans" cxnId="{375CC927-56D9-4D23-867D-37B23BCD72DD}">
      <dgm:prSet/>
      <dgm:spPr/>
      <dgm:t>
        <a:bodyPr/>
        <a:lstStyle/>
        <a:p>
          <a:endParaRPr lang="en-US"/>
        </a:p>
      </dgm:t>
    </dgm:pt>
    <dgm:pt modelId="{1FA8E058-6F94-4D5F-8230-D5D05144D16B}">
      <dgm:prSet phldrT="[Text]" custT="1"/>
      <dgm:spPr/>
      <dgm:t>
        <a:bodyPr/>
        <a:lstStyle/>
        <a:p>
          <a:r>
            <a:rPr lang="en-US" sz="18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['Learn', 'Basics', 'Python', 'Programming', 'Weeks']</a:t>
          </a:r>
          <a:endParaRPr lang="en-US" sz="18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345B0579-6255-4330-B131-6886416C98C1}" type="parTrans" cxnId="{F6395FFB-E6A2-4366-9470-46B2B0217955}">
      <dgm:prSet/>
      <dgm:spPr/>
      <dgm:t>
        <a:bodyPr/>
        <a:lstStyle/>
        <a:p>
          <a:endParaRPr lang="en-US"/>
        </a:p>
      </dgm:t>
    </dgm:pt>
    <dgm:pt modelId="{CE2F3E2E-CBB5-4E7A-91A1-01973B48B7AA}" type="sibTrans" cxnId="{F6395FFB-E6A2-4366-9470-46B2B0217955}">
      <dgm:prSet/>
      <dgm:spPr/>
      <dgm:t>
        <a:bodyPr/>
        <a:lstStyle/>
        <a:p>
          <a:endParaRPr lang="en-US"/>
        </a:p>
      </dgm:t>
    </dgm:pt>
    <dgm:pt modelId="{36DEE6F8-F6A6-4626-AC18-37274EAE6EE3}">
      <dgm:prSet custT="1"/>
      <dgm:spPr/>
      <dgm:t>
        <a:bodyPr/>
        <a:lstStyle/>
        <a:p>
          <a:r>
            <a:rPr lang="en-US" sz="11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stemming</a:t>
          </a:r>
          <a:endParaRPr lang="en-US" sz="18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C5121A72-7D4B-4A88-96C3-36B9BD236466}" type="parTrans" cxnId="{9DCA6D50-2316-4D5E-8895-65242F2CDB4E}">
      <dgm:prSet/>
      <dgm:spPr/>
      <dgm:t>
        <a:bodyPr/>
        <a:lstStyle/>
        <a:p>
          <a:endParaRPr lang="en-US"/>
        </a:p>
      </dgm:t>
    </dgm:pt>
    <dgm:pt modelId="{DEDA99ED-EC87-44DC-91FF-71A3572755A1}" type="sibTrans" cxnId="{9DCA6D50-2316-4D5E-8895-65242F2CDB4E}">
      <dgm:prSet/>
      <dgm:spPr/>
      <dgm:t>
        <a:bodyPr/>
        <a:lstStyle/>
        <a:p>
          <a:endParaRPr lang="en-US"/>
        </a:p>
      </dgm:t>
    </dgm:pt>
    <dgm:pt modelId="{B6356725-E2C8-426E-82F5-9EBC6B4A5E32}">
      <dgm:prSet custT="1"/>
      <dgm:spPr/>
      <dgm:t>
        <a:bodyPr/>
        <a:lstStyle/>
        <a:p>
          <a:r>
            <a:rPr lang="en-US" sz="18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['learn', 'basic', 'python', 'program', 'week']</a:t>
          </a:r>
          <a:endParaRPr lang="en-US" sz="18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5180E97D-4A1C-482F-A0EB-E274355A51F1}" type="parTrans" cxnId="{17E7C43A-08E6-434E-B2CC-1A5D0F58E43B}">
      <dgm:prSet/>
      <dgm:spPr/>
      <dgm:t>
        <a:bodyPr/>
        <a:lstStyle/>
        <a:p>
          <a:endParaRPr lang="en-US"/>
        </a:p>
      </dgm:t>
    </dgm:pt>
    <dgm:pt modelId="{1C801832-206C-49D8-93F1-471E9342A170}" type="sibTrans" cxnId="{17E7C43A-08E6-434E-B2CC-1A5D0F58E43B}">
      <dgm:prSet/>
      <dgm:spPr/>
      <dgm:t>
        <a:bodyPr/>
        <a:lstStyle/>
        <a:p>
          <a:endParaRPr lang="en-US"/>
        </a:p>
      </dgm:t>
    </dgm:pt>
    <dgm:pt modelId="{5E89E82D-3EB5-4865-BD56-58BB77C66CE4}">
      <dgm:prSet custT="1"/>
      <dgm:spPr/>
      <dgm:t>
        <a:bodyPr/>
        <a:lstStyle/>
        <a:p>
          <a:r>
            <a:rPr lang="en-US" sz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POS tagging</a:t>
          </a:r>
          <a:endParaRPr lang="en-US" sz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3D60C180-4596-49DC-9041-EC5A4A40D131}" type="parTrans" cxnId="{7B7C9C10-595B-4449-B50B-17B07BE369F0}">
      <dgm:prSet/>
      <dgm:spPr/>
      <dgm:t>
        <a:bodyPr/>
        <a:lstStyle/>
        <a:p>
          <a:endParaRPr lang="en-US"/>
        </a:p>
      </dgm:t>
    </dgm:pt>
    <dgm:pt modelId="{E466A9BD-D378-4988-B80F-E3F2712CCB01}" type="sibTrans" cxnId="{7B7C9C10-595B-4449-B50B-17B07BE369F0}">
      <dgm:prSet/>
      <dgm:spPr/>
      <dgm:t>
        <a:bodyPr/>
        <a:lstStyle/>
        <a:p>
          <a:endParaRPr lang="en-US"/>
        </a:p>
      </dgm:t>
    </dgm:pt>
    <dgm:pt modelId="{032F5672-E844-46B6-8FBD-57E8F485F70D}">
      <dgm:prSet custT="1"/>
      <dgm:spPr/>
      <dgm:t>
        <a:bodyPr/>
        <a:lstStyle/>
        <a:p>
          <a:r>
            <a:rPr lang="en-US" sz="16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[('learn', 'NN'), ('basic', 'JJ'), ('python', 'NN'), ('program', 'NN'), ('week', 'NN')]</a:t>
          </a:r>
          <a:endParaRPr lang="en-US" sz="16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8AB84D81-7EB4-467C-B255-B72F0E1CD4E7}" type="parTrans" cxnId="{547523E6-0C54-4916-A779-C4B1087DDD64}">
      <dgm:prSet/>
      <dgm:spPr/>
      <dgm:t>
        <a:bodyPr/>
        <a:lstStyle/>
        <a:p>
          <a:endParaRPr lang="en-US"/>
        </a:p>
      </dgm:t>
    </dgm:pt>
    <dgm:pt modelId="{60EE1AB6-DE71-4A15-AE6C-9C67909D7EAB}" type="sibTrans" cxnId="{547523E6-0C54-4916-A779-C4B1087DDD64}">
      <dgm:prSet/>
      <dgm:spPr/>
      <dgm:t>
        <a:bodyPr/>
        <a:lstStyle/>
        <a:p>
          <a:endParaRPr lang="en-US"/>
        </a:p>
      </dgm:t>
    </dgm:pt>
    <dgm:pt modelId="{CA6CF16E-B993-4869-B9A6-9EBE3B034FA3}">
      <dgm:prSet custT="1"/>
      <dgm:spPr/>
      <dgm:t>
        <a:bodyPr/>
        <a:lstStyle/>
        <a:p>
          <a:r>
            <a:rPr lang="en-US" sz="120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sentence</a:t>
          </a:r>
          <a:endParaRPr lang="en-US" sz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BE873B1D-A9FF-4AFE-AA97-2E502CF9F3BB}" type="parTrans" cxnId="{0037DE9E-8A9E-44A7-BA68-DD36612A9ECA}">
      <dgm:prSet/>
      <dgm:spPr/>
      <dgm:t>
        <a:bodyPr/>
        <a:lstStyle/>
        <a:p>
          <a:endParaRPr lang="en-US"/>
        </a:p>
      </dgm:t>
    </dgm:pt>
    <dgm:pt modelId="{9BF7C4CB-D650-4C2C-B82A-3FB6E8F45592}" type="sibTrans" cxnId="{0037DE9E-8A9E-44A7-BA68-DD36612A9ECA}">
      <dgm:prSet/>
      <dgm:spPr/>
      <dgm:t>
        <a:bodyPr/>
        <a:lstStyle/>
        <a:p>
          <a:endParaRPr lang="en-US"/>
        </a:p>
      </dgm:t>
    </dgm:pt>
    <dgm:pt modelId="{70485C36-7CE3-4250-BD92-FBA2C4AAB252}">
      <dgm:prSet custT="1"/>
      <dgm:spPr/>
      <dgm:t>
        <a:bodyPr/>
        <a:lstStyle/>
        <a:p>
          <a:r>
            <a:rPr lang="en-US" sz="16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Learn the Basics of Python Programming in Weeks</a:t>
          </a:r>
          <a:r>
            <a:rPr lang="fa-IR" sz="16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.</a:t>
          </a:r>
          <a:endParaRPr lang="en-US" sz="16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gm:t>
    </dgm:pt>
    <dgm:pt modelId="{FA3B865C-34E0-48D4-9CED-5B1C3E4E8937}" type="parTrans" cxnId="{EAC5EDCD-AF31-4D73-A8A4-2BE050BBF0E2}">
      <dgm:prSet/>
      <dgm:spPr/>
      <dgm:t>
        <a:bodyPr/>
        <a:lstStyle/>
        <a:p>
          <a:endParaRPr lang="en-US"/>
        </a:p>
      </dgm:t>
    </dgm:pt>
    <dgm:pt modelId="{87A32429-8C9D-4668-B430-8B513D12E0BC}" type="sibTrans" cxnId="{EAC5EDCD-AF31-4D73-A8A4-2BE050BBF0E2}">
      <dgm:prSet/>
      <dgm:spPr/>
      <dgm:t>
        <a:bodyPr/>
        <a:lstStyle/>
        <a:p>
          <a:endParaRPr lang="en-US"/>
        </a:p>
      </dgm:t>
    </dgm:pt>
    <dgm:pt modelId="{0D3BACA9-A77B-4365-BF56-677DF5174935}" type="pres">
      <dgm:prSet presAssocID="{35F8323D-E171-4A1F-9AED-66466D81F0C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75B1E0-FAC6-4267-8CDD-05E55F803C65}" type="pres">
      <dgm:prSet presAssocID="{CA6CF16E-B993-4869-B9A6-9EBE3B034FA3}" presName="composite" presStyleCnt="0"/>
      <dgm:spPr/>
      <dgm:t>
        <a:bodyPr/>
        <a:lstStyle/>
        <a:p>
          <a:endParaRPr lang="en-US"/>
        </a:p>
      </dgm:t>
    </dgm:pt>
    <dgm:pt modelId="{074D4090-ACFC-42EE-A63E-E2C34582A3E3}" type="pres">
      <dgm:prSet presAssocID="{CA6CF16E-B993-4869-B9A6-9EBE3B034FA3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7CF6C-4C1C-4E7D-9013-59D93D758C99}" type="pres">
      <dgm:prSet presAssocID="{CA6CF16E-B993-4869-B9A6-9EBE3B034FA3}" presName="descendantText" presStyleLbl="alignAcc1" presStyleIdx="0" presStyleCnt="5" custScaleX="79985" custLinFactNeighborX="-10093" custLinFactNeighborY="-3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5E1E7-0633-47C1-9BF6-E36176EF7BC2}" type="pres">
      <dgm:prSet presAssocID="{9BF7C4CB-D650-4C2C-B82A-3FB6E8F45592}" presName="sp" presStyleCnt="0"/>
      <dgm:spPr/>
      <dgm:t>
        <a:bodyPr/>
        <a:lstStyle/>
        <a:p>
          <a:endParaRPr lang="en-US"/>
        </a:p>
      </dgm:t>
    </dgm:pt>
    <dgm:pt modelId="{08B4326B-B4BA-48FE-B595-018D8A6E0EA9}" type="pres">
      <dgm:prSet presAssocID="{1EC7832F-AF7B-4BA1-B25E-FD94854FA2FF}" presName="composite" presStyleCnt="0"/>
      <dgm:spPr/>
      <dgm:t>
        <a:bodyPr/>
        <a:lstStyle/>
        <a:p>
          <a:endParaRPr lang="en-US"/>
        </a:p>
      </dgm:t>
    </dgm:pt>
    <dgm:pt modelId="{BD8B66EE-88FF-46E4-BB40-068A87EC8491}" type="pres">
      <dgm:prSet presAssocID="{1EC7832F-AF7B-4BA1-B25E-FD94854FA2F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C171F-78A5-4498-896F-3B7CB03208BE}" type="pres">
      <dgm:prSet presAssocID="{1EC7832F-AF7B-4BA1-B25E-FD94854FA2FF}" presName="descendantText" presStyleLbl="alignAcc1" presStyleIdx="1" presStyleCnt="5" custScaleX="90018" custScaleY="100000" custLinFactNeighborX="-5072" custLinFactNeighborY="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55ADE-789A-408A-8CD3-000F4CBD3356}" type="pres">
      <dgm:prSet presAssocID="{F38C1C89-256D-41A4-9B21-1AFF98F07A21}" presName="sp" presStyleCnt="0"/>
      <dgm:spPr/>
      <dgm:t>
        <a:bodyPr/>
        <a:lstStyle/>
        <a:p>
          <a:endParaRPr lang="en-US"/>
        </a:p>
      </dgm:t>
    </dgm:pt>
    <dgm:pt modelId="{5910DC47-5677-47D6-AC72-67C40C16595D}" type="pres">
      <dgm:prSet presAssocID="{5228504C-21DA-4CE1-A9A0-B2ABD764F59A}" presName="composite" presStyleCnt="0"/>
      <dgm:spPr/>
      <dgm:t>
        <a:bodyPr/>
        <a:lstStyle/>
        <a:p>
          <a:endParaRPr lang="en-US"/>
        </a:p>
      </dgm:t>
    </dgm:pt>
    <dgm:pt modelId="{502BD4EF-5B94-4816-BAD0-92A283BE8918}" type="pres">
      <dgm:prSet presAssocID="{5228504C-21DA-4CE1-A9A0-B2ABD764F59A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296CA-5614-402A-9319-59CE30128B51}" type="pres">
      <dgm:prSet presAssocID="{5228504C-21DA-4CE1-A9A0-B2ABD764F59A}" presName="descendantText" presStyleLbl="alignAcc1" presStyleIdx="2" presStyleCnt="5" custScaleX="87009" custLinFactNeighborX="-6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78E08-A517-43D5-8F57-09168E149379}" type="pres">
      <dgm:prSet presAssocID="{7CB19239-2C1C-47F7-8846-5DE51771A1C9}" presName="sp" presStyleCnt="0"/>
      <dgm:spPr/>
      <dgm:t>
        <a:bodyPr/>
        <a:lstStyle/>
        <a:p>
          <a:endParaRPr lang="en-US"/>
        </a:p>
      </dgm:t>
    </dgm:pt>
    <dgm:pt modelId="{4B33A468-4411-4D26-8B11-528FD30A82FF}" type="pres">
      <dgm:prSet presAssocID="{36DEE6F8-F6A6-4626-AC18-37274EAE6EE3}" presName="composite" presStyleCnt="0"/>
      <dgm:spPr/>
      <dgm:t>
        <a:bodyPr/>
        <a:lstStyle/>
        <a:p>
          <a:endParaRPr lang="en-US"/>
        </a:p>
      </dgm:t>
    </dgm:pt>
    <dgm:pt modelId="{A14FE64E-7F95-4914-AFAB-20014039157C}" type="pres">
      <dgm:prSet presAssocID="{36DEE6F8-F6A6-4626-AC18-37274EAE6EE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42FBB-F917-4B15-84A7-54983E206F5F}" type="pres">
      <dgm:prSet presAssocID="{36DEE6F8-F6A6-4626-AC18-37274EAE6EE3}" presName="descendantText" presStyleLbl="alignAcc1" presStyleIdx="3" presStyleCnt="5" custScaleX="90433" custLinFactNeighborX="-4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7F2F2-4ABE-48E9-AD45-C0AC0F98DB3C}" type="pres">
      <dgm:prSet presAssocID="{DEDA99ED-EC87-44DC-91FF-71A3572755A1}" presName="sp" presStyleCnt="0"/>
      <dgm:spPr/>
      <dgm:t>
        <a:bodyPr/>
        <a:lstStyle/>
        <a:p>
          <a:endParaRPr lang="en-US"/>
        </a:p>
      </dgm:t>
    </dgm:pt>
    <dgm:pt modelId="{BF4BB62C-DD30-4827-B37A-FD5565E876B6}" type="pres">
      <dgm:prSet presAssocID="{5E89E82D-3EB5-4865-BD56-58BB77C66CE4}" presName="composite" presStyleCnt="0"/>
      <dgm:spPr/>
      <dgm:t>
        <a:bodyPr/>
        <a:lstStyle/>
        <a:p>
          <a:endParaRPr lang="en-US"/>
        </a:p>
      </dgm:t>
    </dgm:pt>
    <dgm:pt modelId="{78AC4F4F-0B00-4298-9DEE-0A4A247358B8}" type="pres">
      <dgm:prSet presAssocID="{5E89E82D-3EB5-4865-BD56-58BB77C66CE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4BAE7-4BEF-467A-98D9-64ECF28258A8}" type="pres">
      <dgm:prSet presAssocID="{5E89E82D-3EB5-4865-BD56-58BB77C66CE4}" presName="descendantText" presStyleLbl="alignAcc1" presStyleIdx="4" presStyleCnt="5" custScaleX="88011" custLinFactNeighborX="-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CBCA8A-8375-4D5E-9E92-A3B7F67794F3}" type="presOf" srcId="{1FA8E058-6F94-4D5F-8230-D5D05144D16B}" destId="{5AE296CA-5614-402A-9319-59CE30128B51}" srcOrd="0" destOrd="0" presId="urn:microsoft.com/office/officeart/2005/8/layout/chevron2"/>
    <dgm:cxn modelId="{B91C947A-B9F8-4423-831B-F5B299277316}" srcId="{35F8323D-E171-4A1F-9AED-66466D81F0C4}" destId="{1EC7832F-AF7B-4BA1-B25E-FD94854FA2FF}" srcOrd="1" destOrd="0" parTransId="{3BCBFEAC-F141-4BEC-A56B-150B2908B12B}" sibTransId="{F38C1C89-256D-41A4-9B21-1AFF98F07A21}"/>
    <dgm:cxn modelId="{C5882986-7866-40DC-8924-787FAA80E27C}" type="presOf" srcId="{5228504C-21DA-4CE1-A9A0-B2ABD764F59A}" destId="{502BD4EF-5B94-4816-BAD0-92A283BE8918}" srcOrd="0" destOrd="0" presId="urn:microsoft.com/office/officeart/2005/8/layout/chevron2"/>
    <dgm:cxn modelId="{E77C2491-AC08-4B3A-9BC3-1CB34670D1AA}" type="presOf" srcId="{1EC7832F-AF7B-4BA1-B25E-FD94854FA2FF}" destId="{BD8B66EE-88FF-46E4-BB40-068A87EC8491}" srcOrd="0" destOrd="0" presId="urn:microsoft.com/office/officeart/2005/8/layout/chevron2"/>
    <dgm:cxn modelId="{D655A5FF-9899-4538-A9F0-64E5FC9AE94F}" type="presOf" srcId="{CA6CF16E-B993-4869-B9A6-9EBE3B034FA3}" destId="{074D4090-ACFC-42EE-A63E-E2C34582A3E3}" srcOrd="0" destOrd="0" presId="urn:microsoft.com/office/officeart/2005/8/layout/chevron2"/>
    <dgm:cxn modelId="{9DCA6D50-2316-4D5E-8895-65242F2CDB4E}" srcId="{35F8323D-E171-4A1F-9AED-66466D81F0C4}" destId="{36DEE6F8-F6A6-4626-AC18-37274EAE6EE3}" srcOrd="3" destOrd="0" parTransId="{C5121A72-7D4B-4A88-96C3-36B9BD236466}" sibTransId="{DEDA99ED-EC87-44DC-91FF-71A3572755A1}"/>
    <dgm:cxn modelId="{AA6529ED-0597-4DD6-A0A9-2DB70010A565}" type="presOf" srcId="{35F8323D-E171-4A1F-9AED-66466D81F0C4}" destId="{0D3BACA9-A77B-4365-BF56-677DF5174935}" srcOrd="0" destOrd="0" presId="urn:microsoft.com/office/officeart/2005/8/layout/chevron2"/>
    <dgm:cxn modelId="{17E7C43A-08E6-434E-B2CC-1A5D0F58E43B}" srcId="{36DEE6F8-F6A6-4626-AC18-37274EAE6EE3}" destId="{B6356725-E2C8-426E-82F5-9EBC6B4A5E32}" srcOrd="0" destOrd="0" parTransId="{5180E97D-4A1C-482F-A0EB-E274355A51F1}" sibTransId="{1C801832-206C-49D8-93F1-471E9342A170}"/>
    <dgm:cxn modelId="{F395D3C6-528A-4CD8-9ECE-D34F3EB449BA}" type="presOf" srcId="{36DEE6F8-F6A6-4626-AC18-37274EAE6EE3}" destId="{A14FE64E-7F95-4914-AFAB-20014039157C}" srcOrd="0" destOrd="0" presId="urn:microsoft.com/office/officeart/2005/8/layout/chevron2"/>
    <dgm:cxn modelId="{0037DE9E-8A9E-44A7-BA68-DD36612A9ECA}" srcId="{35F8323D-E171-4A1F-9AED-66466D81F0C4}" destId="{CA6CF16E-B993-4869-B9A6-9EBE3B034FA3}" srcOrd="0" destOrd="0" parTransId="{BE873B1D-A9FF-4AFE-AA97-2E502CF9F3BB}" sibTransId="{9BF7C4CB-D650-4C2C-B82A-3FB6E8F45592}"/>
    <dgm:cxn modelId="{EAC5EDCD-AF31-4D73-A8A4-2BE050BBF0E2}" srcId="{CA6CF16E-B993-4869-B9A6-9EBE3B034FA3}" destId="{70485C36-7CE3-4250-BD92-FBA2C4AAB252}" srcOrd="0" destOrd="0" parTransId="{FA3B865C-34E0-48D4-9CED-5B1C3E4E8937}" sibTransId="{87A32429-8C9D-4668-B430-8B513D12E0BC}"/>
    <dgm:cxn modelId="{E2A8F591-FD4C-4EC8-A2FF-AD66147DACCF}" type="presOf" srcId="{5E89E82D-3EB5-4865-BD56-58BB77C66CE4}" destId="{78AC4F4F-0B00-4298-9DEE-0A4A247358B8}" srcOrd="0" destOrd="0" presId="urn:microsoft.com/office/officeart/2005/8/layout/chevron2"/>
    <dgm:cxn modelId="{B000BC87-2D7A-40B7-8C23-562194E6BAEE}" type="presOf" srcId="{EE265A39-192F-4E79-8189-81B62B4EEF30}" destId="{8C2C171F-78A5-4498-896F-3B7CB03208BE}" srcOrd="0" destOrd="0" presId="urn:microsoft.com/office/officeart/2005/8/layout/chevron2"/>
    <dgm:cxn modelId="{E0EB7E3A-2F7A-406D-B731-D4A21DBC11B5}" type="presOf" srcId="{70485C36-7CE3-4250-BD92-FBA2C4AAB252}" destId="{1237CF6C-4C1C-4E7D-9013-59D93D758C99}" srcOrd="0" destOrd="0" presId="urn:microsoft.com/office/officeart/2005/8/layout/chevron2"/>
    <dgm:cxn modelId="{8D1F8307-D00C-4CD3-9AD5-E2A3F1C0A278}" type="presOf" srcId="{032F5672-E844-46B6-8FBD-57E8F485F70D}" destId="{3334BAE7-4BEF-467A-98D9-64ECF28258A8}" srcOrd="0" destOrd="0" presId="urn:microsoft.com/office/officeart/2005/8/layout/chevron2"/>
    <dgm:cxn modelId="{7B7C9C10-595B-4449-B50B-17B07BE369F0}" srcId="{35F8323D-E171-4A1F-9AED-66466D81F0C4}" destId="{5E89E82D-3EB5-4865-BD56-58BB77C66CE4}" srcOrd="4" destOrd="0" parTransId="{3D60C180-4596-49DC-9041-EC5A4A40D131}" sibTransId="{E466A9BD-D378-4988-B80F-E3F2712CCB01}"/>
    <dgm:cxn modelId="{F383DF33-181C-4FB8-96C2-C426038FB3C4}" srcId="{1EC7832F-AF7B-4BA1-B25E-FD94854FA2FF}" destId="{EE265A39-192F-4E79-8189-81B62B4EEF30}" srcOrd="0" destOrd="0" parTransId="{D7321CF3-1714-4965-AD1B-C66F54698664}" sibTransId="{091F437A-E87C-4DF0-A234-19DBCE951E3F}"/>
    <dgm:cxn modelId="{7DBD920F-7046-4F1F-9E21-C839977DE7A7}" type="presOf" srcId="{B6356725-E2C8-426E-82F5-9EBC6B4A5E32}" destId="{26342FBB-F917-4B15-84A7-54983E206F5F}" srcOrd="0" destOrd="0" presId="urn:microsoft.com/office/officeart/2005/8/layout/chevron2"/>
    <dgm:cxn modelId="{375CC927-56D9-4D23-867D-37B23BCD72DD}" srcId="{35F8323D-E171-4A1F-9AED-66466D81F0C4}" destId="{5228504C-21DA-4CE1-A9A0-B2ABD764F59A}" srcOrd="2" destOrd="0" parTransId="{8D7471B2-78EC-4752-A94C-C73D013D6A15}" sibTransId="{7CB19239-2C1C-47F7-8846-5DE51771A1C9}"/>
    <dgm:cxn modelId="{F6395FFB-E6A2-4366-9470-46B2B0217955}" srcId="{5228504C-21DA-4CE1-A9A0-B2ABD764F59A}" destId="{1FA8E058-6F94-4D5F-8230-D5D05144D16B}" srcOrd="0" destOrd="0" parTransId="{345B0579-6255-4330-B131-6886416C98C1}" sibTransId="{CE2F3E2E-CBB5-4E7A-91A1-01973B48B7AA}"/>
    <dgm:cxn modelId="{547523E6-0C54-4916-A779-C4B1087DDD64}" srcId="{5E89E82D-3EB5-4865-BD56-58BB77C66CE4}" destId="{032F5672-E844-46B6-8FBD-57E8F485F70D}" srcOrd="0" destOrd="0" parTransId="{8AB84D81-7EB4-467C-B255-B72F0E1CD4E7}" sibTransId="{60EE1AB6-DE71-4A15-AE6C-9C67909D7EAB}"/>
    <dgm:cxn modelId="{69D12ADD-3DC3-4F6F-993F-A6A3006F4C98}" type="presParOf" srcId="{0D3BACA9-A77B-4365-BF56-677DF5174935}" destId="{3975B1E0-FAC6-4267-8CDD-05E55F803C65}" srcOrd="0" destOrd="0" presId="urn:microsoft.com/office/officeart/2005/8/layout/chevron2"/>
    <dgm:cxn modelId="{05D73B41-0B0B-4A57-B891-93608ED48ECD}" type="presParOf" srcId="{3975B1E0-FAC6-4267-8CDD-05E55F803C65}" destId="{074D4090-ACFC-42EE-A63E-E2C34582A3E3}" srcOrd="0" destOrd="0" presId="urn:microsoft.com/office/officeart/2005/8/layout/chevron2"/>
    <dgm:cxn modelId="{54D89ED9-6034-43D2-9E55-F6D486C0885E}" type="presParOf" srcId="{3975B1E0-FAC6-4267-8CDD-05E55F803C65}" destId="{1237CF6C-4C1C-4E7D-9013-59D93D758C99}" srcOrd="1" destOrd="0" presId="urn:microsoft.com/office/officeart/2005/8/layout/chevron2"/>
    <dgm:cxn modelId="{0AF2D79D-9170-4CE9-AE60-500E08299128}" type="presParOf" srcId="{0D3BACA9-A77B-4365-BF56-677DF5174935}" destId="{0455E1E7-0633-47C1-9BF6-E36176EF7BC2}" srcOrd="1" destOrd="0" presId="urn:microsoft.com/office/officeart/2005/8/layout/chevron2"/>
    <dgm:cxn modelId="{B4F89934-48E2-4943-B72F-1A50828AE926}" type="presParOf" srcId="{0D3BACA9-A77B-4365-BF56-677DF5174935}" destId="{08B4326B-B4BA-48FE-B595-018D8A6E0EA9}" srcOrd="2" destOrd="0" presId="urn:microsoft.com/office/officeart/2005/8/layout/chevron2"/>
    <dgm:cxn modelId="{2CC07393-A2C4-45F2-B120-FCD7FB662FEA}" type="presParOf" srcId="{08B4326B-B4BA-48FE-B595-018D8A6E0EA9}" destId="{BD8B66EE-88FF-46E4-BB40-068A87EC8491}" srcOrd="0" destOrd="0" presId="urn:microsoft.com/office/officeart/2005/8/layout/chevron2"/>
    <dgm:cxn modelId="{863FCE15-CE40-4415-B8FE-A03DF7F95002}" type="presParOf" srcId="{08B4326B-B4BA-48FE-B595-018D8A6E0EA9}" destId="{8C2C171F-78A5-4498-896F-3B7CB03208BE}" srcOrd="1" destOrd="0" presId="urn:microsoft.com/office/officeart/2005/8/layout/chevron2"/>
    <dgm:cxn modelId="{E923F315-EEBA-4384-A85E-945B30E00430}" type="presParOf" srcId="{0D3BACA9-A77B-4365-BF56-677DF5174935}" destId="{28C55ADE-789A-408A-8CD3-000F4CBD3356}" srcOrd="3" destOrd="0" presId="urn:microsoft.com/office/officeart/2005/8/layout/chevron2"/>
    <dgm:cxn modelId="{9D91FE00-2491-488D-B247-EBB13B8CD3C1}" type="presParOf" srcId="{0D3BACA9-A77B-4365-BF56-677DF5174935}" destId="{5910DC47-5677-47D6-AC72-67C40C16595D}" srcOrd="4" destOrd="0" presId="urn:microsoft.com/office/officeart/2005/8/layout/chevron2"/>
    <dgm:cxn modelId="{E7595584-57FF-4087-865B-156D2EE2719E}" type="presParOf" srcId="{5910DC47-5677-47D6-AC72-67C40C16595D}" destId="{502BD4EF-5B94-4816-BAD0-92A283BE8918}" srcOrd="0" destOrd="0" presId="urn:microsoft.com/office/officeart/2005/8/layout/chevron2"/>
    <dgm:cxn modelId="{9891772B-47A9-40CC-AAE0-64DEB80D2449}" type="presParOf" srcId="{5910DC47-5677-47D6-AC72-67C40C16595D}" destId="{5AE296CA-5614-402A-9319-59CE30128B51}" srcOrd="1" destOrd="0" presId="urn:microsoft.com/office/officeart/2005/8/layout/chevron2"/>
    <dgm:cxn modelId="{C4C88FA9-E968-48C4-A66E-F3F0837F697D}" type="presParOf" srcId="{0D3BACA9-A77B-4365-BF56-677DF5174935}" destId="{3A378E08-A517-43D5-8F57-09168E149379}" srcOrd="5" destOrd="0" presId="urn:microsoft.com/office/officeart/2005/8/layout/chevron2"/>
    <dgm:cxn modelId="{AFE4D416-F004-4DD9-9B0C-C00AD2318C49}" type="presParOf" srcId="{0D3BACA9-A77B-4365-BF56-677DF5174935}" destId="{4B33A468-4411-4D26-8B11-528FD30A82FF}" srcOrd="6" destOrd="0" presId="urn:microsoft.com/office/officeart/2005/8/layout/chevron2"/>
    <dgm:cxn modelId="{BD8F6C21-BB88-4FCA-99B7-CD9C55E187B8}" type="presParOf" srcId="{4B33A468-4411-4D26-8B11-528FD30A82FF}" destId="{A14FE64E-7F95-4914-AFAB-20014039157C}" srcOrd="0" destOrd="0" presId="urn:microsoft.com/office/officeart/2005/8/layout/chevron2"/>
    <dgm:cxn modelId="{ECEC6CCF-1C10-4102-9B1A-DF9C23AE333A}" type="presParOf" srcId="{4B33A468-4411-4D26-8B11-528FD30A82FF}" destId="{26342FBB-F917-4B15-84A7-54983E206F5F}" srcOrd="1" destOrd="0" presId="urn:microsoft.com/office/officeart/2005/8/layout/chevron2"/>
    <dgm:cxn modelId="{95CDFBE7-2357-4276-887E-1BF2B67814E5}" type="presParOf" srcId="{0D3BACA9-A77B-4365-BF56-677DF5174935}" destId="{2567F2F2-4ABE-48E9-AD45-C0AC0F98DB3C}" srcOrd="7" destOrd="0" presId="urn:microsoft.com/office/officeart/2005/8/layout/chevron2"/>
    <dgm:cxn modelId="{58D409D3-B94A-453F-8BA4-9B7943011D6A}" type="presParOf" srcId="{0D3BACA9-A77B-4365-BF56-677DF5174935}" destId="{BF4BB62C-DD30-4827-B37A-FD5565E876B6}" srcOrd="8" destOrd="0" presId="urn:microsoft.com/office/officeart/2005/8/layout/chevron2"/>
    <dgm:cxn modelId="{8C851B0D-3790-4503-A93F-0732B49AC2C0}" type="presParOf" srcId="{BF4BB62C-DD30-4827-B37A-FD5565E876B6}" destId="{78AC4F4F-0B00-4298-9DEE-0A4A247358B8}" srcOrd="0" destOrd="0" presId="urn:microsoft.com/office/officeart/2005/8/layout/chevron2"/>
    <dgm:cxn modelId="{39029D23-B11B-40D4-84E3-7C3B29053AF9}" type="presParOf" srcId="{BF4BB62C-DD30-4827-B37A-FD5565E876B6}" destId="{3334BAE7-4BEF-467A-98D9-64ECF28258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D4090-ACFC-42EE-A63E-E2C34582A3E3}">
      <dsp:nvSpPr>
        <dsp:cNvPr id="0" name=""/>
        <dsp:cNvSpPr/>
      </dsp:nvSpPr>
      <dsp:spPr>
        <a:xfrm rot="5400000">
          <a:off x="68671" y="189474"/>
          <a:ext cx="1243015" cy="87011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sentence</a:t>
          </a:r>
          <a:endParaRPr lang="en-US" sz="12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255124" y="438076"/>
        <a:ext cx="870110" cy="372905"/>
      </dsp:txXfrm>
    </dsp:sp>
    <dsp:sp modelId="{1237CF6C-4C1C-4E7D-9013-59D93D758C99}">
      <dsp:nvSpPr>
        <dsp:cNvPr id="0" name=""/>
        <dsp:cNvSpPr/>
      </dsp:nvSpPr>
      <dsp:spPr>
        <a:xfrm rot="5400000">
          <a:off x="3892703" y="-2774263"/>
          <a:ext cx="807960" cy="63564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Learn the Basics of Python Programming in Weeks</a:t>
          </a:r>
          <a:r>
            <a:rPr lang="fa-IR" sz="16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.</a:t>
          </a:r>
          <a:endParaRPr lang="en-US" sz="16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1118440" y="39441"/>
        <a:ext cx="6317046" cy="729078"/>
      </dsp:txXfrm>
    </dsp:sp>
    <dsp:sp modelId="{BD8B66EE-88FF-46E4-BB40-068A87EC8491}">
      <dsp:nvSpPr>
        <dsp:cNvPr id="0" name=""/>
        <dsp:cNvSpPr/>
      </dsp:nvSpPr>
      <dsp:spPr>
        <a:xfrm rot="5400000">
          <a:off x="68671" y="1316861"/>
          <a:ext cx="1243015" cy="870110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word tokenize</a:t>
          </a:r>
          <a:endParaRPr lang="en-US" sz="1600" kern="1200" dirty="0"/>
        </a:p>
      </dsp:txBody>
      <dsp:txXfrm rot="-5400000">
        <a:off x="255124" y="1565463"/>
        <a:ext cx="870110" cy="372905"/>
      </dsp:txXfrm>
    </dsp:sp>
    <dsp:sp modelId="{8C2C171F-78A5-4498-896F-3B7CB03208BE}">
      <dsp:nvSpPr>
        <dsp:cNvPr id="0" name=""/>
        <dsp:cNvSpPr/>
      </dsp:nvSpPr>
      <dsp:spPr>
        <a:xfrm rot="5400000">
          <a:off x="4739381" y="-2485226"/>
          <a:ext cx="808384" cy="80511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 'Learn', 'the', 'Basics', 'of', 'Python', 'Programming', 'in', 'Weeks', ‘.' ]</a:t>
          </a:r>
          <a:endParaRPr lang="en-US" sz="18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1117990" y="1175627"/>
        <a:ext cx="8011705" cy="729460"/>
      </dsp:txXfrm>
    </dsp:sp>
    <dsp:sp modelId="{502BD4EF-5B94-4816-BAD0-92A283BE8918}">
      <dsp:nvSpPr>
        <dsp:cNvPr id="0" name=""/>
        <dsp:cNvSpPr/>
      </dsp:nvSpPr>
      <dsp:spPr>
        <a:xfrm rot="5400000">
          <a:off x="68671" y="2444248"/>
          <a:ext cx="1243015" cy="870110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Stop word removal</a:t>
          </a:r>
          <a:endParaRPr lang="en-US" sz="11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255124" y="2692850"/>
        <a:ext cx="870110" cy="372905"/>
      </dsp:txXfrm>
    </dsp:sp>
    <dsp:sp modelId="{5AE296CA-5614-402A-9319-59CE30128B51}">
      <dsp:nvSpPr>
        <dsp:cNvPr id="0" name=""/>
        <dsp:cNvSpPr/>
      </dsp:nvSpPr>
      <dsp:spPr>
        <a:xfrm rot="5400000">
          <a:off x="4514847" y="-1099181"/>
          <a:ext cx="807960" cy="75219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['Learn', 'Basics', 'Python', 'Programming', 'Weeks']</a:t>
          </a:r>
          <a:endParaRPr lang="en-US" sz="18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1157870" y="2297237"/>
        <a:ext cx="7482475" cy="729078"/>
      </dsp:txXfrm>
    </dsp:sp>
    <dsp:sp modelId="{A14FE64E-7F95-4914-AFAB-20014039157C}">
      <dsp:nvSpPr>
        <dsp:cNvPr id="0" name=""/>
        <dsp:cNvSpPr/>
      </dsp:nvSpPr>
      <dsp:spPr>
        <a:xfrm rot="5400000">
          <a:off x="68671" y="3571635"/>
          <a:ext cx="1243015" cy="870110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stemming</a:t>
          </a:r>
          <a:endParaRPr lang="en-US" sz="18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255124" y="3820237"/>
        <a:ext cx="870110" cy="372905"/>
      </dsp:txXfrm>
    </dsp:sp>
    <dsp:sp modelId="{26342FBB-F917-4B15-84A7-54983E206F5F}">
      <dsp:nvSpPr>
        <dsp:cNvPr id="0" name=""/>
        <dsp:cNvSpPr/>
      </dsp:nvSpPr>
      <dsp:spPr>
        <a:xfrm rot="5400000">
          <a:off x="4789926" y="-273623"/>
          <a:ext cx="807960" cy="81255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['learn', 'basic', 'python', 'program', 'week']</a:t>
          </a:r>
          <a:endParaRPr lang="en-US" sz="18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1131120" y="3424624"/>
        <a:ext cx="8086132" cy="729078"/>
      </dsp:txXfrm>
    </dsp:sp>
    <dsp:sp modelId="{78AC4F4F-0B00-4298-9DEE-0A4A247358B8}">
      <dsp:nvSpPr>
        <dsp:cNvPr id="0" name=""/>
        <dsp:cNvSpPr/>
      </dsp:nvSpPr>
      <dsp:spPr>
        <a:xfrm rot="5400000">
          <a:off x="68671" y="4699022"/>
          <a:ext cx="1243015" cy="87011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POS tagging</a:t>
          </a:r>
          <a:endParaRPr lang="en-US" sz="12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255124" y="4947624"/>
        <a:ext cx="870110" cy="372905"/>
      </dsp:txXfrm>
    </dsp:sp>
    <dsp:sp modelId="{3334BAE7-4BEF-467A-98D9-64ECF28258A8}">
      <dsp:nvSpPr>
        <dsp:cNvPr id="0" name=""/>
        <dsp:cNvSpPr/>
      </dsp:nvSpPr>
      <dsp:spPr>
        <a:xfrm rot="5400000">
          <a:off x="4581270" y="1068470"/>
          <a:ext cx="807960" cy="7696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Adobe Gothic Std B" panose="020B0800000000000000" pitchFamily="34" charset="-128"/>
              <a:ea typeface="Adobe Gothic Std B" panose="020B0800000000000000" pitchFamily="34" charset="-128"/>
            </a:rPr>
            <a:t>[('learn', 'NN'), ('basic', 'JJ'), ('python', 'NN'), ('program', 'NN'), ('week', 'NN')]</a:t>
          </a:r>
          <a:endParaRPr lang="en-US" sz="1600" kern="1200" dirty="0">
            <a:latin typeface="Adobe Gothic Std B" panose="020B0800000000000000" pitchFamily="34" charset="-128"/>
            <a:ea typeface="Adobe Gothic Std B" panose="020B0800000000000000" pitchFamily="34" charset="-128"/>
          </a:endParaRPr>
        </a:p>
      </dsp:txBody>
      <dsp:txXfrm rot="-5400000">
        <a:off x="1137171" y="4552011"/>
        <a:ext cx="7656718" cy="7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B2F71DD-8D65-46DC-9EB9-E22201FF108F}" type="datetimeFigureOut">
              <a:rPr lang="fa-IR" smtClean="0"/>
              <a:t>06/22/1440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F56ABA5-A4B7-4DE2-87D5-0F2950F9D2E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504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613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34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0E55-8D57-4EDC-BE8D-26190CF3768E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61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3AC8-DCAB-4E61-B0D3-6B546C61EA54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10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0808-A839-4D2E-B3B8-E9AA6CC485C5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699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1A0F-5242-468E-B579-1F79E243B423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480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1880-BBD7-47BB-8AB1-A50C25CCA89B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24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EED2-AA94-4185-A685-52BFCAAE1631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68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B6DC-FF86-495A-B7A9-90F9BA3B739E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953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512DA-83B5-4625-9034-8F0BE3A96383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609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890F-856A-4BD9-BD00-8C1F61EBAED2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08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3BA-60C2-4FCA-9A90-EDF0CBCBBCA1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96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052B-D4E0-4C72-819F-30889F0C5D95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17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DC73-F71D-4ACC-97ED-D3D29A74D5A7}" type="datetime8">
              <a:rPr lang="fa-IR" smtClean="0"/>
              <a:t>فوريه 27،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28B1-8A4C-4B76-AB7F-D607D9C05CC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5087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youtube.com/watch?v=RHCg3p9aP_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ZTBMMdPOw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watch?v=AYwMEEgaDLw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istribu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757" y="758522"/>
            <a:ext cx="12273775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Saeede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Farimani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	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Candidate @ IAUM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Supervisor :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Majid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Vafaei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Jahan</a:t>
            </a: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167273" y="735981"/>
            <a:ext cx="4460488" cy="461660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" y="1748075"/>
            <a:ext cx="2592656" cy="259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050" y="4070196"/>
            <a:ext cx="8697950" cy="1271478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  <a:endParaRPr lang="fa-IR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16" y="187093"/>
            <a:ext cx="23812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7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7" y="824273"/>
            <a:ext cx="9719948" cy="5899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5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Spyder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IDE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2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73" y="3023031"/>
            <a:ext cx="5179745" cy="3101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23" y="3033265"/>
            <a:ext cx="5149209" cy="3159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0" y="166364"/>
            <a:ext cx="10515600" cy="9759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install packages? 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715431" y="6300436"/>
            <a:ext cx="10476569" cy="54641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4605" y="6541189"/>
            <a:ext cx="55052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7853" y="1142307"/>
            <a:ext cx="4449336" cy="1589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Pip package manager</a:t>
            </a:r>
            <a:endParaRPr lang="fa-IR" sz="28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59332" y="1142307"/>
            <a:ext cx="4449336" cy="15897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Anaconda 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Conda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package manager</a:t>
            </a:r>
            <a:endParaRPr lang="fa-IR" sz="28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0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58" y="223025"/>
            <a:ext cx="10515600" cy="97594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Reference for starting?</a:t>
            </a:r>
            <a:endParaRPr lang="fa-IR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1013487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hlinkClick r:id="rId3"/>
              </a:rPr>
              <a:t>www.w3schools.com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88" y="1705903"/>
            <a:ext cx="8446106" cy="29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86" y="874736"/>
            <a:ext cx="9466334" cy="5666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85" y="88572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Reference for starting?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hlinkClick r:id="rId4"/>
              </a:rPr>
              <a:t>www.w3schools.com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27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26" y="894510"/>
            <a:ext cx="8667435" cy="5242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61" y="74893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develop  code in </a:t>
            </a:r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spyder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4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7" y="2402450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Examples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5793" y="1416205"/>
            <a:ext cx="7214841" cy="3902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Hello world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Variables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collections( list , tuples , set , dictionaries)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Function declaration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class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File Handling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Word Cloud visualization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Text preprocessing with NLTK</a:t>
            </a:r>
          </a:p>
          <a:p>
            <a:pPr>
              <a:lnSpc>
                <a:spcPct val="200000"/>
              </a:lnSpc>
            </a:pPr>
            <a:endParaRPr lang="fa-I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44" y="2974655"/>
            <a:ext cx="7537451" cy="300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88" y="439835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Hello world !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hlinkClick r:id="rId4"/>
              </a:rPr>
              <a:t>Useful video about Python Graphical User Interface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922" y="1375994"/>
            <a:ext cx="5360020" cy="180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39C5B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Very Simple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fa-I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008" y="613317"/>
            <a:ext cx="4000419" cy="2187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9200" y="1698874"/>
            <a:ext cx="708897" cy="6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 </a:t>
            </a:r>
            <a:r>
              <a:rPr lang="en-US" dirty="0" smtClean="0"/>
              <a:t>    Variable types in python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922" y="1375994"/>
            <a:ext cx="5360020" cy="180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8000" y="37127"/>
            <a:ext cx="9481569" cy="3156974"/>
            <a:chOff x="264597" y="1375994"/>
            <a:chExt cx="9481569" cy="3156974"/>
          </a:xfrm>
        </p:grpSpPr>
        <p:sp>
          <p:nvSpPr>
            <p:cNvPr id="14" name="Rounded Rectangle 13"/>
            <p:cNvSpPr/>
            <p:nvPr/>
          </p:nvSpPr>
          <p:spPr>
            <a:xfrm>
              <a:off x="264597" y="1375994"/>
              <a:ext cx="9481569" cy="315697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041" y="1770024"/>
              <a:ext cx="4760480" cy="225099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2016" y="1675704"/>
              <a:ext cx="3628571" cy="251428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7" name="Group 16"/>
          <p:cNvGrpSpPr/>
          <p:nvPr/>
        </p:nvGrpSpPr>
        <p:grpSpPr>
          <a:xfrm>
            <a:off x="2084246" y="3141136"/>
            <a:ext cx="9481569" cy="3156974"/>
            <a:chOff x="2084246" y="3141136"/>
            <a:chExt cx="9481569" cy="3156974"/>
          </a:xfrm>
        </p:grpSpPr>
        <p:sp>
          <p:nvSpPr>
            <p:cNvPr id="21" name="Rounded Rectangle 20"/>
            <p:cNvSpPr/>
            <p:nvPr/>
          </p:nvSpPr>
          <p:spPr>
            <a:xfrm>
              <a:off x="2084246" y="3141136"/>
              <a:ext cx="9481569" cy="3156974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5973" y="3671351"/>
              <a:ext cx="4973471" cy="224761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5640" y="3510853"/>
              <a:ext cx="3457143" cy="254285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" y="267601"/>
            <a:ext cx="10515600" cy="7861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Variables 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48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134089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collections 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 </a:t>
            </a:r>
            <a:r>
              <a:rPr lang="en-US" b="1" dirty="0" smtClean="0"/>
              <a:t>    Collections in python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4067" y="19071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is a collection which is ordered and changeable. Allows duplicate 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2"/>
                </a:solidFill>
              </a:rPr>
              <a:t>thislist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chemeClr val="accent2"/>
                </a:solidFill>
              </a:rPr>
              <a:t>[‘apple’,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’banana’,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’cherry’]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Tuple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is a collection which is ordered and unchangeable. Allows duplicate 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2"/>
                </a:solidFill>
              </a:rPr>
              <a:t>thistuple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chemeClr val="accent2"/>
                </a:solidFill>
              </a:rPr>
              <a:t>(‘apple’,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’banana’,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’cherry’)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is a collection which is unordered and unindexed. No duplicate 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657350" lvl="3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2"/>
                </a:solidFill>
              </a:rPr>
              <a:t>thisset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smtClean="0">
                <a:solidFill>
                  <a:schemeClr val="accent2"/>
                </a:solidFill>
              </a:rPr>
              <a:t>{‘apple’,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’banana’,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</a:rPr>
              <a:t>’cherry’}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Dictionary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is a collection which is unordered, changeable and indexed. No duplicate members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2"/>
                </a:solidFill>
              </a:rPr>
              <a:t>thisdict</a:t>
            </a:r>
            <a:r>
              <a:rPr lang="en-US" dirty="0">
                <a:solidFill>
                  <a:schemeClr val="accent2"/>
                </a:solidFill>
              </a:rPr>
              <a:t> = {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  "brand": "Ford",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  "model": "Mustang",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  "year": 1964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4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Sequential Access Storage 18"/>
          <p:cNvSpPr/>
          <p:nvPr/>
        </p:nvSpPr>
        <p:spPr>
          <a:xfrm flipH="1">
            <a:off x="9929365" y="4806176"/>
            <a:ext cx="2298744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013040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0" y="6356196"/>
            <a:ext cx="10772078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List in python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9144000" y="6418092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19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7687" y="137148"/>
            <a:ext cx="8600625" cy="93987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List in python</a:t>
            </a:r>
            <a:endParaRPr lang="fa-IR" dirty="0">
              <a:solidFill>
                <a:schemeClr val="accent6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" y="1077019"/>
            <a:ext cx="4400000" cy="51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593" y="2041426"/>
            <a:ext cx="5923809" cy="2542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5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9" y="83635"/>
            <a:ext cx="10515600" cy="9759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 plan ?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2363" y="6313120"/>
            <a:ext cx="10509637" cy="5448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1538868" y="1410841"/>
            <a:ext cx="6768790" cy="26987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data science ( pandas, </a:t>
            </a:r>
            <a:r>
              <a:rPr lang="en-US" sz="20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numpy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skit-learn )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Bayesian theory and Bayesian network in python</a:t>
            </a:r>
            <a:endParaRPr lang="fa-IR" sz="2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2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67183"/>
            <a:ext cx="10515600" cy="78616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445403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 </a:t>
            </a:r>
            <a:r>
              <a:rPr lang="en-US" b="1" dirty="0" smtClean="0"/>
              <a:t>    condition in python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4067" y="19071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6917" y="675030"/>
            <a:ext cx="4818213" cy="16018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Python relies on indentation, using whitespace, to define scope in the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Do not forget ‘:’ at the end of condition </a:t>
            </a:r>
            <a:endParaRPr lang="fa-IR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447" y="744621"/>
            <a:ext cx="6880302" cy="2386805"/>
            <a:chOff x="709093" y="916269"/>
            <a:chExt cx="6880302" cy="2386805"/>
          </a:xfrm>
          <a:solidFill>
            <a:schemeClr val="accent4"/>
          </a:solidFill>
        </p:grpSpPr>
        <p:sp>
          <p:nvSpPr>
            <p:cNvPr id="5" name="Rounded Rectangle 4"/>
            <p:cNvSpPr/>
            <p:nvPr/>
          </p:nvSpPr>
          <p:spPr>
            <a:xfrm>
              <a:off x="709093" y="916269"/>
              <a:ext cx="6880302" cy="238680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4798" y="1812223"/>
              <a:ext cx="2695238" cy="99047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2271" y="993621"/>
              <a:ext cx="3085554" cy="2232103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1159788" y="3180226"/>
            <a:ext cx="9820446" cy="1637100"/>
            <a:chOff x="-821411" y="3672835"/>
            <a:chExt cx="9820446" cy="1637100"/>
          </a:xfrm>
        </p:grpSpPr>
        <p:sp>
          <p:nvSpPr>
            <p:cNvPr id="11" name="Rounded Rectangle 10"/>
            <p:cNvSpPr/>
            <p:nvPr/>
          </p:nvSpPr>
          <p:spPr>
            <a:xfrm>
              <a:off x="-821411" y="3672835"/>
              <a:ext cx="9820446" cy="16371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46038" y="3781320"/>
              <a:ext cx="6514286" cy="13809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622" y="4039981"/>
              <a:ext cx="2057143" cy="85714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7" name="Group 16"/>
          <p:cNvGrpSpPr/>
          <p:nvPr/>
        </p:nvGrpSpPr>
        <p:grpSpPr>
          <a:xfrm>
            <a:off x="2322239" y="4954402"/>
            <a:ext cx="9441734" cy="1577365"/>
            <a:chOff x="2074127" y="5020266"/>
            <a:chExt cx="9441734" cy="1577365"/>
          </a:xfrm>
        </p:grpSpPr>
        <p:sp>
          <p:nvSpPr>
            <p:cNvPr id="16" name="Rounded Rectangle 15"/>
            <p:cNvSpPr/>
            <p:nvPr/>
          </p:nvSpPr>
          <p:spPr>
            <a:xfrm>
              <a:off x="2074127" y="5020266"/>
              <a:ext cx="9441734" cy="157736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8187" y="5399686"/>
              <a:ext cx="4961905" cy="94285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81390" y="5388533"/>
              <a:ext cx="3973042" cy="94285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444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" y="92460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 </a:t>
            </a:r>
            <a:r>
              <a:rPr lang="en-US" dirty="0" smtClean="0"/>
              <a:t>    loops in python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3778" y="1597335"/>
            <a:ext cx="5257798" cy="2666486"/>
            <a:chOff x="373568" y="1035719"/>
            <a:chExt cx="5257798" cy="2666486"/>
          </a:xfrm>
        </p:grpSpPr>
        <p:grpSp>
          <p:nvGrpSpPr>
            <p:cNvPr id="7" name="Group 6"/>
            <p:cNvGrpSpPr/>
            <p:nvPr/>
          </p:nvGrpSpPr>
          <p:grpSpPr>
            <a:xfrm>
              <a:off x="373568" y="1035719"/>
              <a:ext cx="5257798" cy="2666486"/>
              <a:chOff x="373568" y="1035719"/>
              <a:chExt cx="5257798" cy="266648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73568" y="1035719"/>
                <a:ext cx="5257798" cy="26664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892" y="1714490"/>
                <a:ext cx="2135456" cy="1743777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67" y="1677315"/>
                <a:ext cx="1942857" cy="1780952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1587390" y="1271516"/>
              <a:ext cx="28675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While , break , continue</a:t>
              </a:r>
              <a:endParaRPr lang="fa-IR" dirty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30495" y="45899"/>
            <a:ext cx="5257798" cy="2955920"/>
            <a:chOff x="500174" y="1271516"/>
            <a:chExt cx="5257798" cy="2955920"/>
          </a:xfrm>
        </p:grpSpPr>
        <p:grpSp>
          <p:nvGrpSpPr>
            <p:cNvPr id="15" name="Group 14"/>
            <p:cNvGrpSpPr/>
            <p:nvPr/>
          </p:nvGrpSpPr>
          <p:grpSpPr>
            <a:xfrm>
              <a:off x="500174" y="1271516"/>
              <a:ext cx="5257798" cy="2955920"/>
              <a:chOff x="373568" y="1035719"/>
              <a:chExt cx="5257798" cy="266648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73568" y="1035719"/>
                <a:ext cx="5257798" cy="26664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57257" y="1142255"/>
                <a:ext cx="2538560" cy="4164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for </a:t>
                </a:r>
                <a:endParaRPr lang="fa-IR" sz="2400" dirty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639" y="1805161"/>
              <a:ext cx="4047619" cy="7714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7169" y="2693044"/>
              <a:ext cx="2323809" cy="131428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32" name="Group 31"/>
          <p:cNvGrpSpPr/>
          <p:nvPr/>
        </p:nvGrpSpPr>
        <p:grpSpPr>
          <a:xfrm>
            <a:off x="5930495" y="3107138"/>
            <a:ext cx="5257798" cy="3211893"/>
            <a:chOff x="6099983" y="2974417"/>
            <a:chExt cx="5257798" cy="3211893"/>
          </a:xfrm>
        </p:grpSpPr>
        <p:grpSp>
          <p:nvGrpSpPr>
            <p:cNvPr id="25" name="Group 24"/>
            <p:cNvGrpSpPr/>
            <p:nvPr/>
          </p:nvGrpSpPr>
          <p:grpSpPr>
            <a:xfrm>
              <a:off x="6099983" y="2974417"/>
              <a:ext cx="5257798" cy="3211893"/>
              <a:chOff x="373568" y="1035719"/>
              <a:chExt cx="5257798" cy="266648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73568" y="1035719"/>
                <a:ext cx="5257798" cy="26664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81131" y="1181642"/>
                <a:ext cx="2538560" cy="4343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for </a:t>
                </a:r>
                <a:endParaRPr lang="fa-IR" sz="2800" dirty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8778" y="3602551"/>
              <a:ext cx="4409524" cy="83809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87502" y="4621682"/>
              <a:ext cx="1571429" cy="144761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3" name="TextBox 32"/>
          <p:cNvSpPr txBox="1"/>
          <p:nvPr/>
        </p:nvSpPr>
        <p:spPr>
          <a:xfrm>
            <a:off x="2241395" y="4244151"/>
            <a:ext cx="339359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Do not forget ‘ : ’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>
                <a:solidFill>
                  <a:srgbClr val="FF0000"/>
                </a:solidFill>
              </a:rPr>
              <a:t>forget indented block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3" y="12248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Loops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 </a:t>
            </a:r>
            <a:r>
              <a:rPr lang="en-US" dirty="0" smtClean="0"/>
              <a:t>    loops in python</a:t>
            </a:r>
            <a:endParaRPr lang="fa-I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39082" y="580961"/>
            <a:ext cx="7695290" cy="3164059"/>
            <a:chOff x="2391939" y="1155434"/>
            <a:chExt cx="7871466" cy="3211893"/>
          </a:xfrm>
        </p:grpSpPr>
        <p:grpSp>
          <p:nvGrpSpPr>
            <p:cNvPr id="16" name="Group 15"/>
            <p:cNvGrpSpPr/>
            <p:nvPr/>
          </p:nvGrpSpPr>
          <p:grpSpPr>
            <a:xfrm>
              <a:off x="2391939" y="1155434"/>
              <a:ext cx="5257798" cy="3211893"/>
              <a:chOff x="5974829" y="-29818"/>
              <a:chExt cx="5257798" cy="29559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74829" y="-29818"/>
                <a:ext cx="5257798" cy="2955920"/>
                <a:chOff x="373568" y="1035719"/>
                <a:chExt cx="5257798" cy="26664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73568" y="1035719"/>
                  <a:ext cx="5257798" cy="2666486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557257" y="1142255"/>
                  <a:ext cx="2538560" cy="41646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Adobe Gothic Std B" panose="020B0800000000000000" pitchFamily="34" charset="-128"/>
                      <a:ea typeface="Adobe Gothic Std B" panose="020B0800000000000000" pitchFamily="34" charset="-128"/>
                    </a:rPr>
                    <a:t>for </a:t>
                  </a:r>
                  <a:endParaRPr lang="fa-IR" sz="2400" dirty="0">
                    <a:solidFill>
                      <a:schemeClr val="accent6">
                        <a:lumMod val="50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endParaRPr>
                </a:p>
              </p:txBody>
            </p:sp>
          </p:grp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2298" y="549947"/>
                <a:ext cx="4323809" cy="99047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4483" y="1693705"/>
                <a:ext cx="3304762" cy="885714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21" name="Cloud Callout 20"/>
            <p:cNvSpPr/>
            <p:nvPr/>
          </p:nvSpPr>
          <p:spPr>
            <a:xfrm>
              <a:off x="6795376" y="1437007"/>
              <a:ext cx="3468029" cy="1773044"/>
            </a:xfrm>
            <a:prstGeom prst="cloudCallout">
              <a:avLst>
                <a:gd name="adj1" fmla="val -30479"/>
                <a:gd name="adj2" fmla="val 731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Remind that Change in x does </a:t>
              </a:r>
              <a:r>
                <a:rPr lang="en-US" b="1" dirty="0" smtClean="0">
                  <a:solidFill>
                    <a:schemeClr val="accent4"/>
                  </a:solidFill>
                </a:rPr>
                <a:t>not</a:t>
              </a:r>
              <a:r>
                <a:rPr lang="en-US" b="1" dirty="0" smtClean="0">
                  <a:solidFill>
                    <a:schemeClr val="bg1"/>
                  </a:solidFill>
                </a:rPr>
                <a:t> causes change in List</a:t>
              </a:r>
              <a:endParaRPr lang="fa-I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7464" y="3035044"/>
            <a:ext cx="5257798" cy="3211893"/>
            <a:chOff x="6447464" y="2659222"/>
            <a:chExt cx="5257798" cy="3211893"/>
          </a:xfrm>
        </p:grpSpPr>
        <p:grpSp>
          <p:nvGrpSpPr>
            <p:cNvPr id="37" name="Group 36"/>
            <p:cNvGrpSpPr/>
            <p:nvPr/>
          </p:nvGrpSpPr>
          <p:grpSpPr>
            <a:xfrm>
              <a:off x="6447464" y="2659222"/>
              <a:ext cx="5257798" cy="3211893"/>
              <a:chOff x="373568" y="1035719"/>
              <a:chExt cx="5257798" cy="266648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373568" y="1035719"/>
                <a:ext cx="5257798" cy="266648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557257" y="1142255"/>
                <a:ext cx="2538560" cy="4164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</a:rPr>
                  <a:t>for </a:t>
                </a:r>
                <a:endParaRPr lang="fa-IR" sz="2400" dirty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5195" y="3289192"/>
              <a:ext cx="4190476" cy="111428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5671" y="4581067"/>
              <a:ext cx="3609524" cy="90476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42" name="Cloud Callout 41"/>
          <p:cNvSpPr/>
          <p:nvPr/>
        </p:nvSpPr>
        <p:spPr>
          <a:xfrm flipH="1">
            <a:off x="3914077" y="3868479"/>
            <a:ext cx="2709747" cy="1639494"/>
          </a:xfrm>
          <a:prstGeom prst="cloudCallout">
            <a:avLst>
              <a:gd name="adj1" fmla="val -62397"/>
              <a:gd name="adj2" fmla="val 63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For change in List use index  of items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6599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676962"/>
            <a:ext cx="5381677" cy="3522940"/>
            <a:chOff x="483778" y="1552022"/>
            <a:chExt cx="5381677" cy="3522940"/>
          </a:xfrm>
        </p:grpSpPr>
        <p:grpSp>
          <p:nvGrpSpPr>
            <p:cNvPr id="11" name="Group 10"/>
            <p:cNvGrpSpPr/>
            <p:nvPr/>
          </p:nvGrpSpPr>
          <p:grpSpPr>
            <a:xfrm>
              <a:off x="483778" y="1552022"/>
              <a:ext cx="5381677" cy="3522940"/>
              <a:chOff x="373567" y="985983"/>
              <a:chExt cx="6183353" cy="38667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73567" y="985983"/>
                <a:ext cx="6183353" cy="386676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87390" y="1271516"/>
                <a:ext cx="286752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fa-IR" dirty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213" y="2059537"/>
              <a:ext cx="5136276" cy="120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858" y="3576526"/>
              <a:ext cx="2714286" cy="92381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134089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Function Declaration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 </a:t>
            </a:r>
            <a:r>
              <a:rPr lang="en-US" b="1" dirty="0" smtClean="0"/>
              <a:t>    functions in python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4067" y="19071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6467" y="20595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4328" y="734394"/>
            <a:ext cx="6494661" cy="5476835"/>
            <a:chOff x="5414328" y="734394"/>
            <a:chExt cx="6494661" cy="5476835"/>
          </a:xfrm>
        </p:grpSpPr>
        <p:grpSp>
          <p:nvGrpSpPr>
            <p:cNvPr id="23" name="Group 22"/>
            <p:cNvGrpSpPr/>
            <p:nvPr/>
          </p:nvGrpSpPr>
          <p:grpSpPr>
            <a:xfrm>
              <a:off x="5414328" y="734394"/>
              <a:ext cx="6494661" cy="5476835"/>
              <a:chOff x="373567" y="1035718"/>
              <a:chExt cx="6708759" cy="386676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73567" y="1035718"/>
                <a:ext cx="6708759" cy="3866763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87390" y="1271516"/>
                <a:ext cx="286752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fa-IR" dirty="0">
                  <a:solidFill>
                    <a:schemeClr val="accent6">
                      <a:lumMod val="50000"/>
                    </a:schemeClr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8401" y="1179708"/>
              <a:ext cx="5631352" cy="287933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7150" y="4289218"/>
              <a:ext cx="5076190" cy="145714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547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134089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Class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/>
              <a:t> </a:t>
            </a:r>
            <a:r>
              <a:rPr lang="en-US" b="1" dirty="0" smtClean="0"/>
              <a:t>    class in python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4067" y="19071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6467" y="2059537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79354" y="683288"/>
            <a:ext cx="6494661" cy="5476835"/>
            <a:chOff x="373567" y="1035718"/>
            <a:chExt cx="6708759" cy="3866763"/>
          </a:xfrm>
        </p:grpSpPr>
        <p:sp>
          <p:nvSpPr>
            <p:cNvPr id="26" name="Rounded Rectangle 25"/>
            <p:cNvSpPr/>
            <p:nvPr/>
          </p:nvSpPr>
          <p:spPr>
            <a:xfrm>
              <a:off x="373567" y="1035718"/>
              <a:ext cx="6708759" cy="386676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7390" y="1271516"/>
              <a:ext cx="28675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endParaRPr lang="fa-IR" dirty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1429" y="1214405"/>
            <a:ext cx="4588725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Python is </a:t>
            </a:r>
            <a:r>
              <a:rPr lang="en-US" dirty="0" smtClean="0">
                <a:solidFill>
                  <a:srgbClr val="FF0000"/>
                </a:solidFill>
              </a:rPr>
              <a:t>Object Oriented Programming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Almost everything in Python is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, with its properties and methods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Used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for your own type declaration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fa-I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92" y="1032683"/>
            <a:ext cx="4685714" cy="30666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50" y="4313901"/>
            <a:ext cx="2571429" cy="857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1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56032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File handling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File opening 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91027" y="1004527"/>
            <a:ext cx="4624033" cy="2895610"/>
            <a:chOff x="1471961" y="699875"/>
            <a:chExt cx="4624033" cy="2895610"/>
          </a:xfrm>
        </p:grpSpPr>
        <p:sp>
          <p:nvSpPr>
            <p:cNvPr id="3" name="Rounded Rectangle 2"/>
            <p:cNvSpPr/>
            <p:nvPr/>
          </p:nvSpPr>
          <p:spPr>
            <a:xfrm>
              <a:off x="1471961" y="699875"/>
              <a:ext cx="4624033" cy="28956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38948" y="810720"/>
              <a:ext cx="20072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read all file</a:t>
              </a:r>
              <a:endParaRPr lang="fa-IR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391" y="1237148"/>
              <a:ext cx="2961905" cy="127619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8598" y="2149407"/>
              <a:ext cx="2352381" cy="132381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  <p:grpSp>
        <p:nvGrpSpPr>
          <p:cNvPr id="24" name="Group 23"/>
          <p:cNvGrpSpPr/>
          <p:nvPr/>
        </p:nvGrpSpPr>
        <p:grpSpPr>
          <a:xfrm>
            <a:off x="6210826" y="2693300"/>
            <a:ext cx="5494436" cy="3147014"/>
            <a:chOff x="6668429" y="689006"/>
            <a:chExt cx="5494436" cy="3147014"/>
          </a:xfrm>
        </p:grpSpPr>
        <p:sp>
          <p:nvSpPr>
            <p:cNvPr id="11" name="Rounded Rectangle 10"/>
            <p:cNvSpPr/>
            <p:nvPr/>
          </p:nvSpPr>
          <p:spPr>
            <a:xfrm>
              <a:off x="6668429" y="689006"/>
              <a:ext cx="5494436" cy="314701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59961" y="810720"/>
              <a:ext cx="20072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Read line </a:t>
              </a:r>
              <a:endParaRPr lang="fa-IR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1321" y="1370080"/>
              <a:ext cx="5123809" cy="100952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9752" y="2343068"/>
              <a:ext cx="2352381" cy="132381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</p:grpSp>
      <p:sp>
        <p:nvSpPr>
          <p:cNvPr id="26" name="Cloud Callout 25"/>
          <p:cNvSpPr/>
          <p:nvPr/>
        </p:nvSpPr>
        <p:spPr>
          <a:xfrm>
            <a:off x="4882547" y="297456"/>
            <a:ext cx="3122342" cy="1669257"/>
          </a:xfrm>
          <a:prstGeom prst="cloudCallout">
            <a:avLst>
              <a:gd name="adj1" fmla="val -87619"/>
              <a:gd name="adj2" fmla="val 67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Don’t forget close your file</a:t>
            </a:r>
            <a:endParaRPr lang="fa-IR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56032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File handling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367346"/>
            <a:ext cx="10604609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File writing and appending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907" y="1136298"/>
            <a:ext cx="4594302" cy="2525474"/>
            <a:chOff x="567507" y="946413"/>
            <a:chExt cx="4594302" cy="2525474"/>
          </a:xfrm>
        </p:grpSpPr>
        <p:sp>
          <p:nvSpPr>
            <p:cNvPr id="9" name="Rounded Rectangle 8"/>
            <p:cNvSpPr/>
            <p:nvPr/>
          </p:nvSpPr>
          <p:spPr>
            <a:xfrm>
              <a:off x="567507" y="946413"/>
              <a:ext cx="4594302" cy="25254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6032" y="1205387"/>
              <a:ext cx="20072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Write line </a:t>
              </a:r>
              <a:endParaRPr lang="fa-IR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563" y="1620990"/>
              <a:ext cx="4276190" cy="1514286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23979" y="275997"/>
            <a:ext cx="7057054" cy="2525474"/>
            <a:chOff x="4823979" y="275997"/>
            <a:chExt cx="7057054" cy="2525474"/>
          </a:xfrm>
        </p:grpSpPr>
        <p:grpSp>
          <p:nvGrpSpPr>
            <p:cNvPr id="26" name="Group 25"/>
            <p:cNvGrpSpPr/>
            <p:nvPr/>
          </p:nvGrpSpPr>
          <p:grpSpPr>
            <a:xfrm>
              <a:off x="4823979" y="275997"/>
              <a:ext cx="7057054" cy="2525474"/>
              <a:chOff x="570752" y="318885"/>
              <a:chExt cx="4594302" cy="252547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70752" y="318885"/>
                <a:ext cx="4594302" cy="252547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18826" y="491268"/>
                <a:ext cx="200722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write </a:t>
                </a:r>
                <a:endParaRPr lang="fa-IR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8220" y="1001080"/>
              <a:ext cx="6228571" cy="1371429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496726" y="3526554"/>
            <a:ext cx="4873084" cy="2589548"/>
            <a:chOff x="4237463" y="3624608"/>
            <a:chExt cx="4873084" cy="2589548"/>
          </a:xfrm>
        </p:grpSpPr>
        <p:sp>
          <p:nvSpPr>
            <p:cNvPr id="10" name="Rounded Rectangle 9"/>
            <p:cNvSpPr/>
            <p:nvPr/>
          </p:nvSpPr>
          <p:spPr>
            <a:xfrm>
              <a:off x="4237463" y="3624608"/>
              <a:ext cx="4873084" cy="258954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74681" y="3796317"/>
              <a:ext cx="20072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append</a:t>
              </a:r>
              <a:endParaRPr lang="fa-IR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3713" y="4582812"/>
              <a:ext cx="3323809" cy="1009524"/>
            </a:xfrm>
            <a:prstGeom prst="rect">
              <a:avLst/>
            </a:prstGeom>
          </p:spPr>
        </p:pic>
      </p:grpSp>
      <p:sp>
        <p:nvSpPr>
          <p:cNvPr id="31" name="Cloud Callout 30"/>
          <p:cNvSpPr/>
          <p:nvPr/>
        </p:nvSpPr>
        <p:spPr>
          <a:xfrm>
            <a:off x="8922325" y="3018736"/>
            <a:ext cx="3055434" cy="2063086"/>
          </a:xfrm>
          <a:prstGeom prst="cloudCallout">
            <a:avLst>
              <a:gd name="adj1" fmla="val -46380"/>
              <a:gd name="adj2" fmla="val 65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 not forget close your file</a:t>
            </a:r>
            <a:endParaRPr lang="fa-IR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6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56032"/>
            <a:ext cx="10515600" cy="7861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First visualization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World cloud</a:t>
            </a:r>
          </a:p>
          <a:p>
            <a:r>
              <a:rPr lang="en-US" b="1" dirty="0" smtClean="0">
                <a:hlinkClick r:id="rId3"/>
              </a:rPr>
              <a:t>Useful video for </a:t>
            </a:r>
            <a:r>
              <a:rPr lang="en-US" b="1" dirty="0" err="1" smtClean="0">
                <a:hlinkClick r:id="rId3"/>
              </a:rPr>
              <a:t>Matplotlib</a:t>
            </a:r>
            <a:r>
              <a:rPr lang="en-US" b="1" dirty="0" smtClean="0">
                <a:hlinkClick r:id="rId3"/>
              </a:rPr>
              <a:t> python library 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8" y="890455"/>
            <a:ext cx="7411771" cy="3531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695" y="3679295"/>
            <a:ext cx="4890614" cy="25659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341112" y="334299"/>
            <a:ext cx="3044283" cy="3027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200000"/>
              </a:lnSpc>
            </a:pPr>
            <a:r>
              <a:rPr lang="en-U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Matplotlib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help you to draw some chart</a:t>
            </a:r>
            <a:endParaRPr lang="fa-IR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5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0" y="-67629"/>
            <a:ext cx="10515600" cy="7861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Text preprocessing</a:t>
            </a:r>
            <a:endParaRPr lang="fa-IR" sz="24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      text preprocessing steps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87811387"/>
              </p:ext>
            </p:extLst>
          </p:nvPr>
        </p:nvGraphicFramePr>
        <p:xfrm>
          <a:off x="2291579" y="478511"/>
          <a:ext cx="9935738" cy="5758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ight Arrow 5"/>
          <p:cNvSpPr/>
          <p:nvPr/>
        </p:nvSpPr>
        <p:spPr>
          <a:xfrm>
            <a:off x="202580" y="640106"/>
            <a:ext cx="2088999" cy="40504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NLTK library</a:t>
            </a:r>
            <a:endParaRPr lang="fa-IR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NLTK      tokenization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7393" y="0"/>
            <a:ext cx="977401" cy="4817325"/>
            <a:chOff x="326404" y="945613"/>
            <a:chExt cx="727550" cy="1039357"/>
          </a:xfrm>
        </p:grpSpPr>
        <p:sp>
          <p:nvSpPr>
            <p:cNvPr id="25" name="Chevron 24"/>
            <p:cNvSpPr/>
            <p:nvPr/>
          </p:nvSpPr>
          <p:spPr>
            <a:xfrm rot="5400000">
              <a:off x="170500" y="1101517"/>
              <a:ext cx="1039357" cy="727550"/>
            </a:xfrm>
            <a:prstGeom prst="chevron">
              <a:avLst/>
            </a:prstGeom>
          </p:spPr>
          <p:style>
            <a:lnRef idx="2">
              <a:schemeClr val="accent5">
                <a:hueOff val="-1470669"/>
                <a:satOff val="-2046"/>
                <a:lumOff val="-784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 txBox="1"/>
            <p:nvPr/>
          </p:nvSpPr>
          <p:spPr>
            <a:xfrm>
              <a:off x="326404" y="1309388"/>
              <a:ext cx="727550" cy="31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word tokenize</a:t>
              </a:r>
              <a:endParaRPr lang="en-US" sz="16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64794" y="10773"/>
            <a:ext cx="10627206" cy="1068397"/>
            <a:chOff x="1046709" y="950428"/>
            <a:chExt cx="8051167" cy="734883"/>
          </a:xfrm>
        </p:grpSpPr>
        <p:sp>
          <p:nvSpPr>
            <p:cNvPr id="23" name="Round Same Side Corner Rectangle 22"/>
            <p:cNvSpPr/>
            <p:nvPr/>
          </p:nvSpPr>
          <p:spPr>
            <a:xfrm rot="5400000">
              <a:off x="4734324" y="-2737187"/>
              <a:ext cx="675937" cy="8051167"/>
            </a:xfrm>
            <a:prstGeom prst="round2SameRect">
              <a:avLst/>
            </a:prstGeom>
          </p:spPr>
          <p:style>
            <a:lnRef idx="2">
              <a:schemeClr val="accent5">
                <a:hueOff val="-1470669"/>
                <a:satOff val="-2046"/>
                <a:lumOff val="-784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 Same Side Corner Rectangle 6"/>
            <p:cNvSpPr txBox="1"/>
            <p:nvPr/>
          </p:nvSpPr>
          <p:spPr>
            <a:xfrm>
              <a:off x="1070606" y="1075368"/>
              <a:ext cx="8018170" cy="60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6985" rIns="6985" bIns="6985" numCol="1" spcCol="1270" anchor="ctr" anchorCtr="0">
              <a:noAutofit/>
            </a:bodyPr>
            <a:lstStyle/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5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046152" y="1391956"/>
            <a:ext cx="7649737" cy="3928936"/>
          </a:xfrm>
          <a:prstGeom prst="roundRect">
            <a:avLst/>
          </a:prstGeom>
          <a:solidFill>
            <a:srgbClr val="44A3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9" name="Rectangle 28"/>
          <p:cNvSpPr/>
          <p:nvPr/>
        </p:nvSpPr>
        <p:spPr>
          <a:xfrm>
            <a:off x="2360277" y="317457"/>
            <a:ext cx="557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Learn the Basics of Python Programming in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Weeks.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84" y="3276528"/>
            <a:ext cx="6019048" cy="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79" y="1848625"/>
            <a:ext cx="6542857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9" y="83635"/>
            <a:ext cx="10515600" cy="9759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Why python?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780" y="83635"/>
            <a:ext cx="3378820" cy="26185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99" y="1080879"/>
            <a:ext cx="4815550" cy="20017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309" y="1833759"/>
            <a:ext cx="4182740" cy="35210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55" y="4121020"/>
            <a:ext cx="4612697" cy="242016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82363" y="6313120"/>
            <a:ext cx="10509637" cy="5448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65" y="3191163"/>
            <a:ext cx="3607418" cy="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	NLTK   remove  stop words</a:t>
            </a:r>
            <a:endParaRPr lang="fa-IR" b="1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30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75739" y="1466522"/>
            <a:ext cx="10049391" cy="4505550"/>
          </a:xfrm>
          <a:prstGeom prst="roundRect">
            <a:avLst/>
          </a:prstGeom>
          <a:solidFill>
            <a:srgbClr val="43BD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9" name="Group 28"/>
          <p:cNvGrpSpPr/>
          <p:nvPr/>
        </p:nvGrpSpPr>
        <p:grpSpPr>
          <a:xfrm>
            <a:off x="243766" y="133814"/>
            <a:ext cx="1103932" cy="4683512"/>
            <a:chOff x="326404" y="1888287"/>
            <a:chExt cx="727550" cy="1039357"/>
          </a:xfrm>
        </p:grpSpPr>
        <p:sp>
          <p:nvSpPr>
            <p:cNvPr id="33" name="Chevron 32"/>
            <p:cNvSpPr/>
            <p:nvPr/>
          </p:nvSpPr>
          <p:spPr>
            <a:xfrm rot="5400000">
              <a:off x="170500" y="2044191"/>
              <a:ext cx="1039357" cy="727550"/>
            </a:xfrm>
            <a:prstGeom prst="chevron">
              <a:avLst/>
            </a:prstGeom>
          </p:spPr>
          <p:style>
            <a:lnRef idx="2">
              <a:schemeClr val="accent5">
                <a:hueOff val="-2941338"/>
                <a:satOff val="-4091"/>
                <a:lumOff val="-1569"/>
                <a:alphaOff val="0"/>
              </a:schemeClr>
            </a:lnRef>
            <a:fillRef idx="1">
              <a:schemeClr val="accent5">
                <a:hueOff val="-2941338"/>
                <a:satOff val="-4091"/>
                <a:lumOff val="-1569"/>
                <a:alphaOff val="0"/>
              </a:schemeClr>
            </a:fillRef>
            <a:effectRef idx="0">
              <a:schemeClr val="accent5">
                <a:hueOff val="-2941338"/>
                <a:satOff val="-4091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hevron 4"/>
            <p:cNvSpPr txBox="1"/>
            <p:nvPr/>
          </p:nvSpPr>
          <p:spPr>
            <a:xfrm>
              <a:off x="326404" y="2252062"/>
              <a:ext cx="727550" cy="31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Stop word removal</a:t>
              </a:r>
              <a:endParaRPr lang="en-US" sz="16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48163" y="142970"/>
            <a:ext cx="10843837" cy="1068892"/>
            <a:chOff x="1086589" y="1888289"/>
            <a:chExt cx="7521916" cy="675582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4509756" y="-1534878"/>
              <a:ext cx="675582" cy="7521916"/>
            </a:xfrm>
            <a:prstGeom prst="round2SameRect">
              <a:avLst/>
            </a:prstGeom>
          </p:spPr>
          <p:style>
            <a:lnRef idx="2">
              <a:schemeClr val="accent5">
                <a:hueOff val="-2941338"/>
                <a:satOff val="-4091"/>
                <a:lumOff val="-156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6"/>
            <p:cNvSpPr txBox="1"/>
            <p:nvPr/>
          </p:nvSpPr>
          <p:spPr>
            <a:xfrm>
              <a:off x="1086590" y="1921267"/>
              <a:ext cx="7488937" cy="609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90198" y="438582"/>
            <a:ext cx="557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Learn the Basics of Python Programming in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Weeks.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75" y="2067010"/>
            <a:ext cx="6409524" cy="33714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008" y="2621087"/>
            <a:ext cx="6133333" cy="438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31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23565" y="53293"/>
            <a:ext cx="9486467" cy="595103"/>
            <a:chOff x="1086589" y="1888289"/>
            <a:chExt cx="7521916" cy="675582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4509756" y="-1534878"/>
              <a:ext cx="675582" cy="7521916"/>
            </a:xfrm>
            <a:prstGeom prst="round2SameRect">
              <a:avLst/>
            </a:prstGeom>
          </p:spPr>
          <p:style>
            <a:lnRef idx="2">
              <a:schemeClr val="accent5">
                <a:hueOff val="-2941338"/>
                <a:satOff val="-4091"/>
                <a:lumOff val="-156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6"/>
            <p:cNvSpPr txBox="1"/>
            <p:nvPr/>
          </p:nvSpPr>
          <p:spPr>
            <a:xfrm>
              <a:off x="1086590" y="1921267"/>
              <a:ext cx="7488937" cy="609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6170" y="49646"/>
            <a:ext cx="1125700" cy="4745382"/>
            <a:chOff x="326404" y="2826077"/>
            <a:chExt cx="727550" cy="1039357"/>
          </a:xfrm>
        </p:grpSpPr>
        <p:sp>
          <p:nvSpPr>
            <p:cNvPr id="37" name="Chevron 36"/>
            <p:cNvSpPr/>
            <p:nvPr/>
          </p:nvSpPr>
          <p:spPr>
            <a:xfrm rot="5400000">
              <a:off x="170500" y="2981981"/>
              <a:ext cx="1039357" cy="727550"/>
            </a:xfrm>
            <a:prstGeom prst="chevron">
              <a:avLst/>
            </a:prstGeom>
          </p:spPr>
          <p:style>
            <a:lnRef idx="2">
              <a:schemeClr val="accent5">
                <a:hueOff val="-4412007"/>
                <a:satOff val="-6137"/>
                <a:lumOff val="-2353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hevron 4"/>
            <p:cNvSpPr txBox="1"/>
            <p:nvPr/>
          </p:nvSpPr>
          <p:spPr>
            <a:xfrm>
              <a:off x="326404" y="3194736"/>
              <a:ext cx="727550" cy="31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stemming</a:t>
              </a:r>
              <a:endParaRPr lang="en-US" sz="24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772447" y="188868"/>
            <a:ext cx="557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Learn the Basics of Python Programming in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Weeks.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87391" y="781038"/>
            <a:ext cx="10304278" cy="5394950"/>
            <a:chOff x="1587391" y="781038"/>
            <a:chExt cx="10304278" cy="5394950"/>
          </a:xfrm>
        </p:grpSpPr>
        <p:sp>
          <p:nvSpPr>
            <p:cNvPr id="3" name="Rounded Rectangle 2"/>
            <p:cNvSpPr/>
            <p:nvPr/>
          </p:nvSpPr>
          <p:spPr>
            <a:xfrm>
              <a:off x="1587391" y="781038"/>
              <a:ext cx="10304278" cy="5394950"/>
            </a:xfrm>
            <a:prstGeom prst="roundRect">
              <a:avLst/>
            </a:prstGeom>
            <a:solidFill>
              <a:srgbClr val="44B87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103" y="1263570"/>
              <a:ext cx="6419048" cy="462857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614" y="1602176"/>
              <a:ext cx="5076190" cy="53333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40" name="Content Placeholder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4" y="5146587"/>
            <a:ext cx="1405052" cy="140505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    NLTK porter stemmer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41197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87391" y="6245280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 smtClean="0"/>
              <a:t>        NLTK Part Of Speech tagging</a:t>
            </a:r>
            <a:endParaRPr lang="fa-IR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23565" y="53293"/>
            <a:ext cx="9486467" cy="595103"/>
            <a:chOff x="1086589" y="1888289"/>
            <a:chExt cx="7521916" cy="675582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4509756" y="-1534878"/>
              <a:ext cx="675582" cy="7521916"/>
            </a:xfrm>
            <a:prstGeom prst="round2SameRect">
              <a:avLst/>
            </a:prstGeom>
          </p:spPr>
          <p:style>
            <a:lnRef idx="2">
              <a:schemeClr val="accent5">
                <a:hueOff val="-2941338"/>
                <a:satOff val="-4091"/>
                <a:lumOff val="-1569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ound Same Side Corner Rectangle 6"/>
            <p:cNvSpPr txBox="1"/>
            <p:nvPr/>
          </p:nvSpPr>
          <p:spPr>
            <a:xfrm>
              <a:off x="1086590" y="1921267"/>
              <a:ext cx="7488937" cy="6096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2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772447" y="188868"/>
            <a:ext cx="557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Learn the Basics of Python Programming in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Weeks.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49809" y="754922"/>
            <a:ext cx="10065633" cy="5262923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40" name="Content Placeholder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4" y="5146587"/>
            <a:ext cx="1405052" cy="140505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1308" y="-2164"/>
            <a:ext cx="870110" cy="4864393"/>
            <a:chOff x="255124" y="4512569"/>
            <a:chExt cx="870110" cy="1243015"/>
          </a:xfrm>
        </p:grpSpPr>
        <p:sp>
          <p:nvSpPr>
            <p:cNvPr id="23" name="Chevron 22"/>
            <p:cNvSpPr/>
            <p:nvPr/>
          </p:nvSpPr>
          <p:spPr>
            <a:xfrm rot="5400000">
              <a:off x="68671" y="4699022"/>
              <a:ext cx="1243015" cy="870110"/>
            </a:xfrm>
            <a:prstGeom prst="chevron">
              <a:avLst/>
            </a:pr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4"/>
            <p:cNvSpPr txBox="1"/>
            <p:nvPr/>
          </p:nvSpPr>
          <p:spPr>
            <a:xfrm>
              <a:off x="255124" y="4947624"/>
              <a:ext cx="870110" cy="3729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POS tagging</a:t>
              </a:r>
              <a:endParaRPr lang="en-US" sz="1200" kern="12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2" y="899686"/>
            <a:ext cx="6266667" cy="49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922" y="1278266"/>
            <a:ext cx="5438095" cy="5714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385395" y="6541189"/>
            <a:ext cx="639735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925" y="1271516"/>
            <a:ext cx="9746167" cy="3261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40" name="Content Placeholder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4" y="5146587"/>
            <a:ext cx="1405052" cy="1405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3097" y="1908720"/>
            <a:ext cx="137249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n-US" sz="2800" dirty="0" smtClean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Thanks</a:t>
            </a:r>
            <a:endParaRPr lang="fa-IR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588" y="2488124"/>
            <a:ext cx="1048213" cy="9412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1170" y="2498203"/>
            <a:ext cx="1048213" cy="94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3741" y="2603623"/>
            <a:ext cx="866302" cy="730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04928" y="2603623"/>
            <a:ext cx="866302" cy="7304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83006" y="6256281"/>
            <a:ext cx="10604609" cy="612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 Please </a:t>
            </a: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send comments to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@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SAnbaee</a:t>
            </a:r>
            <a:r>
              <a:rPr lang="en-US" sz="2000" dirty="0" smtClean="0">
                <a:solidFill>
                  <a:schemeClr val="accent4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or 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anbaee.ac@gmail.com 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1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4" y="887656"/>
            <a:ext cx="2895238" cy="539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9" y="83635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Python work ?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51483" y="6367346"/>
            <a:ext cx="10440517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u="sng" dirty="0" smtClean="0">
                <a:solidFill>
                  <a:schemeClr val="accent6">
                    <a:lumMod val="40000"/>
                    <a:lumOff val="60000"/>
                  </a:schemeClr>
                </a:solidFill>
                <a:hlinkClick r:id="rId5"/>
              </a:rPr>
              <a:t>Interesting Podcast : python past, present and future with Guido Van Rossum </a:t>
            </a:r>
            <a:endParaRPr lang="fa-IR" sz="1600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522" y="418837"/>
            <a:ext cx="5946405" cy="20567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67549" y="3158263"/>
            <a:ext cx="7801805" cy="293142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Highly readable language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Less syntactic exceptions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Superior string manipulation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Elegant and dynamic typing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b="0" i="0" dirty="0" smtClean="0">
              <a:solidFill>
                <a:srgbClr val="333333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Ideal for scripting and rapid application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Fit for many platforms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33333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Free and free IDE</a:t>
            </a:r>
            <a:endParaRPr lang="en-US" b="0" i="0" dirty="0">
              <a:solidFill>
                <a:srgbClr val="333333"/>
              </a:solidFill>
              <a:effectLst/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4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68" y="178420"/>
            <a:ext cx="10515600" cy="9759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How install, what IDE?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751483" y="6400801"/>
            <a:ext cx="10440518" cy="4571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18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18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9" y="1390749"/>
            <a:ext cx="5779459" cy="3250946"/>
          </a:xfrm>
          <a:prstGeom prst="rect">
            <a:avLst/>
          </a:prstGeom>
        </p:spPr>
      </p:pic>
      <p:pic>
        <p:nvPicPr>
          <p:cNvPr id="9218" name="Picture 2" descr="Image result for pycharm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1376912"/>
            <a:ext cx="5300945" cy="32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80" y="951999"/>
            <a:ext cx="10212349" cy="5326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3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ANACONDA installation</a:t>
            </a:r>
            <a:endParaRPr lang="fa-IR" sz="40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750743" y="6372917"/>
            <a:ext cx="10441257" cy="49065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hlinkClick r:id="rId4"/>
              </a:rPr>
              <a:t>https://www.anaconda.com/distribution/</a:t>
            </a:r>
            <a:endParaRPr lang="fa-I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29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2" y="1666316"/>
            <a:ext cx="11601728" cy="3791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68" y="199338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Version Of Python ?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778620" y="6340466"/>
            <a:ext cx="10413380" cy="5129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7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63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07" y="1174134"/>
            <a:ext cx="10684863" cy="5683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698" y="209342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Anaconda Navigator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659838" y="6378498"/>
            <a:ext cx="10532162" cy="47950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8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09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2" y="819520"/>
            <a:ext cx="6019464" cy="5494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68" y="0"/>
            <a:ext cx="10515600" cy="97594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Jupiter Notebook</a:t>
            </a:r>
            <a:endParaRPr lang="fa-IR" sz="36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778620" y="6386234"/>
            <a:ext cx="10413380" cy="47176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9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076" y="783486"/>
            <a:ext cx="6085924" cy="55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531</Words>
  <Application>Microsoft Office PowerPoint</Application>
  <PresentationFormat>Widescreen</PresentationFormat>
  <Paragraphs>167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Adobe Fan Heiti Std B</vt:lpstr>
      <vt:lpstr>Adobe Gothic Std B</vt:lpstr>
      <vt:lpstr>Arial</vt:lpstr>
      <vt:lpstr>B Titr</vt:lpstr>
      <vt:lpstr>Calibri</vt:lpstr>
      <vt:lpstr>Calibri Light</vt:lpstr>
      <vt:lpstr>Times New Roman</vt:lpstr>
      <vt:lpstr>Wingdings</vt:lpstr>
      <vt:lpstr>Office Theme</vt:lpstr>
      <vt:lpstr>Python for beginners</vt:lpstr>
      <vt:lpstr>Our plan ?</vt:lpstr>
      <vt:lpstr>Why python?</vt:lpstr>
      <vt:lpstr>How Python work ?</vt:lpstr>
      <vt:lpstr>How install, what IDE?</vt:lpstr>
      <vt:lpstr>ANACONDA installation</vt:lpstr>
      <vt:lpstr>What Version Of Python ?</vt:lpstr>
      <vt:lpstr>Anaconda Navigator</vt:lpstr>
      <vt:lpstr>Jupiter Notebook</vt:lpstr>
      <vt:lpstr>Spyder IDE</vt:lpstr>
      <vt:lpstr>How install packages? </vt:lpstr>
      <vt:lpstr>What Reference for starting?</vt:lpstr>
      <vt:lpstr>What Reference for starting?</vt:lpstr>
      <vt:lpstr>How develop  code in spyder?</vt:lpstr>
      <vt:lpstr>Examples</vt:lpstr>
      <vt:lpstr>Hello world !</vt:lpstr>
      <vt:lpstr>Variables </vt:lpstr>
      <vt:lpstr>Python collections </vt:lpstr>
      <vt:lpstr>List in python</vt:lpstr>
      <vt:lpstr>conditions</vt:lpstr>
      <vt:lpstr>Loops</vt:lpstr>
      <vt:lpstr>Loops</vt:lpstr>
      <vt:lpstr>Function Declaration</vt:lpstr>
      <vt:lpstr>Class</vt:lpstr>
      <vt:lpstr>File handling</vt:lpstr>
      <vt:lpstr>File handling</vt:lpstr>
      <vt:lpstr>First visualization</vt:lpstr>
      <vt:lpstr>Text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Novin</dc:creator>
  <cp:lastModifiedBy>Novin</cp:lastModifiedBy>
  <cp:revision>155</cp:revision>
  <dcterms:created xsi:type="dcterms:W3CDTF">2019-02-20T15:18:08Z</dcterms:created>
  <dcterms:modified xsi:type="dcterms:W3CDTF">2019-02-27T20:02:09Z</dcterms:modified>
</cp:coreProperties>
</file>