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81" r:id="rId5"/>
    <p:sldId id="260" r:id="rId6"/>
    <p:sldId id="286" r:id="rId7"/>
    <p:sldId id="261" r:id="rId8"/>
    <p:sldId id="258" r:id="rId9"/>
    <p:sldId id="268" r:id="rId10"/>
    <p:sldId id="259" r:id="rId11"/>
    <p:sldId id="278" r:id="rId12"/>
    <p:sldId id="263" r:id="rId13"/>
    <p:sldId id="287" r:id="rId14"/>
    <p:sldId id="264" r:id="rId15"/>
    <p:sldId id="262" r:id="rId16"/>
    <p:sldId id="266" r:id="rId17"/>
    <p:sldId id="265" r:id="rId18"/>
    <p:sldId id="283" r:id="rId19"/>
    <p:sldId id="269" r:id="rId20"/>
    <p:sldId id="279" r:id="rId21"/>
    <p:sldId id="272" r:id="rId22"/>
    <p:sldId id="288" r:id="rId23"/>
    <p:sldId id="274" r:id="rId24"/>
    <p:sldId id="273" r:id="rId25"/>
    <p:sldId id="284" r:id="rId26"/>
    <p:sldId id="270" r:id="rId27"/>
    <p:sldId id="280" r:id="rId28"/>
    <p:sldId id="275" r:id="rId29"/>
    <p:sldId id="289" r:id="rId30"/>
    <p:sldId id="276" r:id="rId31"/>
    <p:sldId id="277" r:id="rId32"/>
    <p:sldId id="285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A790-7C40-4649-BEE9-F383C1AA99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0A56-EFD3-4321-8AAE-6E531A4E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Dicamba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59" y="0"/>
            <a:ext cx="71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9869"/>
              </p:ext>
            </p:extLst>
          </p:nvPr>
        </p:nvGraphicFramePr>
        <p:xfrm>
          <a:off x="697830" y="1140772"/>
          <a:ext cx="10744206" cy="52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80194"/>
                <a:gridCol w="1966003"/>
                <a:gridCol w="1966003"/>
                <a:gridCol w="1966003"/>
                <a:gridCol w="1966003"/>
              </a:tblGrid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Varieties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</a:t>
                      </a:r>
                      <a:r>
                        <a:rPr lang="en-US" sz="2000" baseline="0" dirty="0" smtClean="0"/>
                        <a:t> 10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ED20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ED30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ED50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 ae ha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Glyphosate-Resistant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 (0.1)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2.6 (0.5)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8.9 (1.6)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95.2 (31.5)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Glufosinate-Resistant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 (0.1)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1.7 (0.5)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6.8 (1.7)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54.9 (19.7)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Conventional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 (0.08)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2.3 (0.4)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10.2 (1.8)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182.7 (64.5)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Organic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 (0.05)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 (0.2)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2.8 (0.5)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16.7 (3)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4.0 (1.7)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79.9 (59.3)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Tomato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 (0.1)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1.2 (0.6)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4.4 (1.8)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53.1 (39.4)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547" y="457199"/>
            <a:ext cx="63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 values of Dicamba (g ae ha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21 d after application at R2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7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8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</a:t>
            </a:r>
            <a:r>
              <a:rPr lang="en-US" sz="3600" dirty="0" smtClean="0"/>
              <a:t>20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33" y="0"/>
            <a:ext cx="748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30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16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5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8209" y="2249905"/>
            <a:ext cx="598779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Comparison between varieties </a:t>
            </a:r>
          </a:p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Trifoliate vs R2</a:t>
            </a:r>
          </a:p>
          <a:p>
            <a:pPr algn="ctr"/>
            <a:r>
              <a:rPr lang="en-US" sz="3600" dirty="0"/>
              <a:t>Dicamba (g </a:t>
            </a:r>
            <a:r>
              <a:rPr lang="en-US" sz="3600" dirty="0" smtClean="0"/>
              <a:t>ae ha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1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49"/>
            <a:ext cx="12192000" cy="63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230" y="2273968"/>
            <a:ext cx="518699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Application at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Trifoliate</a:t>
            </a:r>
            <a:endParaRPr lang="en-US" sz="3600" dirty="0"/>
          </a:p>
          <a:p>
            <a:pPr algn="ctr"/>
            <a:r>
              <a:rPr lang="en-US" sz="3600" dirty="0" smtClean="0"/>
              <a:t>Clarity (oz acre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7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228" y="2273968"/>
            <a:ext cx="518699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Application at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Trifoliate</a:t>
            </a:r>
          </a:p>
          <a:p>
            <a:pPr algn="ctr"/>
            <a:r>
              <a:rPr lang="en-US" sz="3600" dirty="0" smtClean="0"/>
              <a:t>Dicamba (g ae ha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20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41953"/>
              </p:ext>
            </p:extLst>
          </p:nvPr>
        </p:nvGraphicFramePr>
        <p:xfrm>
          <a:off x="685798" y="1417498"/>
          <a:ext cx="10744206" cy="52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80194"/>
                <a:gridCol w="1966003"/>
                <a:gridCol w="1966003"/>
                <a:gridCol w="1966003"/>
                <a:gridCol w="1966003"/>
              </a:tblGrid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Varieties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</a:t>
                      </a:r>
                      <a:r>
                        <a:rPr lang="en-US" sz="2000" baseline="0" dirty="0" smtClean="0"/>
                        <a:t>10 </a:t>
                      </a:r>
                      <a:r>
                        <a:rPr lang="en-US" sz="2000" baseline="0" dirty="0" smtClean="0"/>
                        <a:t>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ED20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ED30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ED50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oz</a:t>
                      </a:r>
                      <a:r>
                        <a:rPr lang="en-US" sz="2000" baseline="0" dirty="0" smtClean="0"/>
                        <a:t> acre 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Glyphosate-Resistant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0.002 (0.001)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0.04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 (0.09)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Glufosinate-Resistant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0.003 (0.001)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0.04 (0.009)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0.16 (0.03)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Conventional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0.001 (0.0006)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0.007 (0.002)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0.03 (0.006)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0.16 (0.04)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Organic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0.002 (0.0007)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0.006 (0.001)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0.02 (0.002)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0.06 (0.01)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0.08 (0.03)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0.14 (0.03)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0.19 (0.03)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0.31 (0.05)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Tomato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0.02 (0.009)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0.08 (0.02)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0.16 (0.03)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 (0.09)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547" y="457199"/>
            <a:ext cx="716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 values of Clarity (oz acre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21 d after application at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Trifoliate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5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10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</a:t>
            </a:r>
            <a:r>
              <a:rPr lang="en-US" sz="3600" dirty="0" smtClean="0"/>
              <a:t>20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17" y="0"/>
            <a:ext cx="7130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30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86" y="0"/>
            <a:ext cx="7360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50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024" y="2273968"/>
            <a:ext cx="336540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Application at R2</a:t>
            </a:r>
            <a:endParaRPr lang="en-US" sz="3600" dirty="0"/>
          </a:p>
          <a:p>
            <a:pPr algn="ctr"/>
            <a:r>
              <a:rPr lang="en-US" sz="3600" dirty="0" smtClean="0"/>
              <a:t>Clarity (oz acre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81594"/>
              </p:ext>
            </p:extLst>
          </p:nvPr>
        </p:nvGraphicFramePr>
        <p:xfrm>
          <a:off x="685798" y="1417498"/>
          <a:ext cx="10744206" cy="52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80194"/>
                <a:gridCol w="1966003"/>
                <a:gridCol w="1966003"/>
                <a:gridCol w="1966003"/>
                <a:gridCol w="1966003"/>
              </a:tblGrid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Varieties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</a:t>
                      </a:r>
                      <a:r>
                        <a:rPr lang="en-US" sz="2000" baseline="0" dirty="0" smtClean="0"/>
                        <a:t>10 </a:t>
                      </a:r>
                      <a:r>
                        <a:rPr lang="en-US" sz="2000" baseline="0" dirty="0" smtClean="0"/>
                        <a:t>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ED20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ED30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ED50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oz</a:t>
                      </a:r>
                      <a:r>
                        <a:rPr lang="en-US" sz="2000" baseline="0" dirty="0" smtClean="0"/>
                        <a:t> acre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Glyphosate-Resistant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0.07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 (0.04)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2.7 (0.9)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Glufosinate-Resistant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0.04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 (0.04)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1.7 (0.8)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Conventional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0.06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1.8 (0.05)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5.2 (1.8)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Organic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0.004 (0.001)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0.03 (0.005)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0.08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 (0.08)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 (0.04)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2.3 (1.7)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Tomato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(0.004)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0.03 (0.01)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 (0.05)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1.5 (1.1)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547" y="457199"/>
            <a:ext cx="614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 values of Clarity (oz acre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21 d after application at R2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10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</a:t>
            </a:r>
            <a:r>
              <a:rPr lang="en-US" sz="3600" dirty="0" smtClean="0"/>
              <a:t>20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85" y="0"/>
            <a:ext cx="7102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98" y="0"/>
            <a:ext cx="71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30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50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9" y="0"/>
            <a:ext cx="75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8209" y="2249905"/>
            <a:ext cx="598779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Comparison between varieties </a:t>
            </a:r>
          </a:p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Trifoliate vs R2</a:t>
            </a:r>
          </a:p>
          <a:p>
            <a:pPr algn="ctr"/>
            <a:r>
              <a:rPr lang="en-US" sz="3600" dirty="0" smtClean="0"/>
              <a:t>Clarity (oz acre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06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0349"/>
            <a:ext cx="12114203" cy="62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409"/>
              </p:ext>
            </p:extLst>
          </p:nvPr>
        </p:nvGraphicFramePr>
        <p:xfrm>
          <a:off x="553451" y="1212961"/>
          <a:ext cx="10744206" cy="5297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80194"/>
                <a:gridCol w="1966003"/>
                <a:gridCol w="1966003"/>
                <a:gridCol w="1966003"/>
                <a:gridCol w="1966003"/>
              </a:tblGrid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Varieties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</a:t>
                      </a:r>
                      <a:r>
                        <a:rPr lang="en-US" sz="2000" baseline="0" dirty="0" smtClean="0"/>
                        <a:t> 10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ED20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ED30 (SE)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ED50</a:t>
                      </a:r>
                      <a:r>
                        <a:rPr lang="en-US" sz="2000" baseline="0" dirty="0" smtClean="0"/>
                        <a:t> (SE)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 ae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ha</a:t>
                      </a:r>
                      <a:r>
                        <a:rPr lang="en-US" sz="2000" baseline="30000" dirty="0" smtClean="0"/>
                        <a:t>-1</a:t>
                      </a:r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30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Glyphosate-Resistant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0.06 (0.04)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0.43 (0.18)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1.5 (0.4)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10.5 (3.2)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Glufosinate-Resistant</a:t>
                      </a:r>
                      <a:r>
                        <a:rPr lang="en-US" sz="2000" baseline="0" dirty="0" smtClean="0"/>
                        <a:t> Soybeans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 (0.05)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 (0.16)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1.3 (0.3)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5.9 (1.3)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Conventional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0.04 (0.02)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0.26 (0.09)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 (0.2)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5.8 (1.4)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Organic Soybeans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0.06 (0.02)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0.24 (0.06)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 (0.09)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2.2 (0.3)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3.1 (1.1)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4.9 (1.2)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6.7 (1.2)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10.9 (1.8)</a:t>
                      </a:r>
                      <a:endParaRPr lang="en-US" sz="2000" dirty="0"/>
                    </a:p>
                  </a:txBody>
                  <a:tcPr/>
                </a:tc>
              </a:tr>
              <a:tr h="5984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Tomato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 (0.3)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2.72 (0.7)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5.7 (1.1)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18.4 (3.3)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547" y="457199"/>
            <a:ext cx="7354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 values of Dicamba (g ae ha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 21 d after application at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Trifoliate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10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</a:t>
            </a:r>
            <a:r>
              <a:rPr lang="en-US" sz="3600" dirty="0" smtClean="0"/>
              <a:t>20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33" y="0"/>
            <a:ext cx="748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30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673" y="974558"/>
            <a:ext cx="12666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ED 50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33" y="0"/>
            <a:ext cx="71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5000" y="2273968"/>
            <a:ext cx="471663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21 DAT</a:t>
            </a:r>
          </a:p>
          <a:p>
            <a:pPr algn="ctr"/>
            <a:r>
              <a:rPr lang="en-US" sz="3600" dirty="0" smtClean="0"/>
              <a:t>Application at R2</a:t>
            </a:r>
          </a:p>
          <a:p>
            <a:pPr algn="ctr"/>
            <a:r>
              <a:rPr lang="en-US" sz="3600" dirty="0"/>
              <a:t>Dicamba (g </a:t>
            </a:r>
            <a:r>
              <a:rPr lang="en-US" sz="3600" dirty="0" smtClean="0"/>
              <a:t>ae ha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31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661</Words>
  <Application>Microsoft Office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Dicamba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 -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MO_PC</dc:creator>
  <cp:lastModifiedBy>MO_PC</cp:lastModifiedBy>
  <cp:revision>35</cp:revision>
  <dcterms:created xsi:type="dcterms:W3CDTF">2016-09-12T17:09:07Z</dcterms:created>
  <dcterms:modified xsi:type="dcterms:W3CDTF">2016-09-14T20:18:27Z</dcterms:modified>
</cp:coreProperties>
</file>