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– ELIF – ELSE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3358395" y="1692568"/>
            <a:ext cx="453253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&gt; 4: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print("red")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7: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print("blue")</a:t>
            </a:r>
            <a:endParaRPr dirty="0"/>
          </a:p>
        </p:txBody>
      </p:sp>
      <p:sp>
        <p:nvSpPr>
          <p:cNvPr id="236" name="Google Shape;236;p23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result if x is equal to 5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358395" y="4586913"/>
            <a:ext cx="453253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print("red")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print("blue")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1187485" y="4011934"/>
            <a:ext cx="4437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result if X is equal to 5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A53B1-2825-B00F-2ECA-694E696323C5}"/>
              </a:ext>
            </a:extLst>
          </p:cNvPr>
          <p:cNvSpPr txBox="1"/>
          <p:nvPr/>
        </p:nvSpPr>
        <p:spPr>
          <a:xfrm>
            <a:off x="5624661" y="1132507"/>
            <a:ext cx="212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Answer: </a:t>
            </a:r>
            <a:r>
              <a:rPr lang="en-GB" b="1" dirty="0"/>
              <a:t>print(“red”)</a:t>
            </a:r>
          </a:p>
          <a:p>
            <a:r>
              <a:rPr lang="en-GB" dirty="0"/>
              <a:t>              </a:t>
            </a:r>
            <a:r>
              <a:rPr lang="en-GB" b="1" dirty="0"/>
              <a:t>print(“blue”)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75491-5BDC-860F-E502-AB9F0D7B4002}"/>
              </a:ext>
            </a:extLst>
          </p:cNvPr>
          <p:cNvSpPr txBox="1"/>
          <p:nvPr/>
        </p:nvSpPr>
        <p:spPr>
          <a:xfrm>
            <a:off x="5624662" y="4026852"/>
            <a:ext cx="212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Answer: </a:t>
            </a:r>
            <a:r>
              <a:rPr lang="en-GB" b="1" dirty="0"/>
              <a:t>print(“red”)</a:t>
            </a:r>
          </a:p>
          <a:p>
            <a:r>
              <a:rPr lang="en-GB" dirty="0"/>
              <a:t>           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/>
        </p:nvSpPr>
        <p:spPr>
          <a:xfrm>
            <a:off x="591259" y="2947668"/>
            <a:ext cx="7085594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7: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print("one")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print("two")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502785" y="1274413"/>
            <a:ext cx="48363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if x is equal to 8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502785" y="1977310"/>
            <a:ext cx="48363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if x is equal to 1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F8FA5-D57D-F6EC-BBA6-F6019B99C79E}"/>
              </a:ext>
            </a:extLst>
          </p:cNvPr>
          <p:cNvSpPr txBox="1"/>
          <p:nvPr/>
        </p:nvSpPr>
        <p:spPr>
          <a:xfrm>
            <a:off x="5339109" y="1320579"/>
            <a:ext cx="212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Answer: </a:t>
            </a:r>
            <a:r>
              <a:rPr lang="en-GB" b="1" dirty="0"/>
              <a:t>print(</a:t>
            </a:r>
            <a:r>
              <a:rPr lang="en-US" b="1" dirty="0"/>
              <a:t>“one”)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3F822-55D4-EC96-7EDA-05E5F9DBFB6F}"/>
              </a:ext>
            </a:extLst>
          </p:cNvPr>
          <p:cNvSpPr txBox="1"/>
          <p:nvPr/>
        </p:nvSpPr>
        <p:spPr>
          <a:xfrm>
            <a:off x="5282838" y="2052099"/>
            <a:ext cx="212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Answer: </a:t>
            </a:r>
            <a:r>
              <a:rPr lang="en-GB" b="1" dirty="0"/>
              <a:t>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=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( x &gt; 8 or (x &gt; 5 and x &lt; 7))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/>
          </a:p>
        </p:txBody>
      </p:sp>
      <p:sp>
        <p:nvSpPr>
          <p:cNvPr id="3" name="Google Shape;253;p25">
            <a:extLst>
              <a:ext uri="{FF2B5EF4-FFF2-40B4-BE49-F238E27FC236}">
                <a16:creationId xmlns:a16="http://schemas.microsoft.com/office/drawing/2014/main" id="{28BCC240-E29D-8665-43C9-78324787F952}"/>
              </a:ext>
            </a:extLst>
          </p:cNvPr>
          <p:cNvSpPr txBox="1"/>
          <p:nvPr/>
        </p:nvSpPr>
        <p:spPr>
          <a:xfrm>
            <a:off x="3782363" y="1274413"/>
            <a:ext cx="9725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( (x &lt; 3 or x &gt; 1) and x &lt; 9)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  <a:endParaRPr/>
          </a:p>
        </p:txBody>
      </p:sp>
      <p:sp>
        <p:nvSpPr>
          <p:cNvPr id="2" name="Google Shape;260;p26">
            <a:extLst>
              <a:ext uri="{FF2B5EF4-FFF2-40B4-BE49-F238E27FC236}">
                <a16:creationId xmlns:a16="http://schemas.microsoft.com/office/drawing/2014/main" id="{FF91010E-75A4-C974-DF6A-175FC14E64BE}"/>
              </a:ext>
            </a:extLst>
          </p:cNvPr>
          <p:cNvSpPr txBox="1"/>
          <p:nvPr/>
        </p:nvSpPr>
        <p:spPr>
          <a:xfrm>
            <a:off x="3696131" y="1274413"/>
            <a:ext cx="8758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496953" y="3106786"/>
            <a:ext cx="7627715" cy="163121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value &gt; 10: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</a:t>
            </a:r>
            <a:r>
              <a:rPr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shall be the range of value  to display ‘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516215" y="2228557"/>
            <a:ext cx="73219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 display ‘</a:t>
            </a:r>
            <a:r>
              <a:rPr lang="en-US" sz="2000" b="1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 value must be in the range  [11, +infinity[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5</a:t>
            </a:r>
            <a:endParaRPr/>
          </a:p>
        </p:txBody>
      </p:sp>
      <p:sp>
        <p:nvSpPr>
          <p:cNvPr id="2" name="Google Shape;268;p27">
            <a:extLst>
              <a:ext uri="{FF2B5EF4-FFF2-40B4-BE49-F238E27FC236}">
                <a16:creationId xmlns:a16="http://schemas.microsoft.com/office/drawing/2014/main" id="{0BD4D9BD-4BFA-CBCD-7541-DE2EE2B3737B}"/>
              </a:ext>
            </a:extLst>
          </p:cNvPr>
          <p:cNvSpPr txBox="1"/>
          <p:nvPr/>
        </p:nvSpPr>
        <p:spPr>
          <a:xfrm>
            <a:off x="5967993" y="1729940"/>
            <a:ext cx="14597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11,-infinity[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6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502784" y="2218544"/>
            <a:ext cx="6467641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8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12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a == 12: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print("beautiful")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b &gt;= 12: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print("cute")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6;p28">
            <a:extLst>
              <a:ext uri="{FF2B5EF4-FFF2-40B4-BE49-F238E27FC236}">
                <a16:creationId xmlns:a16="http://schemas.microsoft.com/office/drawing/2014/main" id="{211F029A-FD75-3CA5-B401-97056E99C737}"/>
              </a:ext>
            </a:extLst>
          </p:cNvPr>
          <p:cNvSpPr txBox="1"/>
          <p:nvPr/>
        </p:nvSpPr>
        <p:spPr>
          <a:xfrm>
            <a:off x="3682082" y="1209434"/>
            <a:ext cx="889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x&lt;=6: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x&lt;10: 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x&lt;=23: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print(“</a:t>
            </a:r>
            <a:r>
              <a:rPr lang="en-US" sz="2500" b="1">
                <a:solidFill>
                  <a:srgbClr val="E311A7"/>
                </a:solidFill>
                <a:latin typeface="Consolas"/>
                <a:ea typeface="Consolas"/>
                <a:cs typeface="Consolas"/>
                <a:sym typeface="Consolas"/>
              </a:rPr>
              <a:t>pink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To display ‘</a:t>
            </a:r>
            <a:r>
              <a:rPr lang="en-US" sz="20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X must be in the range ]-infinity, 6]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588926" y="3307239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557721" y="3693416"/>
            <a:ext cx="50491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628059" y="4701228"/>
            <a:ext cx="5485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557721" y="5097467"/>
            <a:ext cx="50379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be the range of X to display ‘</a:t>
            </a:r>
            <a:r>
              <a:rPr lang="en-US" sz="2000" b="1" dirty="0">
                <a:solidFill>
                  <a:srgbClr val="E311A7"/>
                </a:solidFill>
                <a:latin typeface="Calibri"/>
                <a:ea typeface="Calibri"/>
                <a:cs typeface="Calibri"/>
                <a:sym typeface="Calibri"/>
              </a:rPr>
              <a:t>pink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7</a:t>
            </a:r>
            <a:endParaRPr/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5531C5D8-F3EF-6A6C-6F1D-A72C5103FE0B}"/>
              </a:ext>
            </a:extLst>
          </p:cNvPr>
          <p:cNvSpPr txBox="1"/>
          <p:nvPr/>
        </p:nvSpPr>
        <p:spPr>
          <a:xfrm>
            <a:off x="628059" y="2745260"/>
            <a:ext cx="56179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display ‘</a:t>
            </a:r>
            <a:r>
              <a:rPr lang="en-US" sz="2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X must be in range] –infinity,10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87;p29">
            <a:extLst>
              <a:ext uri="{FF2B5EF4-FFF2-40B4-BE49-F238E27FC236}">
                <a16:creationId xmlns:a16="http://schemas.microsoft.com/office/drawing/2014/main" id="{D320A674-20F3-75CE-7343-CACB65AD7631}"/>
              </a:ext>
            </a:extLst>
          </p:cNvPr>
          <p:cNvSpPr txBox="1"/>
          <p:nvPr/>
        </p:nvSpPr>
        <p:spPr>
          <a:xfrm>
            <a:off x="613991" y="4157650"/>
            <a:ext cx="50491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display ‘</a:t>
            </a:r>
            <a:r>
              <a:rPr lang="en-US" sz="2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X must be in range 23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89;p29">
            <a:extLst>
              <a:ext uri="{FF2B5EF4-FFF2-40B4-BE49-F238E27FC236}">
                <a16:creationId xmlns:a16="http://schemas.microsoft.com/office/drawing/2014/main" id="{850A5FA4-C7A3-ECB4-408A-9A7A48E9575B}"/>
              </a:ext>
            </a:extLst>
          </p:cNvPr>
          <p:cNvSpPr txBox="1"/>
          <p:nvPr/>
        </p:nvSpPr>
        <p:spPr>
          <a:xfrm>
            <a:off x="571788" y="5617972"/>
            <a:ext cx="56179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display ‘</a:t>
            </a:r>
            <a:r>
              <a:rPr lang="en-US" sz="2000" b="1" dirty="0">
                <a:solidFill>
                  <a:srgbClr val="E311A7"/>
                </a:solidFill>
                <a:latin typeface="Calibri"/>
                <a:ea typeface="Calibri"/>
                <a:cs typeface="Calibri"/>
                <a:sym typeface="Calibri"/>
              </a:rPr>
              <a:t>pink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X must be in range] +infinity,23.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502784" y="2023672"/>
            <a:ext cx="8071590" cy="2015936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isGreater = 4 &gt;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isGreater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print("B")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8</a:t>
            </a:r>
            <a:endParaRPr/>
          </a:p>
        </p:txBody>
      </p:sp>
      <p:sp>
        <p:nvSpPr>
          <p:cNvPr id="2" name="Google Shape;295;p30">
            <a:extLst>
              <a:ext uri="{FF2B5EF4-FFF2-40B4-BE49-F238E27FC236}">
                <a16:creationId xmlns:a16="http://schemas.microsoft.com/office/drawing/2014/main" id="{C74B7E16-4C98-8536-D3FB-86059AF262AB}"/>
              </a:ext>
            </a:extLst>
          </p:cNvPr>
          <p:cNvSpPr txBox="1"/>
          <p:nvPr/>
        </p:nvSpPr>
        <p:spPr>
          <a:xfrm>
            <a:off x="3907166" y="1181299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rint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(“B”)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599607" y="2173573"/>
            <a:ext cx="5282215" cy="1200329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isGreater = 4 &gt;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= 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print(isGreater or value &gt; 20)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will be the result 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Exercise 9</a:t>
            </a:r>
            <a:endParaRPr/>
          </a:p>
        </p:txBody>
      </p:sp>
      <p:sp>
        <p:nvSpPr>
          <p:cNvPr id="2" name="Google Shape;303;p31">
            <a:extLst>
              <a:ext uri="{FF2B5EF4-FFF2-40B4-BE49-F238E27FC236}">
                <a16:creationId xmlns:a16="http://schemas.microsoft.com/office/drawing/2014/main" id="{11B03E89-FBF4-8CAC-CB40-43B07B65321B}"/>
              </a:ext>
            </a:extLst>
          </p:cNvPr>
          <p:cNvSpPr txBox="1"/>
          <p:nvPr/>
        </p:nvSpPr>
        <p:spPr>
          <a:xfrm>
            <a:off x="3682083" y="1181299"/>
            <a:ext cx="17761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rint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(“True”)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4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4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4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710622" y="264950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print(0)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195479" y="264950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2EFD31-D3F5-48EA-60DA-D328A888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080" y="3562166"/>
            <a:ext cx="2992315" cy="22442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5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5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1826731" y="44060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5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print(5)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2913794" y="44060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 flipH="1">
            <a:off x="4207785" y="306500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5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542168" y="156790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 dirty="0"/>
          </a:p>
        </p:txBody>
      </p:sp>
      <p:sp>
        <p:nvSpPr>
          <p:cNvPr id="126" name="Google Shape;126;p15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print(2)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print(6)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02A0E-91DC-4B5C-209B-C0F3CB14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953" y="2128058"/>
            <a:ext cx="3012866" cy="4172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6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6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40" name="Google Shape;140;p16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6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6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>
            <a:off x="3064897" y="422673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6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FC7FE-9B8F-E55C-3BED-152F9C970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80" y="3277136"/>
            <a:ext cx="2948499" cy="29182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7"/>
          <p:cNvCxnSpPr/>
          <p:nvPr/>
        </p:nvCxnSpPr>
        <p:spPr>
          <a:xfrm flipH="1">
            <a:off x="2164977" y="172122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3847161" y="1701514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7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?</a:t>
            </a:r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 flipH="1">
            <a:off x="1182307" y="302466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2123602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7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10 ?</a:t>
            </a:r>
            <a:endParaRPr/>
          </a:p>
        </p:txBody>
      </p:sp>
      <p:cxnSp>
        <p:nvCxnSpPr>
          <p:cNvPr id="171" name="Google Shape;171;p17"/>
          <p:cNvCxnSpPr/>
          <p:nvPr/>
        </p:nvCxnSpPr>
        <p:spPr>
          <a:xfrm>
            <a:off x="5065521" y="3024662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7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&gt; 3 ?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print(1)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print(3)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this tree in Python</a:t>
            </a:r>
            <a:endParaRPr/>
          </a:p>
        </p:txBody>
      </p:sp>
      <p:cxnSp>
        <p:nvCxnSpPr>
          <p:cNvPr id="177" name="Google Shape;177;p17"/>
          <p:cNvCxnSpPr/>
          <p:nvPr/>
        </p:nvCxnSpPr>
        <p:spPr>
          <a:xfrm>
            <a:off x="3064897" y="4226733"/>
            <a:ext cx="685799" cy="6992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17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print(4)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B2099-F449-96EA-1F55-20FA5AB0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375" y="3439551"/>
            <a:ext cx="3090748" cy="28022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607698" y="1536174"/>
            <a:ext cx="491993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y ==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ronan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»)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channak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»)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 == 3 or y ==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print(«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seiha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»)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7139527" y="469778"/>
            <a:ext cx="44329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tree of condition of this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7DA7A-2A8F-C23C-54E8-18ABCB99BB6D}"/>
              </a:ext>
            </a:extLst>
          </p:cNvPr>
          <p:cNvSpPr txBox="1"/>
          <p:nvPr/>
        </p:nvSpPr>
        <p:spPr>
          <a:xfrm>
            <a:off x="9115864" y="1528654"/>
            <a:ext cx="70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X&gt;4?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E475F2-8E10-D873-96B0-506DFB990626}"/>
              </a:ext>
            </a:extLst>
          </p:cNvPr>
          <p:cNvCxnSpPr>
            <a:cxnSpLocks/>
          </p:cNvCxnSpPr>
          <p:nvPr/>
        </p:nvCxnSpPr>
        <p:spPr>
          <a:xfrm>
            <a:off x="9566030" y="1759656"/>
            <a:ext cx="365761" cy="54744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76786C-9894-BCDA-CE25-E9340782C158}"/>
              </a:ext>
            </a:extLst>
          </p:cNvPr>
          <p:cNvSpPr txBox="1"/>
          <p:nvPr/>
        </p:nvSpPr>
        <p:spPr>
          <a:xfrm>
            <a:off x="9636369" y="2288309"/>
            <a:ext cx="70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Y=5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6E2EF-9CF2-740D-B58B-96F9C5B5BD1B}"/>
              </a:ext>
            </a:extLst>
          </p:cNvPr>
          <p:cNvSpPr txBox="1"/>
          <p:nvPr/>
        </p:nvSpPr>
        <p:spPr>
          <a:xfrm>
            <a:off x="10058399" y="3164713"/>
            <a:ext cx="134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Print(“</a:t>
            </a:r>
            <a:r>
              <a:rPr lang="en-GB" dirty="0" err="1"/>
              <a:t>ronan</a:t>
            </a:r>
            <a:r>
              <a:rPr lang="en-GB" dirty="0"/>
              <a:t>”)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D3F669-25B3-11F8-ADA2-4DD5B62B91A6}"/>
              </a:ext>
            </a:extLst>
          </p:cNvPr>
          <p:cNvCxnSpPr>
            <a:cxnSpLocks/>
          </p:cNvCxnSpPr>
          <p:nvPr/>
        </p:nvCxnSpPr>
        <p:spPr>
          <a:xfrm>
            <a:off x="10058399" y="2577293"/>
            <a:ext cx="365761" cy="54744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BA51C7-3FBB-4E70-FAA9-C65724C33FC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644598" y="1682543"/>
            <a:ext cx="471266" cy="605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05BC5-397D-24BF-27B3-FFA0EF0FDAFE}"/>
              </a:ext>
            </a:extLst>
          </p:cNvPr>
          <p:cNvSpPr txBox="1"/>
          <p:nvPr/>
        </p:nvSpPr>
        <p:spPr>
          <a:xfrm>
            <a:off x="8018583" y="2288308"/>
            <a:ext cx="164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X=3 or y=4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6E1DE7-2D16-8813-F41C-9251D93CAB83}"/>
              </a:ext>
            </a:extLst>
          </p:cNvPr>
          <p:cNvCxnSpPr/>
          <p:nvPr/>
        </p:nvCxnSpPr>
        <p:spPr>
          <a:xfrm flipH="1">
            <a:off x="8046718" y="2575581"/>
            <a:ext cx="407963" cy="547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6FD363-ACBA-1C30-9956-BF713C9F929E}"/>
              </a:ext>
            </a:extLst>
          </p:cNvPr>
          <p:cNvSpPr txBox="1"/>
          <p:nvPr/>
        </p:nvSpPr>
        <p:spPr>
          <a:xfrm>
            <a:off x="7273442" y="3144726"/>
            <a:ext cx="134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Print(“</a:t>
            </a:r>
            <a:r>
              <a:rPr lang="en-GB" dirty="0" err="1"/>
              <a:t>seiha</a:t>
            </a:r>
            <a:r>
              <a:rPr lang="en-GB" dirty="0"/>
              <a:t>”)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C60B61-5FA5-B2E3-E999-0FD1D0F9B3C0}"/>
              </a:ext>
            </a:extLst>
          </p:cNvPr>
          <p:cNvCxnSpPr>
            <a:cxnSpLocks/>
          </p:cNvCxnSpPr>
          <p:nvPr/>
        </p:nvCxnSpPr>
        <p:spPr>
          <a:xfrm flipH="1">
            <a:off x="9467555" y="2575581"/>
            <a:ext cx="365761" cy="547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3F7866-FBD2-06FB-BF8E-98C4CF09B1E3}"/>
              </a:ext>
            </a:extLst>
          </p:cNvPr>
          <p:cNvSpPr txBox="1"/>
          <p:nvPr/>
        </p:nvSpPr>
        <p:spPr>
          <a:xfrm>
            <a:off x="8771427" y="3144726"/>
            <a:ext cx="134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Print(“</a:t>
            </a:r>
            <a:r>
              <a:rPr lang="en-GB" dirty="0" err="1"/>
              <a:t>channa</a:t>
            </a:r>
            <a:r>
              <a:rPr lang="en-GB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228599" y="1612979"/>
            <a:ext cx="4208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4859215" y="1612979"/>
            <a:ext cx="579197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greater than 5 and y equal to 9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228599" y="2659419"/>
            <a:ext cx="4208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4859215" y="2659419"/>
            <a:ext cx="3583032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is equal to 1 or 2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228599" y="3745492"/>
            <a:ext cx="41713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in  variable “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: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4859215" y="3745492"/>
            <a:ext cx="5791970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is one of the following 5, 7, 9</a:t>
            </a:r>
            <a:endParaRPr dirty="0"/>
          </a:p>
        </p:txBody>
      </p:sp>
      <p:sp>
        <p:nvSpPr>
          <p:cNvPr id="199" name="Google Shape;199;p19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F940B-D1D8-B8AB-34F5-3CBBB7F7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689" y="932106"/>
            <a:ext cx="1876425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44E1A-5F44-05E6-9B18-0793C87F6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218" y="2713045"/>
            <a:ext cx="1847850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0A3BA-A969-7F68-53A7-3AAF8ABB6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189" y="4449032"/>
            <a:ext cx="28289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680882" y="1666724"/>
            <a:ext cx="84124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program that say "valid" if a number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entered by keyboard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than 0 or between 10 and 15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3726540" y="3398945"/>
            <a:ext cx="525195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use 2 variable 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store if number of lower than 0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store if between 10 and 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r="4391"/>
          <a:stretch/>
        </p:blipFill>
        <p:spPr>
          <a:xfrm>
            <a:off x="2455728" y="3398945"/>
            <a:ext cx="1192972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2377888" y="3009962"/>
            <a:ext cx="7436224" cy="1892389"/>
          </a:xfrm>
          <a:prstGeom prst="rect">
            <a:avLst/>
          </a:prstGeom>
          <a:noFill/>
          <a:ln w="12700" cap="flat" cmpd="sng">
            <a:solidFill>
              <a:srgbClr val="FE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C4D25-C0A2-9305-FC25-23C3B168A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97" y="4968605"/>
            <a:ext cx="286702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python !!!	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1900034" y="1276759"/>
            <a:ext cx="25204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Enter a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Display: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2757645" y="2762630"/>
            <a:ext cx="61837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if the number displayed is lower than 1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2757645" y="3408961"/>
            <a:ext cx="5099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job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if the number is equal to 10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757645" y="4156168"/>
            <a:ext cx="5418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high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is the number is greater than 10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3782570" y="5564070"/>
            <a:ext cx="44016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must use 3 boolean variables 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918" y="5191482"/>
            <a:ext cx="12477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2333041" y="4802499"/>
            <a:ext cx="7436224" cy="1892389"/>
          </a:xfrm>
          <a:prstGeom prst="rect">
            <a:avLst/>
          </a:prstGeom>
          <a:noFill/>
          <a:ln w="12700" cap="flat" cmpd="sng">
            <a:solidFill>
              <a:srgbClr val="FE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85DC3-1190-8E41-AB31-9F00B1E6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153" y="2431082"/>
            <a:ext cx="2333625" cy="2038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922</Words>
  <Application>Microsoft Office PowerPoint</Application>
  <PresentationFormat>Widescreen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4</cp:revision>
  <dcterms:modified xsi:type="dcterms:W3CDTF">2023-06-27T11:33:00Z</dcterms:modified>
</cp:coreProperties>
</file>