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86" r:id="rId3"/>
    <p:sldId id="287" r:id="rId4"/>
    <p:sldId id="288" r:id="rId5"/>
    <p:sldId id="290" r:id="rId6"/>
    <p:sldId id="292" r:id="rId7"/>
    <p:sldId id="291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E40C"/>
    <a:srgbClr val="0088B8"/>
    <a:srgbClr val="00B0F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46" autoAdjust="0"/>
    <p:restoredTop sz="94434" autoAdjust="0"/>
  </p:normalViewPr>
  <p:slideViewPr>
    <p:cSldViewPr snapToGrid="0">
      <p:cViewPr varScale="1">
        <p:scale>
          <a:sx n="72" d="100"/>
          <a:sy n="72" d="100"/>
        </p:scale>
        <p:origin x="942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868A-9700-4C78-A5F1-8313107534E5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509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868A-9700-4C78-A5F1-8313107534E5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095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868A-9700-4C78-A5F1-8313107534E5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789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868A-9700-4C78-A5F1-8313107534E5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1370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868A-9700-4C78-A5F1-8313107534E5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607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868A-9700-4C78-A5F1-8313107534E5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642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868A-9700-4C78-A5F1-8313107534E5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07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868A-9700-4C78-A5F1-8313107534E5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627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868A-9700-4C78-A5F1-8313107534E5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99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868A-9700-4C78-A5F1-8313107534E5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450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868A-9700-4C78-A5F1-8313107534E5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6241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3868A-9700-4C78-A5F1-8313107534E5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501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524" y="1074057"/>
            <a:ext cx="2735999" cy="26063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12572" y="3294743"/>
            <a:ext cx="691535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dirty="0"/>
              <a:t>PART  #1</a:t>
            </a:r>
            <a:endParaRPr lang="fr-FR" sz="15000" dirty="0"/>
          </a:p>
        </p:txBody>
      </p:sp>
      <p:sp>
        <p:nvSpPr>
          <p:cNvPr id="6" name="TextBox 5"/>
          <p:cNvSpPr txBox="1"/>
          <p:nvPr/>
        </p:nvSpPr>
        <p:spPr>
          <a:xfrm>
            <a:off x="5392246" y="5695400"/>
            <a:ext cx="270016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solidFill>
                  <a:srgbClr val="FF0000"/>
                </a:solidFill>
              </a:rPr>
              <a:t>VARIABLE</a:t>
            </a:r>
            <a:endParaRPr lang="fr-FR" sz="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371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oogle Shape;113;p2"/>
          <p:cNvCxnSpPr/>
          <p:nvPr/>
        </p:nvCxnSpPr>
        <p:spPr>
          <a:xfrm flipH="1">
            <a:off x="4121456" y="0"/>
            <a:ext cx="39744" cy="68580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8" name="Google Shape;114;p2"/>
          <p:cNvSpPr txBox="1"/>
          <p:nvPr/>
        </p:nvSpPr>
        <p:spPr>
          <a:xfrm>
            <a:off x="308797" y="619990"/>
            <a:ext cx="3775500" cy="2862282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onsolas"/>
                <a:sym typeface="Consolas"/>
              </a:rPr>
              <a:t>	GO RIGHT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onsolas"/>
                <a:sym typeface="Consolas"/>
              </a:rPr>
              <a:t>	GO RIGHT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GO RIGHT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GO RIGHT</a:t>
            </a: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79" name="Google Shape;115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219369" y="347639"/>
            <a:ext cx="403174" cy="841237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90;p2"/>
          <p:cNvSpPr/>
          <p:nvPr/>
        </p:nvSpPr>
        <p:spPr>
          <a:xfrm>
            <a:off x="4384221" y="50992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91;p2"/>
          <p:cNvSpPr/>
          <p:nvPr/>
        </p:nvSpPr>
        <p:spPr>
          <a:xfrm>
            <a:off x="6826910" y="513171"/>
            <a:ext cx="5209063" cy="1909214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92;p2"/>
          <p:cNvSpPr txBox="1"/>
          <p:nvPr/>
        </p:nvSpPr>
        <p:spPr>
          <a:xfrm>
            <a:off x="4412121" y="56667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#1</a:t>
            </a:r>
            <a:endParaRPr sz="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93;p2"/>
          <p:cNvSpPr txBox="1"/>
          <p:nvPr/>
        </p:nvSpPr>
        <p:spPr>
          <a:xfrm>
            <a:off x="5677791" y="56667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5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110;p2"/>
          <p:cNvSpPr txBox="1"/>
          <p:nvPr/>
        </p:nvSpPr>
        <p:spPr>
          <a:xfrm>
            <a:off x="6845561" y="16896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111;p2"/>
          <p:cNvSpPr txBox="1"/>
          <p:nvPr/>
        </p:nvSpPr>
        <p:spPr>
          <a:xfrm>
            <a:off x="5677791" y="158380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112;p2"/>
          <p:cNvSpPr txBox="1"/>
          <p:nvPr/>
        </p:nvSpPr>
        <p:spPr>
          <a:xfrm>
            <a:off x="4290542" y="1540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51846" y="769790"/>
            <a:ext cx="1225015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GO RIGHT</a:t>
            </a:r>
            <a:endParaRPr lang="fr-FR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7462655" y="1159487"/>
            <a:ext cx="1566662" cy="400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7097836" y="633548"/>
            <a:ext cx="3285478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SET  </a:t>
            </a:r>
            <a:r>
              <a:rPr lang="en-US" sz="2000" dirty="0">
                <a:solidFill>
                  <a:schemeClr val="accent1"/>
                </a:solidFill>
              </a:rPr>
              <a:t>&lt; </a:t>
            </a:r>
            <a:r>
              <a:rPr lang="en-US" sz="2000" i="1" dirty="0">
                <a:solidFill>
                  <a:schemeClr val="accent1"/>
                </a:solidFill>
              </a:rPr>
              <a:t>MY-NUMBER</a:t>
            </a:r>
            <a:r>
              <a:rPr lang="en-US" sz="2000" dirty="0">
                <a:solidFill>
                  <a:schemeClr val="accent1"/>
                </a:solidFill>
              </a:rPr>
              <a:t>&gt; TO &lt; &gt;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440202" y="1190265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&lt;MY-NUMBER&gt;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89" name="Google Shape;112;p2"/>
          <p:cNvSpPr txBox="1"/>
          <p:nvPr/>
        </p:nvSpPr>
        <p:spPr>
          <a:xfrm>
            <a:off x="162313" y="5544511"/>
            <a:ext cx="3719873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Write the number on green box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!!! PROGRAMM MUST FOR THE 2 CASES !!</a:t>
            </a:r>
            <a:endParaRPr sz="15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142442" y="1809303"/>
            <a:ext cx="1899792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WRITE &lt;VALUE&gt;</a:t>
            </a:r>
            <a:endParaRPr lang="fr-FR" sz="2000" dirty="0">
              <a:solidFill>
                <a:schemeClr val="accent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933714" y="3435077"/>
            <a:ext cx="4417455" cy="608384"/>
            <a:chOff x="4933715" y="3196425"/>
            <a:chExt cx="4417455" cy="608384"/>
          </a:xfrm>
        </p:grpSpPr>
        <p:sp>
          <p:nvSpPr>
            <p:cNvPr id="28" name="Google Shape;96;p2"/>
            <p:cNvSpPr/>
            <p:nvPr/>
          </p:nvSpPr>
          <p:spPr>
            <a:xfrm>
              <a:off x="4933715" y="3196428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97;p2"/>
            <p:cNvSpPr/>
            <p:nvPr/>
          </p:nvSpPr>
          <p:spPr>
            <a:xfrm>
              <a:off x="5564780" y="3196427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98;p2"/>
            <p:cNvSpPr/>
            <p:nvPr/>
          </p:nvSpPr>
          <p:spPr>
            <a:xfrm>
              <a:off x="6195845" y="3196428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99;p2"/>
            <p:cNvSpPr/>
            <p:nvPr/>
          </p:nvSpPr>
          <p:spPr>
            <a:xfrm>
              <a:off x="6826910" y="3196427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100;p2"/>
            <p:cNvSpPr/>
            <p:nvPr/>
          </p:nvSpPr>
          <p:spPr>
            <a:xfrm>
              <a:off x="7441081" y="3196425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101;p2"/>
            <p:cNvSpPr/>
            <p:nvPr/>
          </p:nvSpPr>
          <p:spPr>
            <a:xfrm>
              <a:off x="8089040" y="3196426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102;p2"/>
            <p:cNvSpPr/>
            <p:nvPr/>
          </p:nvSpPr>
          <p:spPr>
            <a:xfrm>
              <a:off x="8720105" y="3196427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0" name="Google Shape;107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047686" y="3363271"/>
              <a:ext cx="420017" cy="4200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" name="Rectangle 39"/>
            <p:cNvSpPr/>
            <p:nvPr/>
          </p:nvSpPr>
          <p:spPr>
            <a:xfrm>
              <a:off x="7483315" y="3217941"/>
              <a:ext cx="597278" cy="565347"/>
            </a:xfrm>
            <a:prstGeom prst="rect">
              <a:avLst/>
            </a:pr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933715" y="4936130"/>
            <a:ext cx="4417455" cy="608384"/>
            <a:chOff x="4933715" y="3196425"/>
            <a:chExt cx="4417455" cy="608384"/>
          </a:xfrm>
        </p:grpSpPr>
        <p:sp>
          <p:nvSpPr>
            <p:cNvPr id="43" name="Google Shape;96;p2"/>
            <p:cNvSpPr/>
            <p:nvPr/>
          </p:nvSpPr>
          <p:spPr>
            <a:xfrm>
              <a:off x="4933715" y="3196428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97;p2"/>
            <p:cNvSpPr/>
            <p:nvPr/>
          </p:nvSpPr>
          <p:spPr>
            <a:xfrm>
              <a:off x="5564780" y="3196427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98;p2"/>
            <p:cNvSpPr/>
            <p:nvPr/>
          </p:nvSpPr>
          <p:spPr>
            <a:xfrm>
              <a:off x="6195845" y="3196428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17</a:t>
              </a:r>
              <a:endParaRPr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99;p2"/>
            <p:cNvSpPr/>
            <p:nvPr/>
          </p:nvSpPr>
          <p:spPr>
            <a:xfrm>
              <a:off x="6826910" y="3196427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100;p2"/>
            <p:cNvSpPr/>
            <p:nvPr/>
          </p:nvSpPr>
          <p:spPr>
            <a:xfrm>
              <a:off x="7441081" y="3196425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101;p2"/>
            <p:cNvSpPr/>
            <p:nvPr/>
          </p:nvSpPr>
          <p:spPr>
            <a:xfrm>
              <a:off x="8089040" y="3196426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102;p2"/>
            <p:cNvSpPr/>
            <p:nvPr/>
          </p:nvSpPr>
          <p:spPr>
            <a:xfrm>
              <a:off x="8720105" y="3196427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3" name="Google Shape;107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074037" y="3341755"/>
              <a:ext cx="420017" cy="4200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" name="Rectangle 53"/>
            <p:cNvSpPr/>
            <p:nvPr/>
          </p:nvSpPr>
          <p:spPr>
            <a:xfrm>
              <a:off x="7483315" y="3217941"/>
              <a:ext cx="597278" cy="565347"/>
            </a:xfrm>
            <a:prstGeom prst="rect">
              <a:avLst/>
            </a:pr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933715" y="2937164"/>
            <a:ext cx="946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Case 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856255" y="4454799"/>
            <a:ext cx="946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Case 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9701332" y="1523996"/>
            <a:ext cx="1671668" cy="400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sz="2000" dirty="0"/>
          </a:p>
        </p:txBody>
      </p:sp>
      <p:sp>
        <p:nvSpPr>
          <p:cNvPr id="60" name="TextBox 59"/>
          <p:cNvSpPr txBox="1"/>
          <p:nvPr/>
        </p:nvSpPr>
        <p:spPr>
          <a:xfrm>
            <a:off x="9743771" y="1539385"/>
            <a:ext cx="162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VALUE ON CELL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B84D8C-E346-628B-FBF0-6CEE036F1876}"/>
              </a:ext>
            </a:extLst>
          </p:cNvPr>
          <p:cNvSpPr txBox="1"/>
          <p:nvPr/>
        </p:nvSpPr>
        <p:spPr>
          <a:xfrm>
            <a:off x="390453" y="1472232"/>
            <a:ext cx="3599296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SET  </a:t>
            </a:r>
            <a:r>
              <a:rPr lang="en-US" sz="2000" dirty="0">
                <a:solidFill>
                  <a:schemeClr val="accent1"/>
                </a:solidFill>
              </a:rPr>
              <a:t>&lt; </a:t>
            </a:r>
            <a:r>
              <a:rPr lang="en-US" sz="2000" i="1" dirty="0">
                <a:solidFill>
                  <a:schemeClr val="accent1"/>
                </a:solidFill>
              </a:rPr>
              <a:t>MY-NUMBER</a:t>
            </a:r>
            <a:r>
              <a:rPr lang="en-US" sz="2000" dirty="0">
                <a:solidFill>
                  <a:schemeClr val="accent1"/>
                </a:solidFill>
              </a:rPr>
              <a:t>&gt; TO &lt;VALUE ON CELL &gt;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EF02DF-0D01-3A73-6259-562B0487C047}"/>
              </a:ext>
            </a:extLst>
          </p:cNvPr>
          <p:cNvSpPr txBox="1"/>
          <p:nvPr/>
        </p:nvSpPr>
        <p:spPr>
          <a:xfrm>
            <a:off x="410336" y="2935738"/>
            <a:ext cx="326124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WRITE </a:t>
            </a:r>
            <a:r>
              <a:rPr lang="en-US" sz="2000" dirty="0">
                <a:solidFill>
                  <a:srgbClr val="0088B8"/>
                </a:solidFill>
              </a:rPr>
              <a:t>&lt;MY NUMBER&gt;</a:t>
            </a:r>
            <a:endParaRPr lang="fr-FR" sz="2000" dirty="0">
              <a:solidFill>
                <a:srgbClr val="0088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044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oogle Shape;113;p2"/>
          <p:cNvCxnSpPr/>
          <p:nvPr/>
        </p:nvCxnSpPr>
        <p:spPr>
          <a:xfrm flipH="1">
            <a:off x="4121456" y="0"/>
            <a:ext cx="39744" cy="68580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8" name="Google Shape;114;p2"/>
          <p:cNvSpPr txBox="1"/>
          <p:nvPr/>
        </p:nvSpPr>
        <p:spPr>
          <a:xfrm>
            <a:off x="272241" y="509920"/>
            <a:ext cx="3775500" cy="4247276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onsolas"/>
                <a:sym typeface="Consolas"/>
              </a:rPr>
              <a:t>	GO RIGHT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onsolas"/>
                <a:sym typeface="Consolas"/>
              </a:rPr>
              <a:t>	GO RIGHT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79" name="Google Shape;115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270940" y="310216"/>
            <a:ext cx="403174" cy="841237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90;p2"/>
          <p:cNvSpPr/>
          <p:nvPr/>
        </p:nvSpPr>
        <p:spPr>
          <a:xfrm>
            <a:off x="4384221" y="50992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91;p2"/>
          <p:cNvSpPr/>
          <p:nvPr/>
        </p:nvSpPr>
        <p:spPr>
          <a:xfrm>
            <a:off x="6826910" y="513171"/>
            <a:ext cx="5209063" cy="1909214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92;p2"/>
          <p:cNvSpPr txBox="1"/>
          <p:nvPr/>
        </p:nvSpPr>
        <p:spPr>
          <a:xfrm>
            <a:off x="4412121" y="56667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#2</a:t>
            </a:r>
            <a:endParaRPr sz="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93;p2"/>
          <p:cNvSpPr txBox="1"/>
          <p:nvPr/>
        </p:nvSpPr>
        <p:spPr>
          <a:xfrm>
            <a:off x="5677791" y="56667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5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110;p2"/>
          <p:cNvSpPr txBox="1"/>
          <p:nvPr/>
        </p:nvSpPr>
        <p:spPr>
          <a:xfrm>
            <a:off x="6845561" y="16896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111;p2"/>
          <p:cNvSpPr txBox="1"/>
          <p:nvPr/>
        </p:nvSpPr>
        <p:spPr>
          <a:xfrm>
            <a:off x="5677791" y="158380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112;p2"/>
          <p:cNvSpPr txBox="1"/>
          <p:nvPr/>
        </p:nvSpPr>
        <p:spPr>
          <a:xfrm>
            <a:off x="4290542" y="1540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51846" y="769790"/>
            <a:ext cx="1225015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GO RIGHT</a:t>
            </a:r>
            <a:endParaRPr lang="fr-FR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7462655" y="1159487"/>
            <a:ext cx="1566662" cy="400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7097836" y="633548"/>
            <a:ext cx="307140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SET  </a:t>
            </a:r>
            <a:r>
              <a:rPr lang="en-US" sz="2000" dirty="0">
                <a:solidFill>
                  <a:schemeClr val="accent1"/>
                </a:solidFill>
              </a:rPr>
              <a:t>&lt; </a:t>
            </a:r>
            <a:r>
              <a:rPr lang="en-US" sz="2000" i="1" dirty="0">
                <a:solidFill>
                  <a:schemeClr val="accent1"/>
                </a:solidFill>
              </a:rPr>
              <a:t>MY-NUMBER</a:t>
            </a:r>
            <a:r>
              <a:rPr lang="en-US" sz="2000" dirty="0">
                <a:solidFill>
                  <a:schemeClr val="accent1"/>
                </a:solidFill>
              </a:rPr>
              <a:t>&gt; TO &lt; &gt;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440202" y="1190265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&lt;MY-NUMBER&gt;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89" name="Google Shape;112;p2"/>
          <p:cNvSpPr txBox="1"/>
          <p:nvPr/>
        </p:nvSpPr>
        <p:spPr>
          <a:xfrm>
            <a:off x="162313" y="5544511"/>
            <a:ext cx="3719873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Write the number on green box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!!! PROGRAMM MUST FOR THE 2 CASES !!</a:t>
            </a:r>
            <a:endParaRPr sz="15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142442" y="1809303"/>
            <a:ext cx="1899792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WRITE &lt;VALUE&gt;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33715" y="2937164"/>
            <a:ext cx="946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Case 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856255" y="4454799"/>
            <a:ext cx="946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Case 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9701332" y="1523996"/>
            <a:ext cx="1671668" cy="400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sz="2000" dirty="0"/>
          </a:p>
        </p:txBody>
      </p:sp>
      <p:sp>
        <p:nvSpPr>
          <p:cNvPr id="60" name="TextBox 59"/>
          <p:cNvSpPr txBox="1"/>
          <p:nvPr/>
        </p:nvSpPr>
        <p:spPr>
          <a:xfrm>
            <a:off x="9743771" y="1539385"/>
            <a:ext cx="162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VALUE ON CELL</a:t>
            </a:r>
            <a:endParaRPr lang="fr-FR" dirty="0">
              <a:solidFill>
                <a:schemeClr val="accent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894224" y="3500317"/>
            <a:ext cx="6293756" cy="612632"/>
            <a:chOff x="4933715" y="3367663"/>
            <a:chExt cx="6293756" cy="612632"/>
          </a:xfrm>
        </p:grpSpPr>
        <p:sp>
          <p:nvSpPr>
            <p:cNvPr id="58" name="Google Shape;102;p2"/>
            <p:cNvSpPr/>
            <p:nvPr/>
          </p:nvSpPr>
          <p:spPr>
            <a:xfrm>
              <a:off x="9965341" y="3367663"/>
              <a:ext cx="631065" cy="61143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102;p2"/>
            <p:cNvSpPr/>
            <p:nvPr/>
          </p:nvSpPr>
          <p:spPr>
            <a:xfrm>
              <a:off x="9334276" y="3371909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96;p2"/>
            <p:cNvSpPr/>
            <p:nvPr/>
          </p:nvSpPr>
          <p:spPr>
            <a:xfrm>
              <a:off x="4933715" y="3371914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97;p2"/>
            <p:cNvSpPr/>
            <p:nvPr/>
          </p:nvSpPr>
          <p:spPr>
            <a:xfrm>
              <a:off x="5564780" y="3371913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98;p2"/>
            <p:cNvSpPr/>
            <p:nvPr/>
          </p:nvSpPr>
          <p:spPr>
            <a:xfrm>
              <a:off x="6195845" y="3371914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99;p2"/>
            <p:cNvSpPr/>
            <p:nvPr/>
          </p:nvSpPr>
          <p:spPr>
            <a:xfrm>
              <a:off x="6826910" y="3371913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100;p2"/>
            <p:cNvSpPr/>
            <p:nvPr/>
          </p:nvSpPr>
          <p:spPr>
            <a:xfrm>
              <a:off x="7441081" y="3371911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101;p2"/>
            <p:cNvSpPr/>
            <p:nvPr/>
          </p:nvSpPr>
          <p:spPr>
            <a:xfrm>
              <a:off x="8089040" y="3371912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102;p2"/>
            <p:cNvSpPr/>
            <p:nvPr/>
          </p:nvSpPr>
          <p:spPr>
            <a:xfrm>
              <a:off x="8720105" y="3371913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0" name="Google Shape;107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042804" y="3450586"/>
              <a:ext cx="420017" cy="4200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" name="Rectangle 39"/>
            <p:cNvSpPr/>
            <p:nvPr/>
          </p:nvSpPr>
          <p:spPr>
            <a:xfrm>
              <a:off x="6848027" y="3394622"/>
              <a:ext cx="2482026" cy="565347"/>
            </a:xfrm>
            <a:prstGeom prst="rect">
              <a:avLst/>
            </a:pr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Google Shape;102;p2"/>
            <p:cNvSpPr/>
            <p:nvPr/>
          </p:nvSpPr>
          <p:spPr>
            <a:xfrm>
              <a:off x="10596406" y="3370713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942162" y="5054872"/>
            <a:ext cx="6293756" cy="612632"/>
            <a:chOff x="4933715" y="3367663"/>
            <a:chExt cx="6293756" cy="612632"/>
          </a:xfrm>
        </p:grpSpPr>
        <p:sp>
          <p:nvSpPr>
            <p:cNvPr id="63" name="Google Shape;102;p2"/>
            <p:cNvSpPr/>
            <p:nvPr/>
          </p:nvSpPr>
          <p:spPr>
            <a:xfrm>
              <a:off x="9965341" y="3367663"/>
              <a:ext cx="631065" cy="61143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102;p2"/>
            <p:cNvSpPr/>
            <p:nvPr/>
          </p:nvSpPr>
          <p:spPr>
            <a:xfrm>
              <a:off x="9334276" y="3371909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96;p2"/>
            <p:cNvSpPr/>
            <p:nvPr/>
          </p:nvSpPr>
          <p:spPr>
            <a:xfrm>
              <a:off x="4933715" y="3371914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97;p2"/>
            <p:cNvSpPr/>
            <p:nvPr/>
          </p:nvSpPr>
          <p:spPr>
            <a:xfrm>
              <a:off x="5564780" y="3371913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98;p2"/>
            <p:cNvSpPr/>
            <p:nvPr/>
          </p:nvSpPr>
          <p:spPr>
            <a:xfrm>
              <a:off x="6195845" y="3371914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99;p2"/>
            <p:cNvSpPr/>
            <p:nvPr/>
          </p:nvSpPr>
          <p:spPr>
            <a:xfrm>
              <a:off x="6826910" y="3371913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100;p2"/>
            <p:cNvSpPr/>
            <p:nvPr/>
          </p:nvSpPr>
          <p:spPr>
            <a:xfrm>
              <a:off x="7441081" y="3371911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101;p2"/>
            <p:cNvSpPr/>
            <p:nvPr/>
          </p:nvSpPr>
          <p:spPr>
            <a:xfrm>
              <a:off x="8089040" y="3371912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102;p2"/>
            <p:cNvSpPr/>
            <p:nvPr/>
          </p:nvSpPr>
          <p:spPr>
            <a:xfrm>
              <a:off x="8720105" y="3371913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2" name="Google Shape;107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074037" y="3517241"/>
              <a:ext cx="420017" cy="4200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" name="Rectangle 72"/>
            <p:cNvSpPr/>
            <p:nvPr/>
          </p:nvSpPr>
          <p:spPr>
            <a:xfrm>
              <a:off x="6844546" y="3394714"/>
              <a:ext cx="3751860" cy="565347"/>
            </a:xfrm>
            <a:prstGeom prst="rect">
              <a:avLst/>
            </a:pr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" name="Google Shape;102;p2"/>
            <p:cNvSpPr/>
            <p:nvPr/>
          </p:nvSpPr>
          <p:spPr>
            <a:xfrm>
              <a:off x="10596406" y="3370713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9539581" y="2044483"/>
            <a:ext cx="2024529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REPEAT&lt; </a:t>
            </a:r>
            <a:r>
              <a:rPr lang="en-US" sz="2000" i="1" dirty="0"/>
              <a:t>N time</a:t>
            </a:r>
            <a:r>
              <a:rPr lang="en-US" sz="2000" dirty="0"/>
              <a:t> &gt;</a:t>
            </a:r>
            <a:endParaRPr lang="fr-FR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81EEA2-3B8E-3DB4-7E83-33DA7BF5228B}"/>
              </a:ext>
            </a:extLst>
          </p:cNvPr>
          <p:cNvSpPr txBox="1"/>
          <p:nvPr/>
        </p:nvSpPr>
        <p:spPr>
          <a:xfrm>
            <a:off x="431993" y="1256400"/>
            <a:ext cx="3071400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SET  </a:t>
            </a:r>
            <a:r>
              <a:rPr lang="en-US" sz="2000" dirty="0">
                <a:solidFill>
                  <a:schemeClr val="accent1"/>
                </a:solidFill>
              </a:rPr>
              <a:t>&lt; </a:t>
            </a:r>
            <a:r>
              <a:rPr lang="en-US" sz="2000" i="1" dirty="0">
                <a:solidFill>
                  <a:schemeClr val="accent1"/>
                </a:solidFill>
              </a:rPr>
              <a:t>MY-NUMBER</a:t>
            </a:r>
            <a:r>
              <a:rPr lang="en-US" sz="2000" dirty="0">
                <a:solidFill>
                  <a:schemeClr val="accent1"/>
                </a:solidFill>
              </a:rPr>
              <a:t>&gt; TO &lt;VALUE ON CELL &gt;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0C2DF0-B325-7AAC-ABC9-3E90171C6D3A}"/>
              </a:ext>
            </a:extLst>
          </p:cNvPr>
          <p:cNvSpPr txBox="1"/>
          <p:nvPr/>
        </p:nvSpPr>
        <p:spPr>
          <a:xfrm>
            <a:off x="502674" y="3105470"/>
            <a:ext cx="273042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WRITE &lt;MY-NUMBER&gt;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AB9E05-520D-5B40-D5C3-EF561F142A09}"/>
              </a:ext>
            </a:extLst>
          </p:cNvPr>
          <p:cNvSpPr txBox="1"/>
          <p:nvPr/>
        </p:nvSpPr>
        <p:spPr>
          <a:xfrm>
            <a:off x="502674" y="2551546"/>
            <a:ext cx="1225015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GO RIGHT</a:t>
            </a:r>
            <a:endParaRPr lang="fr-FR" sz="2000" dirty="0"/>
          </a:p>
        </p:txBody>
      </p:sp>
      <p:sp>
        <p:nvSpPr>
          <p:cNvPr id="21" name="Google Shape;114;p2">
            <a:extLst>
              <a:ext uri="{FF2B5EF4-FFF2-40B4-BE49-F238E27FC236}">
                <a16:creationId xmlns:a16="http://schemas.microsoft.com/office/drawing/2014/main" id="{1F6CC142-C5AA-3B69-5085-083B391ABC87}"/>
              </a:ext>
            </a:extLst>
          </p:cNvPr>
          <p:cNvSpPr txBox="1"/>
          <p:nvPr/>
        </p:nvSpPr>
        <p:spPr>
          <a:xfrm>
            <a:off x="439001" y="2248971"/>
            <a:ext cx="3232584" cy="1754286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5A6E5F-BC2D-1B15-DA8C-0C857692B26D}"/>
              </a:ext>
            </a:extLst>
          </p:cNvPr>
          <p:cNvSpPr txBox="1"/>
          <p:nvPr/>
        </p:nvSpPr>
        <p:spPr>
          <a:xfrm>
            <a:off x="567860" y="1964970"/>
            <a:ext cx="2707408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REPEAT&lt; </a:t>
            </a:r>
            <a:r>
              <a:rPr lang="en-US" sz="2000" i="1" dirty="0"/>
              <a:t>MY-NUMBER</a:t>
            </a:r>
            <a:r>
              <a:rPr lang="en-US" sz="2000" dirty="0"/>
              <a:t> &gt;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171634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2267" y="696686"/>
            <a:ext cx="4213891" cy="4014285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2656115" y="3991429"/>
            <a:ext cx="691535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dirty="0"/>
              <a:t>PART  #2</a:t>
            </a:r>
            <a:endParaRPr lang="fr-FR" sz="15000" dirty="0"/>
          </a:p>
        </p:txBody>
      </p:sp>
    </p:spTree>
    <p:extLst>
      <p:ext uri="{BB962C8B-B14F-4D97-AF65-F5344CB8AC3E}">
        <p14:creationId xmlns:p14="http://schemas.microsoft.com/office/powerpoint/2010/main" val="2093688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oogle Shape;113;p2"/>
          <p:cNvCxnSpPr/>
          <p:nvPr/>
        </p:nvCxnSpPr>
        <p:spPr>
          <a:xfrm flipH="1">
            <a:off x="4141980" y="-26481"/>
            <a:ext cx="39744" cy="68580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8" name="Google Shape;114;p2"/>
          <p:cNvSpPr txBox="1"/>
          <p:nvPr/>
        </p:nvSpPr>
        <p:spPr>
          <a:xfrm>
            <a:off x="111548" y="477226"/>
            <a:ext cx="4010461" cy="4524275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dirty="0">
                <a:solidFill>
                  <a:schemeClr val="dk1"/>
                </a:solidFill>
                <a:latin typeface="Consolas"/>
                <a:sym typeface="Consolas"/>
              </a:rPr>
              <a:t>	</a:t>
            </a:r>
            <a:endParaRPr lang="en-US" dirty="0"/>
          </a:p>
          <a:p>
            <a:pPr lvl="0"/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79" name="Google Shape;115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238844" y="171326"/>
            <a:ext cx="403174" cy="841237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90;p2"/>
          <p:cNvSpPr/>
          <p:nvPr/>
        </p:nvSpPr>
        <p:spPr>
          <a:xfrm>
            <a:off x="4384221" y="50992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91;p2"/>
          <p:cNvSpPr/>
          <p:nvPr/>
        </p:nvSpPr>
        <p:spPr>
          <a:xfrm>
            <a:off x="6826910" y="513170"/>
            <a:ext cx="5209063" cy="3825706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92;p2"/>
          <p:cNvSpPr txBox="1"/>
          <p:nvPr/>
        </p:nvSpPr>
        <p:spPr>
          <a:xfrm>
            <a:off x="4412121" y="56667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#3</a:t>
            </a:r>
            <a:endParaRPr sz="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93;p2"/>
          <p:cNvSpPr txBox="1"/>
          <p:nvPr/>
        </p:nvSpPr>
        <p:spPr>
          <a:xfrm>
            <a:off x="5677791" y="56667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5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110;p2"/>
          <p:cNvSpPr txBox="1"/>
          <p:nvPr/>
        </p:nvSpPr>
        <p:spPr>
          <a:xfrm>
            <a:off x="6845561" y="16896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111;p2"/>
          <p:cNvSpPr txBox="1"/>
          <p:nvPr/>
        </p:nvSpPr>
        <p:spPr>
          <a:xfrm>
            <a:off x="5677791" y="158380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112;p2"/>
          <p:cNvSpPr txBox="1"/>
          <p:nvPr/>
        </p:nvSpPr>
        <p:spPr>
          <a:xfrm>
            <a:off x="4290542" y="1540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272954" y="931658"/>
            <a:ext cx="165930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GO FORWARD</a:t>
            </a:r>
            <a:endParaRPr lang="fr-FR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7462655" y="1159487"/>
            <a:ext cx="1566662" cy="400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7097836" y="633548"/>
            <a:ext cx="307140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REPEAT  </a:t>
            </a:r>
            <a:r>
              <a:rPr lang="en-US" sz="2000" dirty="0">
                <a:solidFill>
                  <a:schemeClr val="accent1"/>
                </a:solidFill>
              </a:rPr>
              <a:t>&lt; </a:t>
            </a:r>
            <a:r>
              <a:rPr lang="en-US" sz="2000" i="1" dirty="0">
                <a:solidFill>
                  <a:schemeClr val="accent1"/>
                </a:solidFill>
              </a:rPr>
              <a:t>N</a:t>
            </a:r>
            <a:r>
              <a:rPr lang="en-US" sz="2000" dirty="0">
                <a:solidFill>
                  <a:schemeClr val="accent1"/>
                </a:solidFill>
              </a:rPr>
              <a:t>&gt; </a:t>
            </a:r>
            <a:r>
              <a:rPr lang="en-US" sz="2000" dirty="0">
                <a:solidFill>
                  <a:schemeClr val="tx1"/>
                </a:solidFill>
              </a:rPr>
              <a:t>TIMES</a:t>
            </a: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440202" y="1190265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HAS DIAMOND</a:t>
            </a:r>
          </a:p>
        </p:txBody>
      </p:sp>
      <p:sp>
        <p:nvSpPr>
          <p:cNvPr id="89" name="Google Shape;112;p2"/>
          <p:cNvSpPr txBox="1"/>
          <p:nvPr/>
        </p:nvSpPr>
        <p:spPr>
          <a:xfrm>
            <a:off x="104001" y="5110401"/>
            <a:ext cx="4111980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Pick up all diamonds and go to the green cell</a:t>
            </a:r>
          </a:p>
          <a:p>
            <a:pPr algn="ctr"/>
            <a:r>
              <a:rPr lang="en-US" sz="1600" b="1" i="1" dirty="0">
                <a:solidFill>
                  <a:srgbClr val="FF0000"/>
                </a:solidFill>
              </a:rPr>
              <a:t>print the number of diamonds on green cell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142442" y="1809303"/>
            <a:ext cx="1899792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IF </a:t>
            </a:r>
            <a:r>
              <a:rPr lang="en-US" sz="2000" dirty="0">
                <a:solidFill>
                  <a:srgbClr val="0070C0"/>
                </a:solidFill>
              </a:rPr>
              <a:t>&lt;CONDITION&gt;</a:t>
            </a:r>
            <a:endParaRPr lang="fr-FR" sz="2000" dirty="0">
              <a:solidFill>
                <a:srgbClr val="0070C0"/>
              </a:solidFill>
            </a:endParaRPr>
          </a:p>
        </p:txBody>
      </p:sp>
      <p:sp>
        <p:nvSpPr>
          <p:cNvPr id="28" name="Google Shape;96;p2"/>
          <p:cNvSpPr/>
          <p:nvPr/>
        </p:nvSpPr>
        <p:spPr>
          <a:xfrm>
            <a:off x="4331882" y="499686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97;p2"/>
          <p:cNvSpPr/>
          <p:nvPr/>
        </p:nvSpPr>
        <p:spPr>
          <a:xfrm>
            <a:off x="4962947" y="499686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98;p2"/>
          <p:cNvSpPr/>
          <p:nvPr/>
        </p:nvSpPr>
        <p:spPr>
          <a:xfrm>
            <a:off x="5594012" y="499686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99;p2"/>
          <p:cNvSpPr/>
          <p:nvPr/>
        </p:nvSpPr>
        <p:spPr>
          <a:xfrm>
            <a:off x="6225077" y="499686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100;p2"/>
          <p:cNvSpPr/>
          <p:nvPr/>
        </p:nvSpPr>
        <p:spPr>
          <a:xfrm>
            <a:off x="6839248" y="4996863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101;p2"/>
          <p:cNvSpPr/>
          <p:nvPr/>
        </p:nvSpPr>
        <p:spPr>
          <a:xfrm>
            <a:off x="7462655" y="4991866"/>
            <a:ext cx="631065" cy="61337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" name="Google Shape;10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67850" y="5045298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Rectangle 39"/>
          <p:cNvSpPr/>
          <p:nvPr/>
        </p:nvSpPr>
        <p:spPr>
          <a:xfrm>
            <a:off x="8118272" y="5019574"/>
            <a:ext cx="609948" cy="565347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TextBox 48"/>
          <p:cNvSpPr txBox="1"/>
          <p:nvPr/>
        </p:nvSpPr>
        <p:spPr>
          <a:xfrm>
            <a:off x="10020755" y="1505469"/>
            <a:ext cx="100700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PICK UP</a:t>
            </a:r>
            <a:endParaRPr lang="fr-FR" sz="2000" dirty="0"/>
          </a:p>
        </p:txBody>
      </p:sp>
      <p:pic>
        <p:nvPicPr>
          <p:cNvPr id="51" name="Google Shape;135;p3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87107" y="5072923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135;p3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68828" y="5131664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135;p3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07432" y="5131285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TextBox 34"/>
          <p:cNvSpPr txBox="1"/>
          <p:nvPr/>
        </p:nvSpPr>
        <p:spPr>
          <a:xfrm>
            <a:off x="9357766" y="1963927"/>
            <a:ext cx="198413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WRITE </a:t>
            </a:r>
            <a:r>
              <a:rPr lang="en-US" sz="2000" b="1" dirty="0">
                <a:solidFill>
                  <a:schemeClr val="tx1"/>
                </a:solidFill>
              </a:rPr>
              <a:t>&lt; VALUE &gt;</a:t>
            </a:r>
            <a:endParaRPr lang="fr-FR" sz="2000" b="1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054466" y="2372649"/>
            <a:ext cx="2215465" cy="400110"/>
          </a:xfrm>
          <a:prstGeom prst="rect">
            <a:avLst/>
          </a:prstGeom>
          <a:ln w="28575">
            <a:solidFill>
              <a:srgbClr val="16E40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16E40C"/>
                </a:solidFill>
              </a:rPr>
              <a:t>&lt; NB DIAMOND&gt;</a:t>
            </a:r>
            <a:endParaRPr lang="fr-FR" sz="2000" b="1" dirty="0">
              <a:solidFill>
                <a:srgbClr val="16E40C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888835" y="2866062"/>
            <a:ext cx="3924861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INCREMENT </a:t>
            </a:r>
            <a:r>
              <a:rPr lang="en-US" sz="2000" b="1" dirty="0">
                <a:solidFill>
                  <a:srgbClr val="16E40C"/>
                </a:solidFill>
              </a:rPr>
              <a:t>&lt;</a:t>
            </a:r>
            <a:r>
              <a:rPr lang="en-US" sz="2000" b="1" i="1" dirty="0">
                <a:solidFill>
                  <a:srgbClr val="16E40C"/>
                </a:solidFill>
              </a:rPr>
              <a:t>NB-DIAMONDS</a:t>
            </a:r>
            <a:r>
              <a:rPr lang="en-US" sz="2000" dirty="0">
                <a:solidFill>
                  <a:srgbClr val="16E40C"/>
                </a:solidFill>
              </a:rPr>
              <a:t>&gt;</a:t>
            </a:r>
            <a:r>
              <a:rPr lang="en-US" sz="2000" dirty="0"/>
              <a:t> OF 1</a:t>
            </a:r>
            <a:endParaRPr lang="fr-FR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6973909" y="3402519"/>
            <a:ext cx="3818925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SET </a:t>
            </a:r>
            <a:r>
              <a:rPr lang="en-US" sz="2000" b="1" dirty="0">
                <a:solidFill>
                  <a:srgbClr val="16E40C"/>
                </a:solidFill>
              </a:rPr>
              <a:t>&lt;</a:t>
            </a:r>
            <a:r>
              <a:rPr lang="en-US" sz="2000" b="1" i="1" dirty="0">
                <a:solidFill>
                  <a:srgbClr val="16E40C"/>
                </a:solidFill>
              </a:rPr>
              <a:t> NB-DIAMONDS </a:t>
            </a:r>
            <a:r>
              <a:rPr lang="en-US" sz="2000" dirty="0">
                <a:solidFill>
                  <a:srgbClr val="16E40C"/>
                </a:solidFill>
              </a:rPr>
              <a:t>&gt;</a:t>
            </a:r>
            <a:r>
              <a:rPr lang="en-US" sz="2000" dirty="0"/>
              <a:t>  TO  &lt;&gt; </a:t>
            </a:r>
            <a:endParaRPr lang="fr-FR" sz="2000" dirty="0"/>
          </a:p>
        </p:txBody>
      </p:sp>
      <p:sp>
        <p:nvSpPr>
          <p:cNvPr id="43" name="Google Shape;96;p2"/>
          <p:cNvSpPr/>
          <p:nvPr/>
        </p:nvSpPr>
        <p:spPr>
          <a:xfrm>
            <a:off x="4331882" y="585013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97;p2"/>
          <p:cNvSpPr/>
          <p:nvPr/>
        </p:nvSpPr>
        <p:spPr>
          <a:xfrm>
            <a:off x="4962947" y="585013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98;p2"/>
          <p:cNvSpPr/>
          <p:nvPr/>
        </p:nvSpPr>
        <p:spPr>
          <a:xfrm>
            <a:off x="5594012" y="585013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99;p2"/>
          <p:cNvSpPr/>
          <p:nvPr/>
        </p:nvSpPr>
        <p:spPr>
          <a:xfrm>
            <a:off x="6225077" y="585013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100;p2"/>
          <p:cNvSpPr/>
          <p:nvPr/>
        </p:nvSpPr>
        <p:spPr>
          <a:xfrm>
            <a:off x="6839248" y="585013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101;p2"/>
          <p:cNvSpPr/>
          <p:nvPr/>
        </p:nvSpPr>
        <p:spPr>
          <a:xfrm>
            <a:off x="7462655" y="5845139"/>
            <a:ext cx="631065" cy="61337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" name="Google Shape;10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14752" y="5918971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Rectangle 56"/>
          <p:cNvSpPr/>
          <p:nvPr/>
        </p:nvSpPr>
        <p:spPr>
          <a:xfrm>
            <a:off x="8118272" y="5872847"/>
            <a:ext cx="609948" cy="565347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8" name="Google Shape;135;p3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60659" y="5986614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135;p3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12631" y="5978664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E99DC40-9C2D-9C2C-3E79-1EAA9D098176}"/>
              </a:ext>
            </a:extLst>
          </p:cNvPr>
          <p:cNvSpPr/>
          <p:nvPr/>
        </p:nvSpPr>
        <p:spPr>
          <a:xfrm>
            <a:off x="187261" y="926667"/>
            <a:ext cx="3809618" cy="34624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9CFD4A-6F18-FB40-73AF-F9E7526657C2}"/>
              </a:ext>
            </a:extLst>
          </p:cNvPr>
          <p:cNvSpPr txBox="1"/>
          <p:nvPr/>
        </p:nvSpPr>
        <p:spPr>
          <a:xfrm>
            <a:off x="647943" y="660045"/>
            <a:ext cx="307140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REPEAT  </a:t>
            </a:r>
            <a:r>
              <a:rPr lang="en-US" sz="2000" dirty="0">
                <a:solidFill>
                  <a:schemeClr val="accent1"/>
                </a:solidFill>
              </a:rPr>
              <a:t>&lt; </a:t>
            </a:r>
            <a:r>
              <a:rPr lang="en-US" sz="2000" i="1" dirty="0">
                <a:solidFill>
                  <a:schemeClr val="accent1"/>
                </a:solidFill>
              </a:rPr>
              <a:t>6</a:t>
            </a:r>
            <a:r>
              <a:rPr lang="en-US" sz="2000" dirty="0">
                <a:solidFill>
                  <a:schemeClr val="accent1"/>
                </a:solidFill>
              </a:rPr>
              <a:t>&gt; </a:t>
            </a:r>
            <a:r>
              <a:rPr lang="en-US" sz="2000" dirty="0">
                <a:solidFill>
                  <a:schemeClr val="tx1"/>
                </a:solidFill>
              </a:rPr>
              <a:t>TIMES</a:t>
            </a: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03A331-985A-1CFC-7213-D0EF567218DF}"/>
              </a:ext>
            </a:extLst>
          </p:cNvPr>
          <p:cNvSpPr txBox="1"/>
          <p:nvPr/>
        </p:nvSpPr>
        <p:spPr>
          <a:xfrm>
            <a:off x="863911" y="1209953"/>
            <a:ext cx="165930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GO FORWARD</a:t>
            </a:r>
            <a:endParaRPr lang="fr-FR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B78546-8FBD-B548-E350-A7E60BD7DB20}"/>
              </a:ext>
            </a:extLst>
          </p:cNvPr>
          <p:cNvSpPr/>
          <p:nvPr/>
        </p:nvSpPr>
        <p:spPr>
          <a:xfrm>
            <a:off x="506112" y="1736493"/>
            <a:ext cx="3213231" cy="25436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46A527-C4B4-B7B4-43F8-EC3E003AE098}"/>
              </a:ext>
            </a:extLst>
          </p:cNvPr>
          <p:cNvSpPr txBox="1"/>
          <p:nvPr/>
        </p:nvSpPr>
        <p:spPr>
          <a:xfrm>
            <a:off x="704476" y="2181330"/>
            <a:ext cx="100700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PICK UP</a:t>
            </a:r>
            <a:endParaRPr lang="fr-FR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A59321-2E77-3E95-FF26-6356042A4D6F}"/>
              </a:ext>
            </a:extLst>
          </p:cNvPr>
          <p:cNvSpPr txBox="1"/>
          <p:nvPr/>
        </p:nvSpPr>
        <p:spPr>
          <a:xfrm>
            <a:off x="728389" y="1676781"/>
            <a:ext cx="2836445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IF </a:t>
            </a:r>
            <a:r>
              <a:rPr lang="en-US" sz="2000" dirty="0">
                <a:solidFill>
                  <a:srgbClr val="0070C0"/>
                </a:solidFill>
              </a:rPr>
              <a:t>&lt;HAS DIAMOND&gt;</a:t>
            </a:r>
            <a:endParaRPr lang="fr-FR" sz="2000" dirty="0">
              <a:solidFill>
                <a:srgbClr val="0070C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8860F7-D85E-6DDA-BBA2-D586A18765C5}"/>
              </a:ext>
            </a:extLst>
          </p:cNvPr>
          <p:cNvSpPr txBox="1"/>
          <p:nvPr/>
        </p:nvSpPr>
        <p:spPr>
          <a:xfrm>
            <a:off x="736278" y="2675908"/>
            <a:ext cx="2531767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SET </a:t>
            </a:r>
            <a:r>
              <a:rPr lang="en-US" sz="2000" b="1" dirty="0">
                <a:solidFill>
                  <a:srgbClr val="16E40C"/>
                </a:solidFill>
              </a:rPr>
              <a:t>&lt;</a:t>
            </a:r>
            <a:r>
              <a:rPr lang="en-US" sz="2000" b="1" i="1" dirty="0">
                <a:solidFill>
                  <a:srgbClr val="16E40C"/>
                </a:solidFill>
              </a:rPr>
              <a:t> NB-DIAMONDS </a:t>
            </a:r>
            <a:r>
              <a:rPr lang="en-US" sz="2000" dirty="0">
                <a:solidFill>
                  <a:srgbClr val="16E40C"/>
                </a:solidFill>
              </a:rPr>
              <a:t>&gt;</a:t>
            </a:r>
            <a:r>
              <a:rPr lang="en-US" sz="2000" dirty="0"/>
              <a:t>  TO  &lt;DIAMOND&gt; </a:t>
            </a:r>
            <a:endParaRPr lang="fr-FR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F5E9FF-6F3F-F196-0CEF-BE03E9EB6C8B}"/>
              </a:ext>
            </a:extLst>
          </p:cNvPr>
          <p:cNvSpPr txBox="1"/>
          <p:nvPr/>
        </p:nvSpPr>
        <p:spPr>
          <a:xfrm>
            <a:off x="728389" y="3459877"/>
            <a:ext cx="2172802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INCREMENT </a:t>
            </a:r>
            <a:r>
              <a:rPr lang="en-US" sz="2000" b="1" dirty="0">
                <a:solidFill>
                  <a:srgbClr val="16E40C"/>
                </a:solidFill>
              </a:rPr>
              <a:t>&lt;DIAMOND</a:t>
            </a:r>
            <a:r>
              <a:rPr lang="en-US" sz="2000" dirty="0">
                <a:solidFill>
                  <a:srgbClr val="16E40C"/>
                </a:solidFill>
              </a:rPr>
              <a:t>&gt;</a:t>
            </a:r>
            <a:r>
              <a:rPr lang="en-US" sz="2000" dirty="0"/>
              <a:t> OF 1</a:t>
            </a:r>
            <a:endParaRPr lang="fr-FR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E905F8-D58C-8918-8766-F68B071AC333}"/>
              </a:ext>
            </a:extLst>
          </p:cNvPr>
          <p:cNvSpPr txBox="1"/>
          <p:nvPr/>
        </p:nvSpPr>
        <p:spPr>
          <a:xfrm>
            <a:off x="195231" y="4519337"/>
            <a:ext cx="2294218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WRITE </a:t>
            </a:r>
            <a:r>
              <a:rPr lang="en-US" sz="2000" b="1" dirty="0">
                <a:solidFill>
                  <a:schemeClr val="tx1"/>
                </a:solidFill>
              </a:rPr>
              <a:t>&lt;DIAMOND&gt;</a:t>
            </a:r>
            <a:endParaRPr lang="fr-FR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15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oogle Shape;113;p2"/>
          <p:cNvCxnSpPr/>
          <p:nvPr/>
        </p:nvCxnSpPr>
        <p:spPr>
          <a:xfrm flipH="1">
            <a:off x="4065292" y="-26481"/>
            <a:ext cx="39744" cy="68580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8" name="Google Shape;114;p2"/>
          <p:cNvSpPr txBox="1"/>
          <p:nvPr/>
        </p:nvSpPr>
        <p:spPr>
          <a:xfrm>
            <a:off x="104002" y="509920"/>
            <a:ext cx="3916440" cy="3970277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endParaRPr lang="en-US" dirty="0"/>
          </a:p>
          <a:p>
            <a:pPr lvl="0"/>
            <a:endParaRPr lang="en-US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endParaRPr lang="en-US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endParaRPr lang="en-US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endParaRPr lang="en-US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endParaRPr lang="en-US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endParaRPr lang="en-US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79" name="Google Shape;115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262407" y="156878"/>
            <a:ext cx="403174" cy="841237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90;p2"/>
          <p:cNvSpPr/>
          <p:nvPr/>
        </p:nvSpPr>
        <p:spPr>
          <a:xfrm>
            <a:off x="4384221" y="50992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91;p2"/>
          <p:cNvSpPr/>
          <p:nvPr/>
        </p:nvSpPr>
        <p:spPr>
          <a:xfrm>
            <a:off x="6658377" y="522884"/>
            <a:ext cx="5209063" cy="3825706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92;p2"/>
          <p:cNvSpPr txBox="1"/>
          <p:nvPr/>
        </p:nvSpPr>
        <p:spPr>
          <a:xfrm>
            <a:off x="4412121" y="56667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#4</a:t>
            </a:r>
            <a:endParaRPr sz="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93;p2"/>
          <p:cNvSpPr txBox="1"/>
          <p:nvPr/>
        </p:nvSpPr>
        <p:spPr>
          <a:xfrm>
            <a:off x="5677791" y="56667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5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110;p2"/>
          <p:cNvSpPr txBox="1"/>
          <p:nvPr/>
        </p:nvSpPr>
        <p:spPr>
          <a:xfrm>
            <a:off x="6845561" y="16896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111;p2"/>
          <p:cNvSpPr txBox="1"/>
          <p:nvPr/>
        </p:nvSpPr>
        <p:spPr>
          <a:xfrm>
            <a:off x="5677791" y="158380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112;p2"/>
          <p:cNvSpPr txBox="1"/>
          <p:nvPr/>
        </p:nvSpPr>
        <p:spPr>
          <a:xfrm>
            <a:off x="4290542" y="1540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112;p2"/>
          <p:cNvSpPr txBox="1"/>
          <p:nvPr/>
        </p:nvSpPr>
        <p:spPr>
          <a:xfrm>
            <a:off x="104001" y="5110401"/>
            <a:ext cx="4111980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Write the sum of the 2 numbers on the green box</a:t>
            </a:r>
            <a:endParaRPr lang="fr-FR" sz="2000" b="1" dirty="0">
              <a:solidFill>
                <a:srgbClr val="0070C0"/>
              </a:solidFill>
            </a:endParaRPr>
          </a:p>
          <a:p>
            <a:pPr lvl="0"/>
            <a:r>
              <a:rPr lang="en-US" sz="1600" b="1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!!! PROGRAMM MUST FOR THE 2 CASES !!</a:t>
            </a:r>
          </a:p>
        </p:txBody>
      </p:sp>
      <p:sp>
        <p:nvSpPr>
          <p:cNvPr id="28" name="Google Shape;96;p2"/>
          <p:cNvSpPr/>
          <p:nvPr/>
        </p:nvSpPr>
        <p:spPr>
          <a:xfrm>
            <a:off x="4392768" y="501146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97;p2"/>
          <p:cNvSpPr/>
          <p:nvPr/>
        </p:nvSpPr>
        <p:spPr>
          <a:xfrm>
            <a:off x="5023833" y="501146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98;p2"/>
          <p:cNvSpPr/>
          <p:nvPr/>
        </p:nvSpPr>
        <p:spPr>
          <a:xfrm>
            <a:off x="5654898" y="501146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99;p2"/>
          <p:cNvSpPr/>
          <p:nvPr/>
        </p:nvSpPr>
        <p:spPr>
          <a:xfrm>
            <a:off x="6285963" y="501146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2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101;p2"/>
          <p:cNvSpPr/>
          <p:nvPr/>
        </p:nvSpPr>
        <p:spPr>
          <a:xfrm>
            <a:off x="7523541" y="5006468"/>
            <a:ext cx="631065" cy="61337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102;p2"/>
          <p:cNvSpPr/>
          <p:nvPr/>
        </p:nvSpPr>
        <p:spPr>
          <a:xfrm>
            <a:off x="8168664" y="5014477"/>
            <a:ext cx="647947" cy="6146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" name="Google Shape;10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61502" y="5093407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Rectangle 39"/>
          <p:cNvSpPr/>
          <p:nvPr/>
        </p:nvSpPr>
        <p:spPr>
          <a:xfrm>
            <a:off x="6893895" y="5040730"/>
            <a:ext cx="609948" cy="565347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Google Shape;100;p2"/>
          <p:cNvSpPr/>
          <p:nvPr/>
        </p:nvSpPr>
        <p:spPr>
          <a:xfrm>
            <a:off x="8817352" y="501146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100;p2"/>
          <p:cNvSpPr/>
          <p:nvPr/>
        </p:nvSpPr>
        <p:spPr>
          <a:xfrm>
            <a:off x="9419930" y="5017694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100;p2"/>
          <p:cNvSpPr/>
          <p:nvPr/>
        </p:nvSpPr>
        <p:spPr>
          <a:xfrm>
            <a:off x="10023249" y="502070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96;p2"/>
          <p:cNvSpPr/>
          <p:nvPr/>
        </p:nvSpPr>
        <p:spPr>
          <a:xfrm>
            <a:off x="4399450" y="595467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97;p2"/>
          <p:cNvSpPr/>
          <p:nvPr/>
        </p:nvSpPr>
        <p:spPr>
          <a:xfrm>
            <a:off x="5030515" y="595466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98;p2"/>
          <p:cNvSpPr/>
          <p:nvPr/>
        </p:nvSpPr>
        <p:spPr>
          <a:xfrm>
            <a:off x="5661580" y="595467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2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99;p2"/>
          <p:cNvSpPr/>
          <p:nvPr/>
        </p:nvSpPr>
        <p:spPr>
          <a:xfrm>
            <a:off x="6292645" y="595466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101;p2"/>
          <p:cNvSpPr/>
          <p:nvPr/>
        </p:nvSpPr>
        <p:spPr>
          <a:xfrm>
            <a:off x="7530223" y="5949670"/>
            <a:ext cx="631065" cy="61337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102;p2"/>
          <p:cNvSpPr/>
          <p:nvPr/>
        </p:nvSpPr>
        <p:spPr>
          <a:xfrm>
            <a:off x="8185840" y="595466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" name="Google Shape;10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89134" y="6002240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Rectangle 59"/>
          <p:cNvSpPr/>
          <p:nvPr/>
        </p:nvSpPr>
        <p:spPr>
          <a:xfrm>
            <a:off x="6929262" y="5982412"/>
            <a:ext cx="609948" cy="565347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Google Shape;100;p2"/>
          <p:cNvSpPr/>
          <p:nvPr/>
        </p:nvSpPr>
        <p:spPr>
          <a:xfrm>
            <a:off x="8824034" y="595466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100;p2"/>
          <p:cNvSpPr/>
          <p:nvPr/>
        </p:nvSpPr>
        <p:spPr>
          <a:xfrm>
            <a:off x="9426612" y="596089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100;p2"/>
          <p:cNvSpPr/>
          <p:nvPr/>
        </p:nvSpPr>
        <p:spPr>
          <a:xfrm>
            <a:off x="10029931" y="596390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734573" y="3770388"/>
            <a:ext cx="151932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GO FOWARD</a:t>
            </a:r>
            <a:endParaRPr lang="fr-FR" sz="2000" dirty="0"/>
          </a:p>
        </p:txBody>
      </p:sp>
      <p:sp>
        <p:nvSpPr>
          <p:cNvPr id="65" name="TextBox 64"/>
          <p:cNvSpPr txBox="1"/>
          <p:nvPr/>
        </p:nvSpPr>
        <p:spPr>
          <a:xfrm>
            <a:off x="6855633" y="3160853"/>
            <a:ext cx="198413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WRITE </a:t>
            </a:r>
            <a:r>
              <a:rPr lang="en-US" sz="2000" b="1" dirty="0">
                <a:solidFill>
                  <a:schemeClr val="tx1"/>
                </a:solidFill>
              </a:rPr>
              <a:t>&lt; VALUE &gt;</a:t>
            </a:r>
            <a:endParaRPr lang="fr-FR" sz="2000" b="1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094974" y="1098722"/>
            <a:ext cx="4349668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INCREMENT </a:t>
            </a:r>
            <a:r>
              <a:rPr lang="en-US" sz="2000" b="1" dirty="0"/>
              <a:t>&lt; </a:t>
            </a:r>
            <a:r>
              <a:rPr lang="en-US" sz="2000" b="1" i="1" dirty="0"/>
              <a:t>MY-NUMBER </a:t>
            </a:r>
            <a:r>
              <a:rPr lang="en-US" sz="2000" dirty="0"/>
              <a:t>&gt;  OF &lt;  &gt; </a:t>
            </a:r>
            <a:endParaRPr lang="fr-FR" sz="2000" dirty="0"/>
          </a:p>
        </p:txBody>
      </p:sp>
      <p:sp>
        <p:nvSpPr>
          <p:cNvPr id="67" name="TextBox 66"/>
          <p:cNvSpPr txBox="1"/>
          <p:nvPr/>
        </p:nvSpPr>
        <p:spPr>
          <a:xfrm>
            <a:off x="6932698" y="1837984"/>
            <a:ext cx="2024529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REPEAT&lt; </a:t>
            </a:r>
            <a:r>
              <a:rPr lang="en-US" sz="2000" i="1" dirty="0"/>
              <a:t>N time</a:t>
            </a:r>
            <a:r>
              <a:rPr lang="en-US" sz="2000" dirty="0"/>
              <a:t> &gt;</a:t>
            </a:r>
            <a:endParaRPr lang="fr-FR" sz="2000" dirty="0"/>
          </a:p>
        </p:txBody>
      </p:sp>
      <p:sp>
        <p:nvSpPr>
          <p:cNvPr id="68" name="TextBox 67"/>
          <p:cNvSpPr txBox="1"/>
          <p:nvPr/>
        </p:nvSpPr>
        <p:spPr>
          <a:xfrm>
            <a:off x="7045718" y="3757980"/>
            <a:ext cx="2200681" cy="400110"/>
          </a:xfrm>
          <a:prstGeom prst="rect">
            <a:avLst/>
          </a:prstGeom>
          <a:ln>
            <a:solidFill>
              <a:srgbClr val="16E40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rgbClr val="16E40C"/>
                </a:solidFill>
              </a:defRPr>
            </a:lvl1pPr>
          </a:lstStyle>
          <a:p>
            <a:r>
              <a:rPr lang="en-US" dirty="0"/>
              <a:t>&lt; VALUE ON CELL&gt;</a:t>
            </a:r>
            <a:endParaRPr lang="fr-FR" dirty="0"/>
          </a:p>
        </p:txBody>
      </p:sp>
      <p:sp>
        <p:nvSpPr>
          <p:cNvPr id="69" name="TextBox 68"/>
          <p:cNvSpPr txBox="1"/>
          <p:nvPr/>
        </p:nvSpPr>
        <p:spPr>
          <a:xfrm>
            <a:off x="6918623" y="2502975"/>
            <a:ext cx="4143492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SET</a:t>
            </a:r>
            <a:r>
              <a:rPr lang="en-US" sz="2000" b="1" dirty="0"/>
              <a:t>&lt; </a:t>
            </a:r>
            <a:r>
              <a:rPr lang="en-US" sz="2000" b="1" i="1" dirty="0"/>
              <a:t>MY-NUMBER </a:t>
            </a:r>
            <a:r>
              <a:rPr lang="en-US" sz="2000" dirty="0"/>
              <a:t>&gt;  TO &lt;  &gt; </a:t>
            </a:r>
            <a:endParaRPr lang="fr-FR" sz="2000" dirty="0"/>
          </a:p>
        </p:txBody>
      </p:sp>
      <p:sp>
        <p:nvSpPr>
          <p:cNvPr id="70" name="TextBox 69"/>
          <p:cNvSpPr txBox="1"/>
          <p:nvPr/>
        </p:nvSpPr>
        <p:spPr>
          <a:xfrm>
            <a:off x="8900745" y="3196426"/>
            <a:ext cx="2858978" cy="400110"/>
          </a:xfrm>
          <a:prstGeom prst="rect">
            <a:avLst/>
          </a:prstGeom>
          <a:ln>
            <a:solidFill>
              <a:srgbClr val="16E40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16E40C"/>
                </a:solidFill>
              </a:rPr>
              <a:t>&lt; MY-NUMBER&gt;</a:t>
            </a:r>
            <a:endParaRPr lang="fr-FR" sz="2000" b="1" dirty="0">
              <a:solidFill>
                <a:srgbClr val="16E40C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1DDBBC-A1E0-05AE-3E1E-EEFF697DA1E0}"/>
              </a:ext>
            </a:extLst>
          </p:cNvPr>
          <p:cNvSpPr txBox="1"/>
          <p:nvPr/>
        </p:nvSpPr>
        <p:spPr>
          <a:xfrm>
            <a:off x="175858" y="3057586"/>
            <a:ext cx="198413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WRITE </a:t>
            </a:r>
            <a:r>
              <a:rPr lang="en-US" sz="2000" b="1" dirty="0">
                <a:solidFill>
                  <a:schemeClr val="tx1"/>
                </a:solidFill>
              </a:rPr>
              <a:t>&lt; VALUE &gt;</a:t>
            </a:r>
            <a:endParaRPr lang="fr-FR" sz="2000" b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9D1E05-EE1F-12E0-01C4-18DA54A5CB2C}"/>
              </a:ext>
            </a:extLst>
          </p:cNvPr>
          <p:cNvSpPr/>
          <p:nvPr/>
        </p:nvSpPr>
        <p:spPr>
          <a:xfrm>
            <a:off x="175858" y="721752"/>
            <a:ext cx="3785565" cy="21240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8EEAAF-508C-EE73-FB90-49AC936F1AC1}"/>
              </a:ext>
            </a:extLst>
          </p:cNvPr>
          <p:cNvSpPr txBox="1"/>
          <p:nvPr/>
        </p:nvSpPr>
        <p:spPr>
          <a:xfrm>
            <a:off x="307320" y="1601915"/>
            <a:ext cx="3321375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SET</a:t>
            </a:r>
            <a:r>
              <a:rPr lang="en-US" sz="2000" b="1" dirty="0"/>
              <a:t>&lt; </a:t>
            </a:r>
            <a:r>
              <a:rPr lang="en-US" sz="2000" b="1" i="1" dirty="0"/>
              <a:t>MY-NUMBER </a:t>
            </a:r>
            <a:r>
              <a:rPr lang="en-US" sz="2000" dirty="0"/>
              <a:t>&gt;  TO</a:t>
            </a:r>
            <a:r>
              <a:rPr lang="en-US" sz="2000" dirty="0">
                <a:solidFill>
                  <a:srgbClr val="16E40C"/>
                </a:solidFill>
              </a:rPr>
              <a:t> </a:t>
            </a:r>
          </a:p>
          <a:p>
            <a:r>
              <a:rPr lang="en-US" sz="2000" dirty="0">
                <a:solidFill>
                  <a:srgbClr val="16E40C"/>
                </a:solidFill>
              </a:rPr>
              <a:t>&lt; VALUE ON CELL&gt;</a:t>
            </a:r>
            <a:endParaRPr lang="fr-FR" sz="2000" dirty="0">
              <a:solidFill>
                <a:srgbClr val="16E40C"/>
              </a:solidFill>
            </a:endParaRPr>
          </a:p>
          <a:p>
            <a:r>
              <a:rPr lang="en-US" sz="2000" dirty="0"/>
              <a:t> </a:t>
            </a:r>
            <a:endParaRPr lang="fr-F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34B288-B3A2-34E0-C5D2-BAF18E0EF411}"/>
              </a:ext>
            </a:extLst>
          </p:cNvPr>
          <p:cNvSpPr txBox="1"/>
          <p:nvPr/>
        </p:nvSpPr>
        <p:spPr>
          <a:xfrm>
            <a:off x="1147164" y="1133205"/>
            <a:ext cx="151932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GO FOWARD</a:t>
            </a:r>
            <a:endParaRPr lang="fr-FR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D1D6F4-AD8B-CFC9-2AA3-00C32FA709FE}"/>
              </a:ext>
            </a:extLst>
          </p:cNvPr>
          <p:cNvSpPr txBox="1"/>
          <p:nvPr/>
        </p:nvSpPr>
        <p:spPr>
          <a:xfrm>
            <a:off x="929463" y="579028"/>
            <a:ext cx="198926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REPEAT&lt; </a:t>
            </a:r>
            <a:r>
              <a:rPr lang="en-US" sz="2000" i="1" dirty="0"/>
              <a:t>4 time</a:t>
            </a:r>
            <a:r>
              <a:rPr lang="en-US" sz="2000" dirty="0"/>
              <a:t> &gt;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146037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91;p2"/>
          <p:cNvSpPr/>
          <p:nvPr/>
        </p:nvSpPr>
        <p:spPr>
          <a:xfrm>
            <a:off x="6826910" y="513170"/>
            <a:ext cx="5209063" cy="3825706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911123" y="1754756"/>
            <a:ext cx="1304940" cy="400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sz="2000" dirty="0"/>
          </a:p>
        </p:txBody>
      </p:sp>
      <p:sp>
        <p:nvSpPr>
          <p:cNvPr id="125" name="TextBox 124"/>
          <p:cNvSpPr txBox="1"/>
          <p:nvPr/>
        </p:nvSpPr>
        <p:spPr>
          <a:xfrm>
            <a:off x="7052466" y="2524411"/>
            <a:ext cx="2027721" cy="400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sz="2000" dirty="0"/>
          </a:p>
        </p:txBody>
      </p:sp>
      <p:cxnSp>
        <p:nvCxnSpPr>
          <p:cNvPr id="77" name="Google Shape;113;p2"/>
          <p:cNvCxnSpPr/>
          <p:nvPr/>
        </p:nvCxnSpPr>
        <p:spPr>
          <a:xfrm flipH="1">
            <a:off x="4065292" y="-26481"/>
            <a:ext cx="39744" cy="68580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8" name="Google Shape;114;p2"/>
          <p:cNvSpPr txBox="1"/>
          <p:nvPr/>
        </p:nvSpPr>
        <p:spPr>
          <a:xfrm>
            <a:off x="53473" y="48077"/>
            <a:ext cx="3871535" cy="5078273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endParaRPr lang="en-US" dirty="0">
              <a:solidFill>
                <a:schemeClr val="dk1"/>
              </a:solidFill>
              <a:latin typeface="Consolas"/>
              <a:sym typeface="Consolas"/>
            </a:endParaRPr>
          </a:p>
          <a:p>
            <a:pPr lvl="0"/>
            <a:endParaRPr lang="en-US" dirty="0">
              <a:solidFill>
                <a:schemeClr val="dk1"/>
              </a:solidFill>
              <a:latin typeface="Consolas"/>
              <a:sym typeface="Consolas"/>
            </a:endParaRPr>
          </a:p>
          <a:p>
            <a:pPr lvl="0"/>
            <a:endParaRPr lang="en-US" dirty="0">
              <a:solidFill>
                <a:schemeClr val="dk1"/>
              </a:solidFill>
              <a:latin typeface="Consolas"/>
              <a:sym typeface="Consolas"/>
            </a:endParaRPr>
          </a:p>
          <a:p>
            <a:pPr lvl="0"/>
            <a:endParaRPr lang="en-US" dirty="0">
              <a:solidFill>
                <a:schemeClr val="dk1"/>
              </a:solidFill>
              <a:latin typeface="Consolas"/>
              <a:sym typeface="Consolas"/>
            </a:endParaRPr>
          </a:p>
          <a:p>
            <a:pPr lvl="0"/>
            <a:endParaRPr lang="en-US" dirty="0">
              <a:solidFill>
                <a:schemeClr val="dk1"/>
              </a:solidFill>
              <a:latin typeface="Consolas"/>
              <a:sym typeface="Consolas"/>
            </a:endParaRPr>
          </a:p>
          <a:p>
            <a:pPr lvl="0"/>
            <a:endParaRPr lang="en-US" dirty="0">
              <a:solidFill>
                <a:schemeClr val="dk1"/>
              </a:solidFill>
              <a:latin typeface="Consolas"/>
              <a:sym typeface="Consolas"/>
            </a:endParaRPr>
          </a:p>
          <a:p>
            <a:pPr lvl="0"/>
            <a:endParaRPr lang="en-US" dirty="0">
              <a:solidFill>
                <a:schemeClr val="dk1"/>
              </a:solidFill>
              <a:latin typeface="Consolas"/>
              <a:sym typeface="Consolas"/>
            </a:endParaRPr>
          </a:p>
          <a:p>
            <a:pPr lvl="0"/>
            <a:endParaRPr lang="en-US" dirty="0">
              <a:solidFill>
                <a:schemeClr val="dk1"/>
              </a:solidFill>
              <a:latin typeface="Consolas"/>
              <a:sym typeface="Consolas"/>
            </a:endParaRPr>
          </a:p>
          <a:p>
            <a:pPr lvl="0"/>
            <a:endParaRPr lang="en-US" dirty="0">
              <a:solidFill>
                <a:schemeClr val="dk1"/>
              </a:solidFill>
              <a:latin typeface="Consolas"/>
              <a:sym typeface="Consolas"/>
            </a:endParaRPr>
          </a:p>
          <a:p>
            <a:pPr lvl="0"/>
            <a:endParaRPr lang="en-US" dirty="0">
              <a:solidFill>
                <a:schemeClr val="dk1"/>
              </a:solidFill>
              <a:latin typeface="Consolas"/>
              <a:sym typeface="Consolas"/>
            </a:endParaRPr>
          </a:p>
          <a:p>
            <a:pPr lvl="0"/>
            <a:endParaRPr lang="en-US" dirty="0">
              <a:solidFill>
                <a:schemeClr val="dk1"/>
              </a:solidFill>
              <a:latin typeface="Consolas"/>
              <a:sym typeface="Consolas"/>
            </a:endParaRPr>
          </a:p>
          <a:p>
            <a:pPr lvl="0"/>
            <a:endParaRPr lang="en-US" dirty="0">
              <a:solidFill>
                <a:schemeClr val="dk1"/>
              </a:solidFill>
              <a:latin typeface="Consolas"/>
              <a:sym typeface="Consolas"/>
            </a:endParaRPr>
          </a:p>
          <a:p>
            <a:pPr lvl="0"/>
            <a:endParaRPr lang="en-US" dirty="0">
              <a:solidFill>
                <a:schemeClr val="dk1"/>
              </a:solidFill>
              <a:latin typeface="Consolas"/>
              <a:sym typeface="Consolas"/>
            </a:endParaRPr>
          </a:p>
          <a:p>
            <a:pPr lvl="0"/>
            <a:endParaRPr lang="en-US" dirty="0">
              <a:solidFill>
                <a:schemeClr val="dk1"/>
              </a:solidFill>
              <a:latin typeface="Consolas"/>
              <a:sym typeface="Consolas"/>
            </a:endParaRPr>
          </a:p>
          <a:p>
            <a:pPr lvl="0"/>
            <a:endParaRPr lang="en-US" dirty="0">
              <a:solidFill>
                <a:schemeClr val="dk1"/>
              </a:solidFill>
              <a:latin typeface="Consolas"/>
              <a:sym typeface="Consolas"/>
            </a:endParaRPr>
          </a:p>
          <a:p>
            <a:pPr lvl="0"/>
            <a:endParaRPr lang="en-US" dirty="0">
              <a:solidFill>
                <a:schemeClr val="dk1"/>
              </a:solidFill>
              <a:latin typeface="Consolas"/>
              <a:sym typeface="Consolas"/>
            </a:endParaRPr>
          </a:p>
          <a:p>
            <a:pPr lvl="0"/>
            <a:endParaRPr lang="en-US" dirty="0"/>
          </a:p>
        </p:txBody>
      </p:sp>
      <p:pic>
        <p:nvPicPr>
          <p:cNvPr id="79" name="Google Shape;115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112063" y="-152405"/>
            <a:ext cx="388272" cy="71167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90;p2"/>
          <p:cNvSpPr/>
          <p:nvPr/>
        </p:nvSpPr>
        <p:spPr>
          <a:xfrm>
            <a:off x="4384221" y="50992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92;p2"/>
          <p:cNvSpPr txBox="1"/>
          <p:nvPr/>
        </p:nvSpPr>
        <p:spPr>
          <a:xfrm>
            <a:off x="4412121" y="56667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#5</a:t>
            </a:r>
            <a:endParaRPr sz="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93;p2"/>
          <p:cNvSpPr txBox="1"/>
          <p:nvPr/>
        </p:nvSpPr>
        <p:spPr>
          <a:xfrm>
            <a:off x="5677791" y="56667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5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110;p2"/>
          <p:cNvSpPr txBox="1"/>
          <p:nvPr/>
        </p:nvSpPr>
        <p:spPr>
          <a:xfrm>
            <a:off x="6845561" y="16896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111;p2"/>
          <p:cNvSpPr txBox="1"/>
          <p:nvPr/>
        </p:nvSpPr>
        <p:spPr>
          <a:xfrm>
            <a:off x="5677791" y="158380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112;p2"/>
          <p:cNvSpPr txBox="1"/>
          <p:nvPr/>
        </p:nvSpPr>
        <p:spPr>
          <a:xfrm>
            <a:off x="4290542" y="1540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112;p2"/>
          <p:cNvSpPr txBox="1"/>
          <p:nvPr/>
        </p:nvSpPr>
        <p:spPr>
          <a:xfrm>
            <a:off x="8457" y="5133104"/>
            <a:ext cx="4111980" cy="1877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70C0"/>
                </a:solidFill>
              </a:rPr>
              <a:t>Eat all cakes.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70C0"/>
                </a:solidFill>
              </a:rPr>
              <a:t>Each cake the robot eats bring him  </a:t>
            </a:r>
            <a:r>
              <a:rPr lang="en-US" sz="2000" b="1" u="sng" dirty="0">
                <a:solidFill>
                  <a:srgbClr val="0070C0"/>
                </a:solidFill>
              </a:rPr>
              <a:t>10 points of energy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70C0"/>
                </a:solidFill>
              </a:rPr>
              <a:t>Write the </a:t>
            </a:r>
            <a:r>
              <a:rPr lang="en-US" sz="2000" b="1" u="sng" dirty="0">
                <a:solidFill>
                  <a:srgbClr val="0070C0"/>
                </a:solidFill>
              </a:rPr>
              <a:t>final energy </a:t>
            </a:r>
            <a:r>
              <a:rPr lang="en-US" sz="2000" b="1" dirty="0">
                <a:solidFill>
                  <a:srgbClr val="0070C0"/>
                </a:solidFill>
              </a:rPr>
              <a:t>level on the green cell</a:t>
            </a:r>
          </a:p>
          <a:p>
            <a:pPr lvl="0"/>
            <a:r>
              <a:rPr lang="en-US" sz="1600" b="1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!!! PROGRAMM MUST FOR THE 2 CASES !!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174772" y="4237623"/>
            <a:ext cx="946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Case 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112419" y="5606807"/>
            <a:ext cx="946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Case 2</a:t>
            </a:r>
          </a:p>
        </p:txBody>
      </p:sp>
      <p:sp>
        <p:nvSpPr>
          <p:cNvPr id="28" name="Google Shape;96;p2"/>
          <p:cNvSpPr/>
          <p:nvPr/>
        </p:nvSpPr>
        <p:spPr>
          <a:xfrm>
            <a:off x="4233532" y="452472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97;p2"/>
          <p:cNvSpPr/>
          <p:nvPr/>
        </p:nvSpPr>
        <p:spPr>
          <a:xfrm>
            <a:off x="4864597" y="452472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98;p2"/>
          <p:cNvSpPr/>
          <p:nvPr/>
        </p:nvSpPr>
        <p:spPr>
          <a:xfrm>
            <a:off x="5495662" y="452472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99;p2"/>
          <p:cNvSpPr/>
          <p:nvPr/>
        </p:nvSpPr>
        <p:spPr>
          <a:xfrm>
            <a:off x="6126727" y="452472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100;p2"/>
          <p:cNvSpPr/>
          <p:nvPr/>
        </p:nvSpPr>
        <p:spPr>
          <a:xfrm>
            <a:off x="6740898" y="4524723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101;p2"/>
          <p:cNvSpPr/>
          <p:nvPr/>
        </p:nvSpPr>
        <p:spPr>
          <a:xfrm>
            <a:off x="7370463" y="4525569"/>
            <a:ext cx="631065" cy="61337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102;p2"/>
          <p:cNvSpPr/>
          <p:nvPr/>
        </p:nvSpPr>
        <p:spPr>
          <a:xfrm>
            <a:off x="8001450" y="4524725"/>
            <a:ext cx="662124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" name="Google Shape;10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22341" y="4610860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100;p2"/>
          <p:cNvSpPr/>
          <p:nvPr/>
        </p:nvSpPr>
        <p:spPr>
          <a:xfrm>
            <a:off x="8646608" y="453083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100;p2"/>
          <p:cNvSpPr/>
          <p:nvPr/>
        </p:nvSpPr>
        <p:spPr>
          <a:xfrm>
            <a:off x="9280622" y="452878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100;p2"/>
          <p:cNvSpPr/>
          <p:nvPr/>
        </p:nvSpPr>
        <p:spPr>
          <a:xfrm>
            <a:off x="9907781" y="4530143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100;p2"/>
          <p:cNvSpPr/>
          <p:nvPr/>
        </p:nvSpPr>
        <p:spPr>
          <a:xfrm>
            <a:off x="10539082" y="453291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1204370" y="4575952"/>
            <a:ext cx="609948" cy="565347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Google Shape;100;p2"/>
          <p:cNvSpPr/>
          <p:nvPr/>
        </p:nvSpPr>
        <p:spPr>
          <a:xfrm>
            <a:off x="11160158" y="5929650"/>
            <a:ext cx="631065" cy="61761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6;p2"/>
          <p:cNvSpPr/>
          <p:nvPr/>
        </p:nvSpPr>
        <p:spPr>
          <a:xfrm>
            <a:off x="4210235" y="593482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7;p2"/>
          <p:cNvSpPr/>
          <p:nvPr/>
        </p:nvSpPr>
        <p:spPr>
          <a:xfrm>
            <a:off x="4841300" y="593482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8;p2"/>
          <p:cNvSpPr/>
          <p:nvPr/>
        </p:nvSpPr>
        <p:spPr>
          <a:xfrm>
            <a:off x="5472365" y="593482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9;p2"/>
          <p:cNvSpPr/>
          <p:nvPr/>
        </p:nvSpPr>
        <p:spPr>
          <a:xfrm>
            <a:off x="6103430" y="593482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100;p2"/>
          <p:cNvSpPr/>
          <p:nvPr/>
        </p:nvSpPr>
        <p:spPr>
          <a:xfrm>
            <a:off x="6717601" y="593482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101;p2"/>
          <p:cNvSpPr/>
          <p:nvPr/>
        </p:nvSpPr>
        <p:spPr>
          <a:xfrm>
            <a:off x="7347166" y="5935671"/>
            <a:ext cx="631065" cy="61337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2;p2"/>
          <p:cNvSpPr/>
          <p:nvPr/>
        </p:nvSpPr>
        <p:spPr>
          <a:xfrm>
            <a:off x="7978153" y="5934827"/>
            <a:ext cx="662124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50557" y="6080155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Rectangle 101"/>
          <p:cNvSpPr/>
          <p:nvPr/>
        </p:nvSpPr>
        <p:spPr>
          <a:xfrm>
            <a:off x="11172151" y="5964412"/>
            <a:ext cx="609948" cy="565347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Google Shape;100;p2"/>
          <p:cNvSpPr/>
          <p:nvPr/>
        </p:nvSpPr>
        <p:spPr>
          <a:xfrm>
            <a:off x="8623311" y="594094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0;p2"/>
          <p:cNvSpPr/>
          <p:nvPr/>
        </p:nvSpPr>
        <p:spPr>
          <a:xfrm>
            <a:off x="9257325" y="593888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0;p2"/>
          <p:cNvSpPr/>
          <p:nvPr/>
        </p:nvSpPr>
        <p:spPr>
          <a:xfrm>
            <a:off x="9895773" y="594024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0;p2"/>
          <p:cNvSpPr/>
          <p:nvPr/>
        </p:nvSpPr>
        <p:spPr>
          <a:xfrm>
            <a:off x="10538363" y="594302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Picture 10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4214" y="4575952"/>
            <a:ext cx="491486" cy="491486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7683" y="4563843"/>
            <a:ext cx="491486" cy="491486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3261" y="4606955"/>
            <a:ext cx="491486" cy="491486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7266" y="4562838"/>
            <a:ext cx="491486" cy="491486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6599" y="6008686"/>
            <a:ext cx="491486" cy="491486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3677" y="5976139"/>
            <a:ext cx="491486" cy="491486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1524" y="5996617"/>
            <a:ext cx="491486" cy="491486"/>
          </a:xfrm>
          <a:prstGeom prst="rect">
            <a:avLst/>
          </a:prstGeom>
        </p:spPr>
      </p:pic>
      <p:sp>
        <p:nvSpPr>
          <p:cNvPr id="115" name="TextBox 114"/>
          <p:cNvSpPr txBox="1"/>
          <p:nvPr/>
        </p:nvSpPr>
        <p:spPr>
          <a:xfrm>
            <a:off x="9349870" y="1057160"/>
            <a:ext cx="151932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GO FOWARD</a:t>
            </a:r>
            <a:endParaRPr lang="fr-FR" sz="2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7160873" y="1048143"/>
            <a:ext cx="198413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WRITE </a:t>
            </a:r>
            <a:r>
              <a:rPr lang="en-US" sz="2000" b="1" dirty="0">
                <a:solidFill>
                  <a:schemeClr val="tx1"/>
                </a:solidFill>
              </a:rPr>
              <a:t>&lt; VALUE &gt;</a:t>
            </a:r>
            <a:endParaRPr lang="fr-FR" sz="2000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29527" y="3504719"/>
            <a:ext cx="2655369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SET </a:t>
            </a:r>
            <a:r>
              <a:rPr lang="en-US" sz="2000" b="1" dirty="0">
                <a:solidFill>
                  <a:srgbClr val="16E40C"/>
                </a:solidFill>
              </a:rPr>
              <a:t>&lt;</a:t>
            </a:r>
            <a:r>
              <a:rPr lang="en-US" sz="2000" b="1" i="1" dirty="0">
                <a:solidFill>
                  <a:srgbClr val="16E40C"/>
                </a:solidFill>
              </a:rPr>
              <a:t> ENERGY </a:t>
            </a:r>
            <a:r>
              <a:rPr lang="en-US" sz="2000" dirty="0">
                <a:solidFill>
                  <a:srgbClr val="16E40C"/>
                </a:solidFill>
              </a:rPr>
              <a:t>&gt;</a:t>
            </a:r>
            <a:r>
              <a:rPr lang="en-US" sz="2000" dirty="0"/>
              <a:t>  TO &lt;  &gt; </a:t>
            </a:r>
            <a:endParaRPr lang="fr-FR" sz="2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9919070" y="3761127"/>
            <a:ext cx="1931237" cy="400110"/>
          </a:xfrm>
          <a:prstGeom prst="rect">
            <a:avLst/>
          </a:prstGeom>
          <a:ln w="28575">
            <a:solidFill>
              <a:srgbClr val="16E40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16E40C"/>
                </a:solidFill>
              </a:rPr>
              <a:t>&lt; ENERGY&gt;</a:t>
            </a:r>
            <a:endParaRPr lang="fr-FR" sz="2000" b="1" dirty="0">
              <a:solidFill>
                <a:srgbClr val="16E40C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7106286" y="3210509"/>
            <a:ext cx="379486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INCREMENT </a:t>
            </a:r>
            <a:r>
              <a:rPr lang="en-US" sz="2000" b="1" dirty="0">
                <a:solidFill>
                  <a:srgbClr val="16E40C"/>
                </a:solidFill>
              </a:rPr>
              <a:t>&lt;</a:t>
            </a:r>
            <a:r>
              <a:rPr lang="en-US" sz="2000" b="1" i="1" dirty="0">
                <a:solidFill>
                  <a:srgbClr val="16E40C"/>
                </a:solidFill>
              </a:rPr>
              <a:t>ERNERGY</a:t>
            </a:r>
            <a:r>
              <a:rPr lang="en-US" sz="2000" b="1" i="1" dirty="0"/>
              <a:t> </a:t>
            </a:r>
            <a:r>
              <a:rPr lang="en-US" sz="2000" dirty="0">
                <a:solidFill>
                  <a:srgbClr val="16E40C"/>
                </a:solidFill>
              </a:rPr>
              <a:t>&gt;</a:t>
            </a:r>
            <a:r>
              <a:rPr lang="en-US" sz="2000" dirty="0"/>
              <a:t>  ÒF&lt;  &gt; </a:t>
            </a:r>
            <a:endParaRPr lang="fr-FR" sz="2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8391146" y="1908313"/>
            <a:ext cx="346974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WHILE </a:t>
            </a:r>
            <a:r>
              <a:rPr lang="en-US" sz="2000" dirty="0">
                <a:solidFill>
                  <a:schemeClr val="accent1"/>
                </a:solidFill>
              </a:rPr>
              <a:t>&lt; </a:t>
            </a:r>
            <a:r>
              <a:rPr lang="en-US" sz="2000" i="1" dirty="0">
                <a:solidFill>
                  <a:schemeClr val="accent1"/>
                </a:solidFill>
              </a:rPr>
              <a:t>CONDITION</a:t>
            </a:r>
            <a:r>
              <a:rPr lang="en-US" sz="2000" dirty="0">
                <a:solidFill>
                  <a:schemeClr val="accent1"/>
                </a:solidFill>
              </a:rPr>
              <a:t>&gt;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7015703" y="1764945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HAS CAKE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9754907" y="2616279"/>
            <a:ext cx="2197975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IF </a:t>
            </a:r>
            <a:r>
              <a:rPr lang="en-US" sz="2000" dirty="0">
                <a:solidFill>
                  <a:schemeClr val="accent1"/>
                </a:solidFill>
              </a:rPr>
              <a:t>&lt; </a:t>
            </a:r>
            <a:r>
              <a:rPr lang="en-US" sz="2000" i="1" dirty="0">
                <a:solidFill>
                  <a:schemeClr val="accent1"/>
                </a:solidFill>
              </a:rPr>
              <a:t>CONDITION</a:t>
            </a:r>
            <a:r>
              <a:rPr lang="en-US" sz="2000" dirty="0">
                <a:solidFill>
                  <a:schemeClr val="accent1"/>
                </a:solidFill>
              </a:rPr>
              <a:t>&gt;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7062862" y="2550636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HAS CELL ON RIGHT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1028042" y="1048143"/>
            <a:ext cx="56098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EAT</a:t>
            </a:r>
            <a:endParaRPr lang="fr-FR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E80111-3C30-D2C4-EF2F-E0EEF4129BB0}"/>
              </a:ext>
            </a:extLst>
          </p:cNvPr>
          <p:cNvSpPr txBox="1"/>
          <p:nvPr/>
        </p:nvSpPr>
        <p:spPr>
          <a:xfrm>
            <a:off x="360329" y="397566"/>
            <a:ext cx="346974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WHILE </a:t>
            </a:r>
            <a:r>
              <a:rPr lang="en-US" sz="2000" dirty="0">
                <a:solidFill>
                  <a:schemeClr val="accent1"/>
                </a:solidFill>
              </a:rPr>
              <a:t>&lt; </a:t>
            </a:r>
            <a:r>
              <a:rPr lang="en-US" sz="2000" i="1" dirty="0">
                <a:solidFill>
                  <a:schemeClr val="accent1"/>
                </a:solidFill>
              </a:rPr>
              <a:t>HAS CELL ON RIGHT</a:t>
            </a:r>
            <a:r>
              <a:rPr lang="en-US" sz="2000" dirty="0">
                <a:solidFill>
                  <a:schemeClr val="accent1"/>
                </a:solidFill>
              </a:rPr>
              <a:t>&gt;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1AC51F-0BEE-A1C3-4A47-3CA20CD5DFD4}"/>
              </a:ext>
            </a:extLst>
          </p:cNvPr>
          <p:cNvSpPr txBox="1"/>
          <p:nvPr/>
        </p:nvSpPr>
        <p:spPr>
          <a:xfrm>
            <a:off x="1001000" y="1004151"/>
            <a:ext cx="151932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GO FOWARD</a:t>
            </a:r>
            <a:endParaRPr lang="fr-FR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E98E28-3C70-1316-CE1B-2DA680175C97}"/>
              </a:ext>
            </a:extLst>
          </p:cNvPr>
          <p:cNvSpPr txBox="1"/>
          <p:nvPr/>
        </p:nvSpPr>
        <p:spPr>
          <a:xfrm>
            <a:off x="385620" y="1701879"/>
            <a:ext cx="2197975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IF </a:t>
            </a:r>
            <a:r>
              <a:rPr lang="en-US" sz="2000" dirty="0">
                <a:solidFill>
                  <a:schemeClr val="accent1"/>
                </a:solidFill>
              </a:rPr>
              <a:t>&lt; </a:t>
            </a:r>
            <a:r>
              <a:rPr lang="en-US" sz="2000" i="1" dirty="0">
                <a:solidFill>
                  <a:schemeClr val="accent1"/>
                </a:solidFill>
              </a:rPr>
              <a:t>HAS CAKE</a:t>
            </a:r>
            <a:r>
              <a:rPr lang="en-US" sz="2000" dirty="0">
                <a:solidFill>
                  <a:schemeClr val="accent1"/>
                </a:solidFill>
              </a:rPr>
              <a:t>&gt;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D09068-6E8F-0C5B-94EA-0ECD1C806593}"/>
              </a:ext>
            </a:extLst>
          </p:cNvPr>
          <p:cNvSpPr txBox="1"/>
          <p:nvPr/>
        </p:nvSpPr>
        <p:spPr>
          <a:xfrm>
            <a:off x="1204113" y="2232367"/>
            <a:ext cx="56098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EAT</a:t>
            </a:r>
            <a:endParaRPr lang="fr-FR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81498A-803C-6C37-CD19-E5D5FD9FEE73}"/>
              </a:ext>
            </a:extLst>
          </p:cNvPr>
          <p:cNvSpPr txBox="1"/>
          <p:nvPr/>
        </p:nvSpPr>
        <p:spPr>
          <a:xfrm>
            <a:off x="337748" y="2820223"/>
            <a:ext cx="1931237" cy="400110"/>
          </a:xfrm>
          <a:prstGeom prst="rect">
            <a:avLst/>
          </a:prstGeom>
          <a:ln w="28575">
            <a:solidFill>
              <a:srgbClr val="16E40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16E40C"/>
                </a:solidFill>
              </a:rPr>
              <a:t>&lt; ENERGY&gt;</a:t>
            </a:r>
            <a:endParaRPr lang="fr-FR" sz="2000" b="1" dirty="0">
              <a:solidFill>
                <a:srgbClr val="16E40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951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2297</TotalTime>
  <Words>434</Words>
  <Application>Microsoft Office PowerPoint</Application>
  <PresentationFormat>Widescreen</PresentationFormat>
  <Paragraphs>182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PHEAKTRA.MAO</cp:lastModifiedBy>
  <cp:revision>83</cp:revision>
  <dcterms:created xsi:type="dcterms:W3CDTF">2020-01-30T10:34:45Z</dcterms:created>
  <dcterms:modified xsi:type="dcterms:W3CDTF">2023-06-14T07:17:35Z</dcterms:modified>
</cp:coreProperties>
</file>