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58" r:id="rId5"/>
    <p:sldId id="262" r:id="rId6"/>
    <p:sldId id="259" r:id="rId7"/>
    <p:sldId id="260" r:id="rId8"/>
    <p:sldId id="261" r:id="rId9"/>
    <p:sldId id="274" r:id="rId10"/>
    <p:sldId id="273" r:id="rId11"/>
    <p:sldId id="263" r:id="rId12"/>
    <p:sldId id="268" r:id="rId13"/>
    <p:sldId id="275" r:id="rId14"/>
    <p:sldId id="272" r:id="rId15"/>
    <p:sldId id="264" r:id="rId16"/>
    <p:sldId id="269" r:id="rId17"/>
    <p:sldId id="270" r:id="rId18"/>
    <p:sldId id="271" r:id="rId19"/>
    <p:sldId id="265" r:id="rId20"/>
    <p:sldId id="276" r:id="rId21"/>
    <p:sldId id="277" r:id="rId22"/>
    <p:sldId id="266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BAA4"/>
    <a:srgbClr val="FFFFFF"/>
    <a:srgbClr val="D7B35A"/>
    <a:srgbClr val="000000"/>
    <a:srgbClr val="14BED5"/>
    <a:srgbClr val="03BDD6"/>
    <a:srgbClr val="02A8CA"/>
    <a:srgbClr val="E8621E"/>
    <a:srgbClr val="4C7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5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7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8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BD99-06EE-479C-803A-674E548F04B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5042-5D98-4368-86C5-1868CBD91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nokor-tech.com:sales@nokor-tech.com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957BA86-E9EC-F933-4601-24D5C751AC48}"/>
              </a:ext>
            </a:extLst>
          </p:cNvPr>
          <p:cNvSpPr/>
          <p:nvPr/>
        </p:nvSpPr>
        <p:spPr>
          <a:xfrm rot="10800000">
            <a:off x="596348" y="-26504"/>
            <a:ext cx="5681000" cy="3087757"/>
          </a:xfrm>
          <a:prstGeom prst="triangle">
            <a:avLst>
              <a:gd name="adj" fmla="val 48608"/>
            </a:avLst>
          </a:prstGeom>
          <a:solidFill>
            <a:srgbClr val="03BD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CF1FE-684F-8836-996F-8BAB6E67FB7A}"/>
              </a:ext>
            </a:extLst>
          </p:cNvPr>
          <p:cNvSpPr txBox="1"/>
          <p:nvPr/>
        </p:nvSpPr>
        <p:spPr>
          <a:xfrm>
            <a:off x="5567836" y="2461641"/>
            <a:ext cx="6624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	Companies </a:t>
            </a:r>
          </a:p>
          <a:p>
            <a:pPr algn="ctr"/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9503734-18B6-438D-294D-EA7DDFA45C8C}"/>
              </a:ext>
            </a:extLst>
          </p:cNvPr>
          <p:cNvSpPr/>
          <p:nvPr/>
        </p:nvSpPr>
        <p:spPr>
          <a:xfrm>
            <a:off x="0" y="3001684"/>
            <a:ext cx="5777948" cy="3867150"/>
          </a:xfrm>
          <a:prstGeom prst="triangle">
            <a:avLst>
              <a:gd name="adj" fmla="val 50490"/>
            </a:avLst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D6E5FA2-72BE-B9AC-FCE6-2EF126FECCC8}"/>
              </a:ext>
            </a:extLst>
          </p:cNvPr>
          <p:cNvSpPr/>
          <p:nvPr/>
        </p:nvSpPr>
        <p:spPr>
          <a:xfrm rot="10800000">
            <a:off x="0" y="-26505"/>
            <a:ext cx="5681000" cy="3114262"/>
          </a:xfrm>
          <a:prstGeom prst="triangle">
            <a:avLst>
              <a:gd name="adj" fmla="val 48608"/>
            </a:avLst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D0A88-0F71-676B-F780-7C88C60EA38B}"/>
              </a:ext>
            </a:extLst>
          </p:cNvPr>
          <p:cNvSpPr txBox="1"/>
          <p:nvPr/>
        </p:nvSpPr>
        <p:spPr>
          <a:xfrm>
            <a:off x="7818784" y="6334780"/>
            <a:ext cx="455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Presentation by Group: 2</a:t>
            </a: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56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A1964D7-0A51-3429-A11D-68E300294957}"/>
              </a:ext>
            </a:extLst>
          </p:cNvPr>
          <p:cNvSpPr/>
          <p:nvPr/>
        </p:nvSpPr>
        <p:spPr>
          <a:xfrm>
            <a:off x="1632342" y="4902145"/>
            <a:ext cx="1737360" cy="1737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B46769-0720-9A0D-AEF5-2A602EE450E9}"/>
              </a:ext>
            </a:extLst>
          </p:cNvPr>
          <p:cNvSpPr/>
          <p:nvPr/>
        </p:nvSpPr>
        <p:spPr>
          <a:xfrm>
            <a:off x="1632342" y="2900142"/>
            <a:ext cx="1737360" cy="1737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2FBE12B-21EB-29A1-4BD8-A869874443B7}"/>
              </a:ext>
            </a:extLst>
          </p:cNvPr>
          <p:cNvSpPr/>
          <p:nvPr/>
        </p:nvSpPr>
        <p:spPr>
          <a:xfrm rot="5400000">
            <a:off x="1106557" y="-1106554"/>
            <a:ext cx="3299793" cy="5512906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BA721A8-46E8-02D7-593E-DC4635E6F80B}"/>
              </a:ext>
            </a:extLst>
          </p:cNvPr>
          <p:cNvSpPr/>
          <p:nvPr/>
        </p:nvSpPr>
        <p:spPr>
          <a:xfrm rot="16200000">
            <a:off x="7662724" y="2328724"/>
            <a:ext cx="3677477" cy="5381075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C7DB4-989B-B4C0-EC38-998FABB513FA}"/>
              </a:ext>
            </a:extLst>
          </p:cNvPr>
          <p:cNvSpPr txBox="1"/>
          <p:nvPr/>
        </p:nvSpPr>
        <p:spPr>
          <a:xfrm>
            <a:off x="5015568" y="151567"/>
            <a:ext cx="476147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Sectors of activity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E583D3-95AA-F559-1E06-7E769613C89B}"/>
              </a:ext>
            </a:extLst>
          </p:cNvPr>
          <p:cNvGrpSpPr/>
          <p:nvPr/>
        </p:nvGrpSpPr>
        <p:grpSpPr>
          <a:xfrm>
            <a:off x="1807903" y="2912028"/>
            <a:ext cx="5469029" cy="1371600"/>
            <a:chOff x="5248999" y="2610683"/>
            <a:chExt cx="5469029" cy="1371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A3FD11-95F3-643B-8ACB-595F0FCB2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999" y="2610683"/>
              <a:ext cx="1371600" cy="13716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1BEEE1-BE77-F296-697C-F036EAB17696}"/>
                </a:ext>
              </a:extLst>
            </p:cNvPr>
            <p:cNvSpPr txBox="1"/>
            <p:nvPr/>
          </p:nvSpPr>
          <p:spPr>
            <a:xfrm>
              <a:off x="7121891" y="3296483"/>
              <a:ext cx="3596137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Education and Training</a:t>
              </a:r>
              <a:endPara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682E3-562D-5E47-CAC6-00839973B69C}"/>
              </a:ext>
            </a:extLst>
          </p:cNvPr>
          <p:cNvGrpSpPr/>
          <p:nvPr/>
        </p:nvGrpSpPr>
        <p:grpSpPr>
          <a:xfrm>
            <a:off x="1856689" y="5020535"/>
            <a:ext cx="8209170" cy="1371600"/>
            <a:chOff x="8563178" y="2613996"/>
            <a:chExt cx="8209170" cy="13716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555AFDC-415E-66AD-C516-EA6FF743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178" y="2613996"/>
              <a:ext cx="1371600" cy="1371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9F7DD-C168-47B9-A254-B7161B59FFE6}"/>
                </a:ext>
              </a:extLst>
            </p:cNvPr>
            <p:cNvSpPr txBox="1"/>
            <p:nvPr/>
          </p:nvSpPr>
          <p:spPr>
            <a:xfrm>
              <a:off x="10517073" y="3299796"/>
              <a:ext cx="6255275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Non-profit and Charitable Organizations</a:t>
              </a:r>
              <a:endPara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B45ECBA4-A47B-3DA1-B1BA-BADCC2349FFE}"/>
              </a:ext>
            </a:extLst>
          </p:cNvPr>
          <p:cNvSpPr/>
          <p:nvPr/>
        </p:nvSpPr>
        <p:spPr>
          <a:xfrm>
            <a:off x="1632342" y="902267"/>
            <a:ext cx="1737360" cy="1737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D65D14-17EB-56AA-B1A0-26319525B96A}"/>
              </a:ext>
            </a:extLst>
          </p:cNvPr>
          <p:cNvGrpSpPr/>
          <p:nvPr/>
        </p:nvGrpSpPr>
        <p:grpSpPr>
          <a:xfrm>
            <a:off x="1856689" y="1045854"/>
            <a:ext cx="6873759" cy="1371600"/>
            <a:chOff x="1934820" y="2610683"/>
            <a:chExt cx="6873759" cy="13716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DB2B6-E0E4-9E0E-D7D3-C73AE4CA0F02}"/>
                </a:ext>
              </a:extLst>
            </p:cNvPr>
            <p:cNvSpPr txBox="1"/>
            <p:nvPr/>
          </p:nvSpPr>
          <p:spPr>
            <a:xfrm>
              <a:off x="3747386" y="3207047"/>
              <a:ext cx="5061193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E-commerce and Online Retail </a:t>
              </a:r>
              <a:endPara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86DF91-37DD-3E50-7D1B-E869A17FD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820" y="2610683"/>
              <a:ext cx="1371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5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EC5148EF-0E0C-8074-8FA6-E33492E0B5E3}"/>
              </a:ext>
            </a:extLst>
          </p:cNvPr>
          <p:cNvSpPr/>
          <p:nvPr/>
        </p:nvSpPr>
        <p:spPr>
          <a:xfrm flipH="1">
            <a:off x="6838122" y="0"/>
            <a:ext cx="4929810" cy="6858000"/>
          </a:xfrm>
          <a:prstGeom prst="snip1Rect">
            <a:avLst>
              <a:gd name="adj" fmla="val 50000"/>
            </a:avLst>
          </a:prstGeom>
          <a:solidFill>
            <a:srgbClr val="D7B35A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4CD41E0C-5E12-9E82-3EF6-9D8239EB55FD}"/>
              </a:ext>
            </a:extLst>
          </p:cNvPr>
          <p:cNvSpPr/>
          <p:nvPr/>
        </p:nvSpPr>
        <p:spPr>
          <a:xfrm flipH="1">
            <a:off x="7103166" y="0"/>
            <a:ext cx="5088834" cy="6858000"/>
          </a:xfrm>
          <a:prstGeom prst="snip1Rect">
            <a:avLst>
              <a:gd name="adj" fmla="val 50000"/>
            </a:avLst>
          </a:prstGeom>
          <a:solidFill>
            <a:srgbClr val="D7B3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ODE CLANS | Web And Mobile App Development">
            <a:extLst>
              <a:ext uri="{FF2B5EF4-FFF2-40B4-BE49-F238E27FC236}">
                <a16:creationId xmlns:a16="http://schemas.microsoft.com/office/drawing/2014/main" id="{AD5BD719-73DB-B054-477C-261ED494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5" y="2140291"/>
            <a:ext cx="5857993" cy="130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DA97680-B548-7EF3-B2EE-493DA588CF24}"/>
              </a:ext>
            </a:extLst>
          </p:cNvPr>
          <p:cNvGrpSpPr/>
          <p:nvPr/>
        </p:nvGrpSpPr>
        <p:grpSpPr>
          <a:xfrm>
            <a:off x="424068" y="4290807"/>
            <a:ext cx="7438480" cy="518755"/>
            <a:chOff x="1440477" y="1877762"/>
            <a:chExt cx="10221436" cy="5187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DCD054-FAB8-EF36-49FA-1EFE89FD0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477" y="1877762"/>
              <a:ext cx="457200" cy="457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F7F6FE-0FAD-BB7B-B911-5CEDAA1C057E}"/>
                </a:ext>
              </a:extLst>
            </p:cNvPr>
            <p:cNvSpPr txBox="1"/>
            <p:nvPr/>
          </p:nvSpPr>
          <p:spPr>
            <a:xfrm>
              <a:off x="2093842" y="1934852"/>
              <a:ext cx="95680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#22E, St 594, </a:t>
              </a:r>
              <a:r>
                <a:rPr lang="en-US" sz="2400" dirty="0" err="1"/>
                <a:t>Beongkak</a:t>
              </a:r>
              <a:r>
                <a:rPr lang="en-US" sz="2400" dirty="0"/>
                <a:t> II, </a:t>
              </a:r>
              <a:r>
                <a:rPr lang="en-US" sz="2400" dirty="0" err="1"/>
                <a:t>Toulkok</a:t>
              </a:r>
              <a:r>
                <a:rPr lang="en-US" sz="2400" dirty="0"/>
                <a:t>, PP, Cambodia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79980A-EE71-30BB-1D94-E89667FEFEB9}"/>
              </a:ext>
            </a:extLst>
          </p:cNvPr>
          <p:cNvGrpSpPr/>
          <p:nvPr/>
        </p:nvGrpSpPr>
        <p:grpSpPr>
          <a:xfrm>
            <a:off x="424068" y="5107845"/>
            <a:ext cx="4911738" cy="505599"/>
            <a:chOff x="1440477" y="2971800"/>
            <a:chExt cx="6749365" cy="5055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11CEA5-5F15-B1E4-DB9E-D07B170C5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477" y="2971800"/>
              <a:ext cx="457200" cy="457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49197D-28CE-D156-6B43-2B9232D8217E}"/>
                </a:ext>
              </a:extLst>
            </p:cNvPr>
            <p:cNvSpPr txBox="1"/>
            <p:nvPr/>
          </p:nvSpPr>
          <p:spPr>
            <a:xfrm>
              <a:off x="2093842" y="3015734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DaunPenh" panose="01010101010101010101" pitchFamily="2" charset="0"/>
                </a:rPr>
                <a:t>info@codeclans.asia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5D24BC-8AD0-5461-F873-60CDF8251E94}"/>
              </a:ext>
            </a:extLst>
          </p:cNvPr>
          <p:cNvGrpSpPr/>
          <p:nvPr/>
        </p:nvGrpSpPr>
        <p:grpSpPr>
          <a:xfrm>
            <a:off x="424068" y="5907262"/>
            <a:ext cx="4911738" cy="505599"/>
            <a:chOff x="1440477" y="2971800"/>
            <a:chExt cx="6749365" cy="5055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B992EB-0DE4-7328-3CC6-AE3BB9D6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40477" y="2971800"/>
              <a:ext cx="457200" cy="457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C4F8C9-AA06-7661-3AB4-365E02CEF094}"/>
                </a:ext>
              </a:extLst>
            </p:cNvPr>
            <p:cNvSpPr txBox="1"/>
            <p:nvPr/>
          </p:nvSpPr>
          <p:spPr>
            <a:xfrm>
              <a:off x="2093842" y="3015734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DaunPenh" panose="01010101010101010101" pitchFamily="2" charset="0"/>
                </a:rPr>
                <a:t>+885 12 886 444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795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59C2CEB-BEA7-2F09-0F4E-773A4974D26B}"/>
              </a:ext>
            </a:extLst>
          </p:cNvPr>
          <p:cNvGrpSpPr/>
          <p:nvPr/>
        </p:nvGrpSpPr>
        <p:grpSpPr>
          <a:xfrm>
            <a:off x="2683792" y="1688523"/>
            <a:ext cx="6489238" cy="914400"/>
            <a:chOff x="4973892" y="365163"/>
            <a:chExt cx="6489238" cy="9144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004C0A-D0DE-776E-1AD3-03833D9F6508}"/>
                </a:ext>
              </a:extLst>
            </p:cNvPr>
            <p:cNvSpPr txBox="1"/>
            <p:nvPr/>
          </p:nvSpPr>
          <p:spPr>
            <a:xfrm>
              <a:off x="6127246" y="503840"/>
              <a:ext cx="533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Graphic design and UX design</a:t>
              </a:r>
              <a:endParaRPr lang="en-US" sz="28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1CCA21-CDB6-9C2A-D4B4-DBFA486FC762}"/>
                </a:ext>
              </a:extLst>
            </p:cNvPr>
            <p:cNvGrpSpPr/>
            <p:nvPr/>
          </p:nvGrpSpPr>
          <p:grpSpPr>
            <a:xfrm>
              <a:off x="4973892" y="365163"/>
              <a:ext cx="914400" cy="914400"/>
              <a:chOff x="5608420" y="1576360"/>
              <a:chExt cx="1828800" cy="18288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4BE8EC6-0300-CC49-AAAE-CE7A9471A56C}"/>
                  </a:ext>
                </a:extLst>
              </p:cNvPr>
              <p:cNvSpPr/>
              <p:nvPr/>
            </p:nvSpPr>
            <p:spPr>
              <a:xfrm>
                <a:off x="5608420" y="1576360"/>
                <a:ext cx="1828800" cy="1828800"/>
              </a:xfrm>
              <a:prstGeom prst="ellipse">
                <a:avLst/>
              </a:prstGeom>
              <a:solidFill>
                <a:srgbClr val="D7B3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F8DD342-3783-E5D6-F9C7-F545E6EA6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774" y="1853714"/>
                <a:ext cx="1274092" cy="1274092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CB7196-E469-0005-F110-60ED15170EC0}"/>
              </a:ext>
            </a:extLst>
          </p:cNvPr>
          <p:cNvGrpSpPr/>
          <p:nvPr/>
        </p:nvGrpSpPr>
        <p:grpSpPr>
          <a:xfrm>
            <a:off x="3837146" y="3300096"/>
            <a:ext cx="5092391" cy="950254"/>
            <a:chOff x="3046274" y="3302748"/>
            <a:chExt cx="5092391" cy="95025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21E80D-7F8E-40F4-53DA-31A2EC3EE696}"/>
                </a:ext>
              </a:extLst>
            </p:cNvPr>
            <p:cNvSpPr/>
            <p:nvPr/>
          </p:nvSpPr>
          <p:spPr>
            <a:xfrm>
              <a:off x="3046274" y="3338602"/>
              <a:ext cx="914400" cy="914400"/>
            </a:xfrm>
            <a:prstGeom prst="ellipse">
              <a:avLst/>
            </a:prstGeom>
            <a:solidFill>
              <a:srgbClr val="D7B3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32A932-4B06-F5AF-0F95-4C9272041AC4}"/>
                </a:ext>
              </a:extLst>
            </p:cNvPr>
            <p:cNvGrpSpPr/>
            <p:nvPr/>
          </p:nvGrpSpPr>
          <p:grpSpPr>
            <a:xfrm>
              <a:off x="3046274" y="3302748"/>
              <a:ext cx="5092391" cy="914400"/>
              <a:chOff x="5292415" y="2051723"/>
              <a:chExt cx="5092391" cy="91440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533260-0BB7-F469-2F8D-16EE34137CAB}"/>
                  </a:ext>
                </a:extLst>
              </p:cNvPr>
              <p:cNvSpPr txBox="1"/>
              <p:nvPr/>
            </p:nvSpPr>
            <p:spPr>
              <a:xfrm>
                <a:off x="6412065" y="2283167"/>
                <a:ext cx="39727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Software development</a:t>
                </a:r>
                <a:endParaRPr lang="en-US" sz="2800" dirty="0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B750AE4-F1B7-6341-979C-7F40D75C1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2415" y="2051723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87344A-CA61-721D-9C6E-F999290B422F}"/>
              </a:ext>
            </a:extLst>
          </p:cNvPr>
          <p:cNvSpPr txBox="1"/>
          <p:nvPr/>
        </p:nvSpPr>
        <p:spPr>
          <a:xfrm>
            <a:off x="3257675" y="321705"/>
            <a:ext cx="6369424" cy="584775"/>
          </a:xfrm>
          <a:prstGeom prst="rect">
            <a:avLst/>
          </a:prstGeom>
          <a:solidFill>
            <a:srgbClr val="D7B35A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Information about the company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606AF0-313B-522A-F9AC-3D3059E2AA6B}"/>
              </a:ext>
            </a:extLst>
          </p:cNvPr>
          <p:cNvGrpSpPr/>
          <p:nvPr/>
        </p:nvGrpSpPr>
        <p:grpSpPr>
          <a:xfrm>
            <a:off x="4956796" y="4938886"/>
            <a:ext cx="5392316" cy="914400"/>
            <a:chOff x="4023747" y="4777815"/>
            <a:chExt cx="5392316" cy="9144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AC378B-FF92-32EF-80DB-927C325A83EE}"/>
                </a:ext>
              </a:extLst>
            </p:cNvPr>
            <p:cNvSpPr/>
            <p:nvPr/>
          </p:nvSpPr>
          <p:spPr>
            <a:xfrm>
              <a:off x="4023747" y="4777815"/>
              <a:ext cx="914400" cy="914400"/>
            </a:xfrm>
            <a:prstGeom prst="ellipse">
              <a:avLst/>
            </a:prstGeom>
            <a:solidFill>
              <a:srgbClr val="D7B3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11EF87E-BC6E-6103-0E78-CFBD6BF57DCD}"/>
                </a:ext>
              </a:extLst>
            </p:cNvPr>
            <p:cNvGrpSpPr/>
            <p:nvPr/>
          </p:nvGrpSpPr>
          <p:grpSpPr>
            <a:xfrm>
              <a:off x="4165924" y="4919992"/>
              <a:ext cx="5250139" cy="630047"/>
              <a:chOff x="1461968" y="4917664"/>
              <a:chExt cx="5250139" cy="63004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7A9C45F-9252-60EF-21D9-AFF992AAD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88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1968" y="4917664"/>
                <a:ext cx="630047" cy="6300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F9A071-EA9F-3DBC-F7BA-62FF3CC0464A}"/>
                  </a:ext>
                </a:extLst>
              </p:cNvPr>
              <p:cNvSpPr txBox="1"/>
              <p:nvPr/>
            </p:nvSpPr>
            <p:spPr>
              <a:xfrm>
                <a:off x="2469646" y="4996871"/>
                <a:ext cx="42424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Customer support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4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E52C7-5FA5-5528-4EEF-A4D964D76771}"/>
              </a:ext>
            </a:extLst>
          </p:cNvPr>
          <p:cNvSpPr txBox="1"/>
          <p:nvPr/>
        </p:nvSpPr>
        <p:spPr>
          <a:xfrm>
            <a:off x="4361877" y="177834"/>
            <a:ext cx="3468245" cy="584775"/>
          </a:xfrm>
          <a:prstGeom prst="rect">
            <a:avLst/>
          </a:prstGeom>
          <a:solidFill>
            <a:srgbClr val="D7B35A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Sectors of activity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CBE5E6-A4A3-E69C-F7E3-423B82B41FF7}"/>
              </a:ext>
            </a:extLst>
          </p:cNvPr>
          <p:cNvGrpSpPr/>
          <p:nvPr/>
        </p:nvGrpSpPr>
        <p:grpSpPr>
          <a:xfrm>
            <a:off x="1740245" y="2252457"/>
            <a:ext cx="5243264" cy="2885989"/>
            <a:chOff x="1813908" y="2252457"/>
            <a:chExt cx="5243264" cy="28859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5CA9EA-9505-C46F-2513-C1347A884A04}"/>
                </a:ext>
              </a:extLst>
            </p:cNvPr>
            <p:cNvSpPr txBox="1"/>
            <p:nvPr/>
          </p:nvSpPr>
          <p:spPr>
            <a:xfrm>
              <a:off x="1813908" y="4605543"/>
              <a:ext cx="5243264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E-commerce and Online Retail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73325E-9BD4-5B7A-0027-701A2AD4D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349" y="2252457"/>
              <a:ext cx="1930528" cy="193052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203A79-2FFA-C4FB-66E8-3FD13BBA8847}"/>
              </a:ext>
            </a:extLst>
          </p:cNvPr>
          <p:cNvGrpSpPr/>
          <p:nvPr/>
        </p:nvGrpSpPr>
        <p:grpSpPr>
          <a:xfrm>
            <a:off x="7428581" y="2041178"/>
            <a:ext cx="4763419" cy="3097268"/>
            <a:chOff x="7428581" y="2041178"/>
            <a:chExt cx="4763419" cy="30972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182CA4-DDB3-B72A-6DAF-96345395C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426" y="2041178"/>
              <a:ext cx="2353086" cy="235308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C1F2C6-3676-6385-D595-20F938814080}"/>
                </a:ext>
              </a:extLst>
            </p:cNvPr>
            <p:cNvSpPr txBox="1"/>
            <p:nvPr/>
          </p:nvSpPr>
          <p:spPr>
            <a:xfrm>
              <a:off x="7428581" y="4605543"/>
              <a:ext cx="4763419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Marketing and Advertising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70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20A3E-EFB9-FF91-2D68-E748AE7E90F3}"/>
              </a:ext>
            </a:extLst>
          </p:cNvPr>
          <p:cNvSpPr txBox="1"/>
          <p:nvPr/>
        </p:nvSpPr>
        <p:spPr>
          <a:xfrm>
            <a:off x="3257675" y="321705"/>
            <a:ext cx="6369424" cy="584775"/>
          </a:xfrm>
          <a:prstGeom prst="rect">
            <a:avLst/>
          </a:prstGeom>
          <a:solidFill>
            <a:srgbClr val="D7B35A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Information about the company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B9856D74-356E-19C7-E6C6-1AD996C5B74F}"/>
              </a:ext>
            </a:extLst>
          </p:cNvPr>
          <p:cNvSpPr/>
          <p:nvPr/>
        </p:nvSpPr>
        <p:spPr>
          <a:xfrm>
            <a:off x="4166547" y="1737802"/>
            <a:ext cx="3759200" cy="3616960"/>
          </a:xfrm>
          <a:prstGeom prst="donut">
            <a:avLst>
              <a:gd name="adj" fmla="val 4102"/>
            </a:avLst>
          </a:prstGeom>
          <a:solidFill>
            <a:srgbClr val="D7B3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3B1BBD-9A61-3251-C3B9-8F8CBADE5CEC}"/>
              </a:ext>
            </a:extLst>
          </p:cNvPr>
          <p:cNvGrpSpPr/>
          <p:nvPr/>
        </p:nvGrpSpPr>
        <p:grpSpPr>
          <a:xfrm>
            <a:off x="299977" y="321705"/>
            <a:ext cx="4089315" cy="3261320"/>
            <a:chOff x="299977" y="321705"/>
            <a:chExt cx="4089315" cy="32613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3522E4-4B71-1C85-68A8-FC65D02DAA7B}"/>
                </a:ext>
              </a:extLst>
            </p:cNvPr>
            <p:cNvSpPr txBox="1"/>
            <p:nvPr/>
          </p:nvSpPr>
          <p:spPr>
            <a:xfrm>
              <a:off x="299977" y="2023816"/>
              <a:ext cx="3649171" cy="1559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Turn your business dream into reality by using IT solutions.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  <a:p>
              <a:pPr marL="342900" marR="0" lvl="0" indent="-34290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Symbol" panose="05050102010706020507" pitchFamily="18" charset="2"/>
                <a:buChar char="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Increase your company productivity by using IT solutions.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EBBC7D-6122-894A-73D6-84DF6231B155}"/>
                </a:ext>
              </a:extLst>
            </p:cNvPr>
            <p:cNvGrpSpPr/>
            <p:nvPr/>
          </p:nvGrpSpPr>
          <p:grpSpPr>
            <a:xfrm>
              <a:off x="392723" y="321705"/>
              <a:ext cx="3996569" cy="2533436"/>
              <a:chOff x="392723" y="321705"/>
              <a:chExt cx="3996569" cy="253343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23A8688-E24D-A2DA-2EDA-CEFBA8E8748A}"/>
                  </a:ext>
                </a:extLst>
              </p:cNvPr>
              <p:cNvSpPr/>
              <p:nvPr/>
            </p:nvSpPr>
            <p:spPr>
              <a:xfrm>
                <a:off x="392723" y="321705"/>
                <a:ext cx="1463040" cy="1442720"/>
              </a:xfrm>
              <a:prstGeom prst="ellipse">
                <a:avLst/>
              </a:prstGeom>
              <a:solidFill>
                <a:srgbClr val="D7B35A"/>
              </a:solidFill>
              <a:ln w="57150">
                <a:solidFill>
                  <a:srgbClr val="D7B35A">
                    <a:alpha val="47059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/>
                  <a:t>Mission</a:t>
                </a:r>
                <a:endParaRPr lang="en-US" sz="200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367FF7FC-35A6-D0F2-32F9-7AD476DD585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96279" y="1143165"/>
                <a:ext cx="2693013" cy="1711976"/>
              </a:xfrm>
              <a:prstGeom prst="bentConnector3">
                <a:avLst>
                  <a:gd name="adj1" fmla="val -686"/>
                </a:avLst>
              </a:prstGeom>
              <a:ln w="57150">
                <a:solidFill>
                  <a:srgbClr val="D7B35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03307D-64BD-686E-3C1E-48ED8378CEA2}"/>
              </a:ext>
            </a:extLst>
          </p:cNvPr>
          <p:cNvGrpSpPr/>
          <p:nvPr/>
        </p:nvGrpSpPr>
        <p:grpSpPr>
          <a:xfrm>
            <a:off x="816595" y="4603900"/>
            <a:ext cx="7386501" cy="1832296"/>
            <a:chOff x="816595" y="4603900"/>
            <a:chExt cx="7386501" cy="18322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8DA933-E404-06FE-853E-400799A2483C}"/>
                </a:ext>
              </a:extLst>
            </p:cNvPr>
            <p:cNvSpPr/>
            <p:nvPr/>
          </p:nvSpPr>
          <p:spPr>
            <a:xfrm>
              <a:off x="816595" y="4993476"/>
              <a:ext cx="1463040" cy="1442720"/>
            </a:xfrm>
            <a:prstGeom prst="ellipse">
              <a:avLst/>
            </a:prstGeom>
            <a:solidFill>
              <a:srgbClr val="D7B35A"/>
            </a:solidFill>
            <a:ln w="57150">
              <a:solidFill>
                <a:srgbClr val="D7B35A">
                  <a:alpha val="47059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Vision</a:t>
              </a:r>
              <a:endParaRPr lang="en-US" sz="2400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2091D87-28DA-2DE3-709C-B460CF963EB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rot="10800000" flipV="1">
              <a:off x="1548116" y="4603900"/>
              <a:ext cx="3022707" cy="389575"/>
            </a:xfrm>
            <a:prstGeom prst="bentConnector2">
              <a:avLst/>
            </a:prstGeom>
            <a:ln w="57150">
              <a:solidFill>
                <a:srgbClr val="D7B3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14F465-CC8C-C668-C3D6-BE69EE8825D8}"/>
                </a:ext>
              </a:extLst>
            </p:cNvPr>
            <p:cNvSpPr txBox="1"/>
            <p:nvPr/>
          </p:nvSpPr>
          <p:spPr>
            <a:xfrm>
              <a:off x="2590802" y="5598827"/>
              <a:ext cx="5612294" cy="670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Be leading IT company which provides technology development in South East Asia.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192C0-42BA-76B6-386B-2EC459933D9B}"/>
              </a:ext>
            </a:extLst>
          </p:cNvPr>
          <p:cNvGrpSpPr/>
          <p:nvPr/>
        </p:nvGrpSpPr>
        <p:grpSpPr>
          <a:xfrm>
            <a:off x="7301951" y="1232239"/>
            <a:ext cx="4838200" cy="3877430"/>
            <a:chOff x="7301951" y="1232239"/>
            <a:chExt cx="4838200" cy="38774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3C23A6-EEBD-80C1-DE8A-F46B9D17590C}"/>
                </a:ext>
              </a:extLst>
            </p:cNvPr>
            <p:cNvSpPr/>
            <p:nvPr/>
          </p:nvSpPr>
          <p:spPr>
            <a:xfrm>
              <a:off x="9664495" y="1232239"/>
              <a:ext cx="1463040" cy="1442720"/>
            </a:xfrm>
            <a:prstGeom prst="ellipse">
              <a:avLst/>
            </a:prstGeom>
            <a:solidFill>
              <a:srgbClr val="D7B35A"/>
            </a:solidFill>
            <a:ln w="57150">
              <a:solidFill>
                <a:srgbClr val="D7B35A">
                  <a:alpha val="47059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Values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49D83102-D912-2503-13E7-57AA7A98C45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01951" y="1764425"/>
              <a:ext cx="2769703" cy="584807"/>
            </a:xfrm>
            <a:prstGeom prst="bentConnector3">
              <a:avLst>
                <a:gd name="adj1" fmla="val 98804"/>
              </a:avLst>
            </a:prstGeom>
            <a:ln w="57150">
              <a:solidFill>
                <a:srgbClr val="D7B3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3D29D2-8C8F-D9DE-04CF-024C1A461047}"/>
                </a:ext>
              </a:extLst>
            </p:cNvPr>
            <p:cNvSpPr txBox="1"/>
            <p:nvPr/>
          </p:nvSpPr>
          <p:spPr>
            <a:xfrm>
              <a:off x="8380951" y="2855141"/>
              <a:ext cx="3759200" cy="22545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Giver Gain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  <a:p>
              <a:pPr marL="285750" marR="0" lvl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Building relationship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  <a:p>
              <a:pPr marL="285750" marR="0" lvl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Lifelong learning 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  <a:p>
              <a:pPr marL="285750" marR="0" lvl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Tradition and innovation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  <a:p>
              <a:pPr marL="285750" marR="0" lvl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A positive &amp; supportive attitude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  <a:p>
              <a:pPr marL="285750" marR="0" lvl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Recognition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  <a:p>
              <a:pPr marL="285750" marR="0" lvl="0" indent="-28575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Accountability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</p:grpSp>
      <p:pic>
        <p:nvPicPr>
          <p:cNvPr id="2050" name="Picture 2" descr="Vision and mission statements, core values - Wind4Change">
            <a:extLst>
              <a:ext uri="{FF2B5EF4-FFF2-40B4-BE49-F238E27FC236}">
                <a16:creationId xmlns:a16="http://schemas.microsoft.com/office/drawing/2014/main" id="{F86CFC6A-AFE5-B04C-6385-D70B250F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96" y="2349365"/>
            <a:ext cx="2313577" cy="22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0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BB903-9B5E-8196-34B6-BA2DCB60E9E7}"/>
              </a:ext>
            </a:extLst>
          </p:cNvPr>
          <p:cNvSpPr txBox="1"/>
          <p:nvPr/>
        </p:nvSpPr>
        <p:spPr>
          <a:xfrm>
            <a:off x="3257675" y="321705"/>
            <a:ext cx="6369424" cy="584775"/>
          </a:xfrm>
          <a:prstGeom prst="rect">
            <a:avLst/>
          </a:prstGeom>
          <a:solidFill>
            <a:srgbClr val="D7B35A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Products &amp;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7615E1-D22A-725C-588D-8824BD8726A1}"/>
              </a:ext>
            </a:extLst>
          </p:cNvPr>
          <p:cNvGrpSpPr/>
          <p:nvPr/>
        </p:nvGrpSpPr>
        <p:grpSpPr>
          <a:xfrm>
            <a:off x="569842" y="1135128"/>
            <a:ext cx="5101574" cy="2162464"/>
            <a:chOff x="569842" y="1135128"/>
            <a:chExt cx="5101574" cy="2162464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119D6D8-EE36-F194-646D-52E367898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8952" y="1135128"/>
              <a:ext cx="2162464" cy="216246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FD832C-4665-4676-324D-97668A570715}"/>
                </a:ext>
              </a:extLst>
            </p:cNvPr>
            <p:cNvSpPr txBox="1"/>
            <p:nvPr/>
          </p:nvSpPr>
          <p:spPr>
            <a:xfrm>
              <a:off x="569842" y="1923016"/>
              <a:ext cx="3420367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Web development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35AB9A-8C06-CFB9-D5B4-5CF6435EBDEF}"/>
              </a:ext>
            </a:extLst>
          </p:cNvPr>
          <p:cNvGrpSpPr/>
          <p:nvPr/>
        </p:nvGrpSpPr>
        <p:grpSpPr>
          <a:xfrm>
            <a:off x="569843" y="4215741"/>
            <a:ext cx="4898790" cy="2162464"/>
            <a:chOff x="569843" y="4215741"/>
            <a:chExt cx="4898790" cy="216246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D32E1F0-C495-681C-04BA-1201E3D5A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06169" y="4215741"/>
              <a:ext cx="2162464" cy="216246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256C25-DC61-935F-942A-B3E7EAF62697}"/>
                </a:ext>
              </a:extLst>
            </p:cNvPr>
            <p:cNvSpPr txBox="1"/>
            <p:nvPr/>
          </p:nvSpPr>
          <p:spPr>
            <a:xfrm>
              <a:off x="569843" y="5011811"/>
              <a:ext cx="2593152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Mobile App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23901-947E-EA5A-B48B-DD8C4175B9E5}"/>
              </a:ext>
            </a:extLst>
          </p:cNvPr>
          <p:cNvGrpSpPr/>
          <p:nvPr/>
        </p:nvGrpSpPr>
        <p:grpSpPr>
          <a:xfrm>
            <a:off x="6928030" y="1135128"/>
            <a:ext cx="5594513" cy="2162464"/>
            <a:chOff x="6928030" y="1135128"/>
            <a:chExt cx="5594513" cy="2162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9FC050-ABE3-DD1D-7AA9-889A4239E088}"/>
                </a:ext>
              </a:extLst>
            </p:cNvPr>
            <p:cNvSpPr txBox="1"/>
            <p:nvPr/>
          </p:nvSpPr>
          <p:spPr>
            <a:xfrm>
              <a:off x="9224392" y="2052536"/>
              <a:ext cx="3298151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IoT development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F5AFF99-036F-12F4-E0BE-DEB5098F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28030" y="1135128"/>
              <a:ext cx="2162464" cy="216246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ED7215-F7B3-0C70-6CA7-6AC355551F62}"/>
              </a:ext>
            </a:extLst>
          </p:cNvPr>
          <p:cNvGrpSpPr/>
          <p:nvPr/>
        </p:nvGrpSpPr>
        <p:grpSpPr>
          <a:xfrm>
            <a:off x="6928030" y="4223923"/>
            <a:ext cx="5018796" cy="2162464"/>
            <a:chOff x="6928030" y="4223923"/>
            <a:chExt cx="5018796" cy="21624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A6B242-492C-0A94-A127-B52D9ACD354F}"/>
                </a:ext>
              </a:extLst>
            </p:cNvPr>
            <p:cNvSpPr txBox="1"/>
            <p:nvPr/>
          </p:nvSpPr>
          <p:spPr>
            <a:xfrm>
              <a:off x="9353674" y="5011811"/>
              <a:ext cx="2593152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UX/UI design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937E166A-A8B6-791B-92E5-39B8D68E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28030" y="4223923"/>
              <a:ext cx="2162464" cy="216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97B0AC2-1649-B96B-345E-EDDE0DC5E53E}"/>
              </a:ext>
            </a:extLst>
          </p:cNvPr>
          <p:cNvSpPr txBox="1"/>
          <p:nvPr/>
        </p:nvSpPr>
        <p:spPr>
          <a:xfrm>
            <a:off x="4361877" y="177834"/>
            <a:ext cx="3468245" cy="584775"/>
          </a:xfrm>
          <a:prstGeom prst="rect">
            <a:avLst/>
          </a:prstGeom>
          <a:solidFill>
            <a:srgbClr val="D7B35A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Target Market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F6FFBDD-1F0D-59CC-3047-824CDF923BCE}"/>
              </a:ext>
            </a:extLst>
          </p:cNvPr>
          <p:cNvSpPr/>
          <p:nvPr/>
        </p:nvSpPr>
        <p:spPr>
          <a:xfrm>
            <a:off x="5192197" y="2792878"/>
            <a:ext cx="1371600" cy="1371600"/>
          </a:xfrm>
          <a:prstGeom prst="ellipse">
            <a:avLst/>
          </a:prstGeom>
          <a:solidFill>
            <a:srgbClr val="D7B35A"/>
          </a:solidFill>
          <a:ln w="57150">
            <a:solidFill>
              <a:srgbClr val="D7B35A">
                <a:alpha val="47059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C93A50-A3F8-3EBC-821C-27E09AE8E367}"/>
              </a:ext>
            </a:extLst>
          </p:cNvPr>
          <p:cNvGrpSpPr/>
          <p:nvPr/>
        </p:nvGrpSpPr>
        <p:grpSpPr>
          <a:xfrm>
            <a:off x="1859568" y="1600196"/>
            <a:ext cx="3759354" cy="1828804"/>
            <a:chOff x="2438400" y="220105"/>
            <a:chExt cx="3026509" cy="1945398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223668E7-9A37-A98A-0B97-57D40D955BB6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rot="10800000">
              <a:off x="3837081" y="1144168"/>
              <a:ext cx="1627828" cy="1021335"/>
            </a:xfrm>
            <a:prstGeom prst="bentConnector3">
              <a:avLst>
                <a:gd name="adj1" fmla="val 21818"/>
              </a:avLst>
            </a:prstGeom>
            <a:ln w="57150">
              <a:solidFill>
                <a:srgbClr val="D7B3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3FB4E7-1208-E2E1-D2F3-EA10659D0153}"/>
                </a:ext>
              </a:extLst>
            </p:cNvPr>
            <p:cNvSpPr/>
            <p:nvPr/>
          </p:nvSpPr>
          <p:spPr>
            <a:xfrm>
              <a:off x="2438400" y="220105"/>
              <a:ext cx="1398681" cy="1848124"/>
            </a:xfrm>
            <a:prstGeom prst="ellipse">
              <a:avLst/>
            </a:prstGeom>
            <a:solidFill>
              <a:srgbClr val="D7B35A"/>
            </a:solidFill>
            <a:ln w="57150">
              <a:solidFill>
                <a:srgbClr val="D7B35A">
                  <a:alpha val="47059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Bank</a:t>
              </a:r>
              <a:endParaRPr lang="en-US" sz="28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E5B152-4940-8ECC-A707-95162938A277}"/>
              </a:ext>
            </a:extLst>
          </p:cNvPr>
          <p:cNvGrpSpPr/>
          <p:nvPr/>
        </p:nvGrpSpPr>
        <p:grpSpPr>
          <a:xfrm>
            <a:off x="6362931" y="1431560"/>
            <a:ext cx="3969501" cy="1737360"/>
            <a:chOff x="4833450" y="4723608"/>
            <a:chExt cx="3969501" cy="173736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257890-17E0-1FEF-4535-08225FC97756}"/>
                </a:ext>
              </a:extLst>
            </p:cNvPr>
            <p:cNvSpPr/>
            <p:nvPr/>
          </p:nvSpPr>
          <p:spPr>
            <a:xfrm>
              <a:off x="7065591" y="4723608"/>
              <a:ext cx="1737360" cy="1737360"/>
            </a:xfrm>
            <a:prstGeom prst="ellipse">
              <a:avLst/>
            </a:prstGeom>
            <a:solidFill>
              <a:srgbClr val="D7B35A"/>
            </a:solidFill>
            <a:ln w="57150">
              <a:solidFill>
                <a:srgbClr val="D7B35A">
                  <a:alpha val="47059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Company</a:t>
              </a:r>
              <a:endParaRPr lang="en-US" sz="2800" dirty="0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E87ADCD-6843-6D90-4EBD-3EA63FDE3621}"/>
                </a:ext>
              </a:extLst>
            </p:cNvPr>
            <p:cNvCxnSpPr>
              <a:cxnSpLocks/>
              <a:endCxn id="3" idx="7"/>
            </p:cNvCxnSpPr>
            <p:nvPr/>
          </p:nvCxnSpPr>
          <p:spPr>
            <a:xfrm rot="10800000" flipV="1">
              <a:off x="4833450" y="5592288"/>
              <a:ext cx="2536190" cy="693504"/>
            </a:xfrm>
            <a:prstGeom prst="bentConnector2">
              <a:avLst/>
            </a:prstGeom>
            <a:ln w="57150">
              <a:solidFill>
                <a:srgbClr val="D7B3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E050D-4E39-7852-CCB5-18C5FF21DE31}"/>
              </a:ext>
            </a:extLst>
          </p:cNvPr>
          <p:cNvGrpSpPr/>
          <p:nvPr/>
        </p:nvGrpSpPr>
        <p:grpSpPr>
          <a:xfrm>
            <a:off x="5940561" y="3744409"/>
            <a:ext cx="2958560" cy="2856804"/>
            <a:chOff x="8421938" y="3184156"/>
            <a:chExt cx="2958560" cy="2856804"/>
          </a:xfrm>
        </p:grpSpPr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F5D543FF-27DB-B528-8E1B-56EB90F86685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8421938" y="3184156"/>
              <a:ext cx="1221200" cy="1988124"/>
            </a:xfrm>
            <a:prstGeom prst="bentConnector2">
              <a:avLst/>
            </a:prstGeom>
            <a:ln w="57150">
              <a:solidFill>
                <a:srgbClr val="D7B3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9435BCB-154C-427C-E197-0A8A7D8958E7}"/>
                </a:ext>
              </a:extLst>
            </p:cNvPr>
            <p:cNvSpPr/>
            <p:nvPr/>
          </p:nvSpPr>
          <p:spPr>
            <a:xfrm>
              <a:off x="9643138" y="4303600"/>
              <a:ext cx="1737360" cy="1737360"/>
            </a:xfrm>
            <a:prstGeom prst="ellipse">
              <a:avLst/>
            </a:prstGeom>
            <a:solidFill>
              <a:srgbClr val="D7B35A"/>
            </a:solidFill>
            <a:ln w="57150">
              <a:solidFill>
                <a:srgbClr val="D7B35A">
                  <a:alpha val="47059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Organization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7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74D6C-DD24-4518-3981-4AA2F23F74EC}"/>
              </a:ext>
            </a:extLst>
          </p:cNvPr>
          <p:cNvSpPr txBox="1"/>
          <p:nvPr/>
        </p:nvSpPr>
        <p:spPr>
          <a:xfrm>
            <a:off x="4361877" y="177834"/>
            <a:ext cx="3468245" cy="584775"/>
          </a:xfrm>
          <a:prstGeom prst="rect">
            <a:avLst/>
          </a:prstGeom>
          <a:solidFill>
            <a:srgbClr val="D7B35A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Competition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E80019-D10B-E930-EEF6-EF6901B79C91}"/>
              </a:ext>
            </a:extLst>
          </p:cNvPr>
          <p:cNvGrpSpPr/>
          <p:nvPr/>
        </p:nvGrpSpPr>
        <p:grpSpPr>
          <a:xfrm>
            <a:off x="2782955" y="2086449"/>
            <a:ext cx="2464905" cy="2685101"/>
            <a:chOff x="1020416" y="2476500"/>
            <a:chExt cx="2464905" cy="2685101"/>
          </a:xfrm>
        </p:grpSpPr>
        <p:pic>
          <p:nvPicPr>
            <p:cNvPr id="6" name="Picture 4" descr="Angkor Design - Mobile Apps &amp; Website Development | LinkedIn">
              <a:extLst>
                <a:ext uri="{FF2B5EF4-FFF2-40B4-BE49-F238E27FC236}">
                  <a16:creationId xmlns:a16="http://schemas.microsoft.com/office/drawing/2014/main" id="{3389DBB6-0127-F6FA-B510-F116548E8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2476500"/>
              <a:ext cx="1905000" cy="19050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B33A1F-81D1-2D92-2027-1D2A8A2D91F6}"/>
                </a:ext>
              </a:extLst>
            </p:cNvPr>
            <p:cNvSpPr txBox="1"/>
            <p:nvPr/>
          </p:nvSpPr>
          <p:spPr>
            <a:xfrm>
              <a:off x="1020416" y="4638381"/>
              <a:ext cx="2464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Angkor Design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90D4E1-F44A-BA67-D252-BA9503C2AD95}"/>
              </a:ext>
            </a:extLst>
          </p:cNvPr>
          <p:cNvGrpSpPr/>
          <p:nvPr/>
        </p:nvGrpSpPr>
        <p:grpSpPr>
          <a:xfrm>
            <a:off x="7245467" y="2086449"/>
            <a:ext cx="2572904" cy="2685101"/>
            <a:chOff x="5015568" y="2476500"/>
            <a:chExt cx="2572904" cy="2685101"/>
          </a:xfrm>
        </p:grpSpPr>
        <p:pic>
          <p:nvPicPr>
            <p:cNvPr id="9" name="Picture 6" descr="Coolbeans Digital Co., Ltd. — Leading tech solutions">
              <a:extLst>
                <a:ext uri="{FF2B5EF4-FFF2-40B4-BE49-F238E27FC236}">
                  <a16:creationId xmlns:a16="http://schemas.microsoft.com/office/drawing/2014/main" id="{FEDA3680-9DA4-799A-B0E6-652873FCE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568" y="2476500"/>
              <a:ext cx="1915160" cy="1901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073765-9D24-A92D-9D6D-A8D5125E76B8}"/>
                </a:ext>
              </a:extLst>
            </p:cNvPr>
            <p:cNvSpPr txBox="1"/>
            <p:nvPr/>
          </p:nvSpPr>
          <p:spPr>
            <a:xfrm>
              <a:off x="5123567" y="4638381"/>
              <a:ext cx="2464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/>
                <a:t>Coolbeans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5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6E998-FC66-6AAD-BC96-4354F0D2EFDB}"/>
              </a:ext>
            </a:extLst>
          </p:cNvPr>
          <p:cNvSpPr txBox="1"/>
          <p:nvPr/>
        </p:nvSpPr>
        <p:spPr>
          <a:xfrm>
            <a:off x="4361877" y="177834"/>
            <a:ext cx="3468245" cy="584775"/>
          </a:xfrm>
          <a:prstGeom prst="rect">
            <a:avLst/>
          </a:prstGeom>
          <a:solidFill>
            <a:srgbClr val="D7B35A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Future Prospect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B9ECA-085B-97D4-08AF-7E57772208A8}"/>
              </a:ext>
            </a:extLst>
          </p:cNvPr>
          <p:cNvSpPr txBox="1"/>
          <p:nvPr/>
        </p:nvSpPr>
        <p:spPr>
          <a:xfrm>
            <a:off x="3140764" y="3893448"/>
            <a:ext cx="8746435" cy="830997"/>
          </a:xfrm>
          <a:prstGeom prst="rect">
            <a:avLst/>
          </a:prstGeom>
          <a:solidFill>
            <a:srgbClr val="D7B35A"/>
          </a:solidFill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</a:rPr>
              <a:t>	At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CodeClans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Glasgow offer a range of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coding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and digital skills courses to help you prepare for a successful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career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change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uture thinking - Clip Art Library">
            <a:extLst>
              <a:ext uri="{FF2B5EF4-FFF2-40B4-BE49-F238E27FC236}">
                <a16:creationId xmlns:a16="http://schemas.microsoft.com/office/drawing/2014/main" id="{AD4D2CDF-8275-8EE4-4F8A-822EE332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3" y="950223"/>
            <a:ext cx="42862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1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B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F80364-E062-2FF1-54BB-E12C571DB307}"/>
              </a:ext>
            </a:extLst>
          </p:cNvPr>
          <p:cNvGrpSpPr/>
          <p:nvPr/>
        </p:nvGrpSpPr>
        <p:grpSpPr>
          <a:xfrm>
            <a:off x="515410" y="638394"/>
            <a:ext cx="5580590" cy="3296361"/>
            <a:chOff x="3523653" y="852195"/>
            <a:chExt cx="7143273" cy="4734457"/>
          </a:xfrm>
          <a:noFill/>
        </p:grpSpPr>
        <p:pic>
          <p:nvPicPr>
            <p:cNvPr id="1032" name="Picture 8" descr="Nokor Technologies added a new photo. - Nokor Technologies | Facebook">
              <a:extLst>
                <a:ext uri="{FF2B5EF4-FFF2-40B4-BE49-F238E27FC236}">
                  <a16:creationId xmlns:a16="http://schemas.microsoft.com/office/drawing/2014/main" id="{6C245C62-6F7F-09CC-3550-7185788AB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189" y="852195"/>
              <a:ext cx="3111721" cy="3325067"/>
            </a:xfrm>
            <a:prstGeom prst="rect">
              <a:avLst/>
            </a:prstGeom>
            <a:grpFill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943BE-E128-0DD4-FAEC-3AE5B49D0809}"/>
                </a:ext>
              </a:extLst>
            </p:cNvPr>
            <p:cNvSpPr txBox="1"/>
            <p:nvPr/>
          </p:nvSpPr>
          <p:spPr>
            <a:xfrm>
              <a:off x="3523653" y="4393118"/>
              <a:ext cx="7143273" cy="11935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4800" dirty="0" err="1">
                  <a:solidFill>
                    <a:schemeClr val="bg1"/>
                  </a:solidFill>
                  <a:latin typeface="Aptos" panose="020B0004020202020204" pitchFamily="34" charset="0"/>
                </a:rPr>
                <a:t>Nokor</a:t>
              </a:r>
              <a:r>
                <a:rPr lang="en-GB" sz="4800" dirty="0">
                  <a:solidFill>
                    <a:schemeClr val="bg1"/>
                  </a:solidFill>
                  <a:latin typeface="Aptos" panose="020B0004020202020204" pitchFamily="34" charset="0"/>
                </a:rPr>
                <a:t> Technology</a:t>
              </a:r>
              <a:endParaRPr lang="en-US" sz="48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A66254E-65AF-3E1A-8C18-EC5DB7041ED8}"/>
              </a:ext>
            </a:extLst>
          </p:cNvPr>
          <p:cNvSpPr txBox="1"/>
          <p:nvPr/>
        </p:nvSpPr>
        <p:spPr>
          <a:xfrm>
            <a:off x="3106922" y="5141684"/>
            <a:ext cx="9085078" cy="1457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Address: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No. 240B, St. 150, SK.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Toek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laork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II, K. Toul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Kork,PP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, Cambodia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Email: </a:t>
            </a:r>
            <a:r>
              <a:rPr lang="en-US" sz="24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  <a:hlinkClick r:id="rId3"/>
              </a:rPr>
              <a:t>support@nokor-tech.com:sales@nokor-tech.com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Phone Number 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(+885) 17 72 88 58/ 010 855 276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14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DC574CF-1C9F-3AB5-8D39-72C66BC1BB1D}"/>
              </a:ext>
            </a:extLst>
          </p:cNvPr>
          <p:cNvSpPr/>
          <p:nvPr/>
        </p:nvSpPr>
        <p:spPr>
          <a:xfrm>
            <a:off x="2725503" y="2789580"/>
            <a:ext cx="9466495" cy="4068418"/>
          </a:xfrm>
          <a:prstGeom prst="triangle">
            <a:avLst>
              <a:gd name="adj" fmla="val 67751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8F54CBA-0EEF-568F-8A30-8E8976F16B48}"/>
              </a:ext>
            </a:extLst>
          </p:cNvPr>
          <p:cNvSpPr/>
          <p:nvPr/>
        </p:nvSpPr>
        <p:spPr>
          <a:xfrm rot="876501" flipH="1" flipV="1">
            <a:off x="4927853" y="596872"/>
            <a:ext cx="5251773" cy="327256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42AA4C7-2B7D-EC80-CEC3-84DFE1061808}"/>
              </a:ext>
            </a:extLst>
          </p:cNvPr>
          <p:cNvSpPr/>
          <p:nvPr/>
        </p:nvSpPr>
        <p:spPr>
          <a:xfrm>
            <a:off x="2915478" y="3107633"/>
            <a:ext cx="9276522" cy="3750365"/>
          </a:xfrm>
          <a:prstGeom prst="triangle">
            <a:avLst>
              <a:gd name="adj" fmla="val 67751"/>
            </a:avLst>
          </a:prstGeom>
          <a:solidFill>
            <a:srgbClr val="14BED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FE6FAAF-4739-9707-B967-C42F190954E6}"/>
              </a:ext>
            </a:extLst>
          </p:cNvPr>
          <p:cNvSpPr/>
          <p:nvPr/>
        </p:nvSpPr>
        <p:spPr>
          <a:xfrm rot="16200000" flipH="1">
            <a:off x="5582478" y="248481"/>
            <a:ext cx="6858001" cy="6361044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7FA16FA-ECE7-6CC3-4A3B-402C7160C7AA}"/>
              </a:ext>
            </a:extLst>
          </p:cNvPr>
          <p:cNvSpPr/>
          <p:nvPr/>
        </p:nvSpPr>
        <p:spPr>
          <a:xfrm rot="10800000">
            <a:off x="5830954" y="-1"/>
            <a:ext cx="6361045" cy="3107627"/>
          </a:xfrm>
          <a:prstGeom prst="triangle">
            <a:avLst>
              <a:gd name="adj" fmla="val 54697"/>
            </a:avLst>
          </a:prstGeom>
          <a:solidFill>
            <a:srgbClr val="03BDD6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13E92-F92F-222D-72A7-DFD6987688FE}"/>
              </a:ext>
            </a:extLst>
          </p:cNvPr>
          <p:cNvSpPr txBox="1"/>
          <p:nvPr/>
        </p:nvSpPr>
        <p:spPr>
          <a:xfrm>
            <a:off x="2725504" y="-51645"/>
            <a:ext cx="2160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2A8CA"/>
                </a:solidFill>
              </a:rPr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FE2D17-7FF0-C52F-75CB-239A801709C6}"/>
              </a:ext>
            </a:extLst>
          </p:cNvPr>
          <p:cNvGrpSpPr/>
          <p:nvPr/>
        </p:nvGrpSpPr>
        <p:grpSpPr>
          <a:xfrm>
            <a:off x="525670" y="1089099"/>
            <a:ext cx="6328537" cy="914400"/>
            <a:chOff x="576948" y="942205"/>
            <a:chExt cx="6328537" cy="914400"/>
          </a:xfrm>
        </p:grpSpPr>
        <p:sp>
          <p:nvSpPr>
            <p:cNvPr id="18" name="Flowchart: Decision 17">
              <a:extLst>
                <a:ext uri="{FF2B5EF4-FFF2-40B4-BE49-F238E27FC236}">
                  <a16:creationId xmlns:a16="http://schemas.microsoft.com/office/drawing/2014/main" id="{AF44C01A-0A3A-9054-E7A1-8053FC2CE6B1}"/>
                </a:ext>
              </a:extLst>
            </p:cNvPr>
            <p:cNvSpPr/>
            <p:nvPr/>
          </p:nvSpPr>
          <p:spPr>
            <a:xfrm>
              <a:off x="576948" y="942205"/>
              <a:ext cx="914400" cy="914400"/>
            </a:xfrm>
            <a:prstGeom prst="flowChartDecision">
              <a:avLst/>
            </a:prstGeom>
            <a:solidFill>
              <a:srgbClr val="14BE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4CECA2-4596-50E5-FEE4-1457E0884CE6}"/>
                </a:ext>
              </a:extLst>
            </p:cNvPr>
            <p:cNvSpPr txBox="1"/>
            <p:nvPr/>
          </p:nvSpPr>
          <p:spPr>
            <a:xfrm>
              <a:off x="1555159" y="1176822"/>
              <a:ext cx="5350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Information about the company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5C6D20-67FF-8421-5AC1-AF8176478263}"/>
              </a:ext>
            </a:extLst>
          </p:cNvPr>
          <p:cNvGrpSpPr/>
          <p:nvPr/>
        </p:nvGrpSpPr>
        <p:grpSpPr>
          <a:xfrm>
            <a:off x="525670" y="3738186"/>
            <a:ext cx="6368293" cy="914400"/>
            <a:chOff x="576948" y="3029613"/>
            <a:chExt cx="6368293" cy="914400"/>
          </a:xfrm>
        </p:grpSpPr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2D05504A-0114-6FAC-B11D-6ECCD9756F8F}"/>
                </a:ext>
              </a:extLst>
            </p:cNvPr>
            <p:cNvSpPr/>
            <p:nvPr/>
          </p:nvSpPr>
          <p:spPr>
            <a:xfrm>
              <a:off x="576948" y="3029613"/>
              <a:ext cx="914400" cy="914400"/>
            </a:xfrm>
            <a:prstGeom prst="flowChartDecision">
              <a:avLst/>
            </a:prstGeom>
            <a:solidFill>
              <a:srgbClr val="14BE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10A0BF-7DBD-5604-DBC1-5E6AD6DA5753}"/>
                </a:ext>
              </a:extLst>
            </p:cNvPr>
            <p:cNvSpPr txBox="1"/>
            <p:nvPr/>
          </p:nvSpPr>
          <p:spPr>
            <a:xfrm>
              <a:off x="1594915" y="3308574"/>
              <a:ext cx="5350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W</a:t>
              </a:r>
              <a:r>
                <a:rPr lang="en-US" sz="2400" dirty="0" err="1"/>
                <a:t>hy</a:t>
              </a:r>
              <a:r>
                <a:rPr lang="en-US" sz="2400" dirty="0"/>
                <a:t> do you interests in these company?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A50795-B63A-82C5-F82E-D9D4D1B7186F}"/>
              </a:ext>
            </a:extLst>
          </p:cNvPr>
          <p:cNvGrpSpPr/>
          <p:nvPr/>
        </p:nvGrpSpPr>
        <p:grpSpPr>
          <a:xfrm>
            <a:off x="525670" y="2486521"/>
            <a:ext cx="6328537" cy="914400"/>
            <a:chOff x="576948" y="1985909"/>
            <a:chExt cx="6328537" cy="914400"/>
          </a:xfrm>
        </p:grpSpPr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36DA9E93-8FF6-8232-2B42-9B0F3273BB4B}"/>
                </a:ext>
              </a:extLst>
            </p:cNvPr>
            <p:cNvSpPr/>
            <p:nvPr/>
          </p:nvSpPr>
          <p:spPr>
            <a:xfrm>
              <a:off x="576948" y="1985909"/>
              <a:ext cx="914400" cy="914400"/>
            </a:xfrm>
            <a:prstGeom prst="flowChartDecision">
              <a:avLst/>
            </a:prstGeom>
            <a:solidFill>
              <a:srgbClr val="14BE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1B02FE-B92B-EB7A-A77F-66610CD933A0}"/>
                </a:ext>
              </a:extLst>
            </p:cNvPr>
            <p:cNvSpPr txBox="1"/>
            <p:nvPr/>
          </p:nvSpPr>
          <p:spPr>
            <a:xfrm>
              <a:off x="1555159" y="2256109"/>
              <a:ext cx="5350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Sector of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68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346E9-267E-C472-3042-998020C7BB9C}"/>
              </a:ext>
            </a:extLst>
          </p:cNvPr>
          <p:cNvSpPr txBox="1"/>
          <p:nvPr/>
        </p:nvSpPr>
        <p:spPr>
          <a:xfrm>
            <a:off x="3257675" y="321705"/>
            <a:ext cx="6369424" cy="584775"/>
          </a:xfrm>
          <a:prstGeom prst="rect">
            <a:avLst/>
          </a:prstGeom>
          <a:solidFill>
            <a:srgbClr val="0CBAA4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Information about the company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076CA-93EB-BF09-ED59-007928817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534" y="1843453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7257C82-3C12-657A-8367-2A0485C75F39}"/>
              </a:ext>
            </a:extLst>
          </p:cNvPr>
          <p:cNvGrpSpPr/>
          <p:nvPr/>
        </p:nvGrpSpPr>
        <p:grpSpPr>
          <a:xfrm>
            <a:off x="4349875" y="3762108"/>
            <a:ext cx="5392316" cy="914400"/>
            <a:chOff x="4023747" y="4777815"/>
            <a:chExt cx="5392316" cy="914400"/>
          </a:xfrm>
          <a:solidFill>
            <a:srgbClr val="0CBAA4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CF2607-E6DD-BD78-5A41-7964A95A80E6}"/>
                </a:ext>
              </a:extLst>
            </p:cNvPr>
            <p:cNvSpPr/>
            <p:nvPr/>
          </p:nvSpPr>
          <p:spPr>
            <a:xfrm>
              <a:off x="4023747" y="4777815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9D9460-4906-6382-8033-94FFD69FBF3D}"/>
                </a:ext>
              </a:extLst>
            </p:cNvPr>
            <p:cNvGrpSpPr/>
            <p:nvPr/>
          </p:nvGrpSpPr>
          <p:grpSpPr>
            <a:xfrm>
              <a:off x="4165924" y="4919992"/>
              <a:ext cx="5250139" cy="725538"/>
              <a:chOff x="1461968" y="4917664"/>
              <a:chExt cx="5250139" cy="725538"/>
            </a:xfrm>
            <a:grpFill/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2078E05-3D0D-81E1-369C-BF3AFEB24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88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1968" y="4917664"/>
                <a:ext cx="630047" cy="630047"/>
              </a:xfrm>
              <a:prstGeom prst="rect">
                <a:avLst/>
              </a:prstGeom>
              <a:grp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ABA8FE-7AFB-C6EE-E6B8-772D7D7368EE}"/>
                  </a:ext>
                </a:extLst>
              </p:cNvPr>
              <p:cNvSpPr txBox="1"/>
              <p:nvPr/>
            </p:nvSpPr>
            <p:spPr>
              <a:xfrm>
                <a:off x="2469646" y="4996871"/>
                <a:ext cx="42424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Customer support</a:t>
                </a:r>
                <a:endParaRPr lang="en-US" sz="3600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DC741C-743F-ED57-C20D-6B4623081810}"/>
              </a:ext>
            </a:extLst>
          </p:cNvPr>
          <p:cNvGrpSpPr/>
          <p:nvPr/>
        </p:nvGrpSpPr>
        <p:grpSpPr>
          <a:xfrm>
            <a:off x="2947184" y="1852978"/>
            <a:ext cx="6291282" cy="950254"/>
            <a:chOff x="2947184" y="1852978"/>
            <a:chExt cx="6291282" cy="95025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EC7120-C7BA-3FD7-8CCC-11AFFE52EA6F}"/>
                </a:ext>
              </a:extLst>
            </p:cNvPr>
            <p:cNvSpPr/>
            <p:nvPr/>
          </p:nvSpPr>
          <p:spPr>
            <a:xfrm>
              <a:off x="2947184" y="1888832"/>
              <a:ext cx="914400" cy="914400"/>
            </a:xfrm>
            <a:prstGeom prst="ellipse">
              <a:avLst/>
            </a:prstGeom>
            <a:solidFill>
              <a:srgbClr val="0CBA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6D7FBB1-E8D0-4ADD-1A6A-7D6B2B9140DF}"/>
                </a:ext>
              </a:extLst>
            </p:cNvPr>
            <p:cNvGrpSpPr/>
            <p:nvPr/>
          </p:nvGrpSpPr>
          <p:grpSpPr>
            <a:xfrm>
              <a:off x="2947184" y="1852978"/>
              <a:ext cx="6291282" cy="914400"/>
              <a:chOff x="5292415" y="2051723"/>
              <a:chExt cx="6291282" cy="91440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03E398-6DBF-D635-0AD0-597CDE7CB042}"/>
                  </a:ext>
                </a:extLst>
              </p:cNvPr>
              <p:cNvSpPr txBox="1"/>
              <p:nvPr/>
            </p:nvSpPr>
            <p:spPr>
              <a:xfrm>
                <a:off x="6695106" y="2252389"/>
                <a:ext cx="4888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Software development</a:t>
                </a:r>
                <a:endParaRPr lang="en-US" sz="3600" dirty="0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3DDBF43-BFAF-BDEA-B291-8DB8A3EB0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2415" y="2051723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949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33B3C-C254-0144-8E91-CA809583FA67}"/>
              </a:ext>
            </a:extLst>
          </p:cNvPr>
          <p:cNvSpPr txBox="1"/>
          <p:nvPr/>
        </p:nvSpPr>
        <p:spPr>
          <a:xfrm>
            <a:off x="3257675" y="321705"/>
            <a:ext cx="6369424" cy="584775"/>
          </a:xfrm>
          <a:prstGeom prst="rect">
            <a:avLst/>
          </a:prstGeom>
          <a:solidFill>
            <a:srgbClr val="0CBAA4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Mission &amp; Values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C9A61844-2D7D-DE0A-3F66-560F13F0CC5C}"/>
              </a:ext>
            </a:extLst>
          </p:cNvPr>
          <p:cNvSpPr/>
          <p:nvPr/>
        </p:nvSpPr>
        <p:spPr>
          <a:xfrm>
            <a:off x="4166547" y="1737802"/>
            <a:ext cx="3759200" cy="3616960"/>
          </a:xfrm>
          <a:prstGeom prst="donut">
            <a:avLst>
              <a:gd name="adj" fmla="val 4102"/>
            </a:avLst>
          </a:prstGeom>
          <a:solidFill>
            <a:srgbClr val="0CBAA4"/>
          </a:solidFill>
          <a:ln>
            <a:solidFill>
              <a:srgbClr val="0CBA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44764D-2E1B-C072-E013-4FAF180A5144}"/>
              </a:ext>
            </a:extLst>
          </p:cNvPr>
          <p:cNvGrpSpPr/>
          <p:nvPr/>
        </p:nvGrpSpPr>
        <p:grpSpPr>
          <a:xfrm>
            <a:off x="240746" y="614092"/>
            <a:ext cx="3996569" cy="2533436"/>
            <a:chOff x="392723" y="321705"/>
            <a:chExt cx="3996569" cy="2533436"/>
          </a:xfrm>
          <a:solidFill>
            <a:srgbClr val="0CBAA4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3FF094-9B24-BC95-0178-5A83CA1C370F}"/>
                </a:ext>
              </a:extLst>
            </p:cNvPr>
            <p:cNvSpPr/>
            <p:nvPr/>
          </p:nvSpPr>
          <p:spPr>
            <a:xfrm>
              <a:off x="392723" y="321705"/>
              <a:ext cx="1463040" cy="1442720"/>
            </a:xfrm>
            <a:prstGeom prst="ellipse">
              <a:avLst/>
            </a:prstGeom>
            <a:grpFill/>
            <a:ln w="57150">
              <a:solidFill>
                <a:srgbClr val="0CBA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Mission</a:t>
              </a:r>
              <a:endParaRPr lang="en-US" sz="2000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B318130-07EE-C7DA-2724-D57391B21E5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696279" y="1143165"/>
              <a:ext cx="2693013" cy="1711976"/>
            </a:xfrm>
            <a:prstGeom prst="bentConnector3">
              <a:avLst>
                <a:gd name="adj1" fmla="val -686"/>
              </a:avLst>
            </a:prstGeom>
            <a:grpFill/>
            <a:ln w="57150">
              <a:solidFill>
                <a:srgbClr val="0CBA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FE712D-C486-C22F-9CA0-868F376D5506}"/>
              </a:ext>
            </a:extLst>
          </p:cNvPr>
          <p:cNvGrpSpPr/>
          <p:nvPr/>
        </p:nvGrpSpPr>
        <p:grpSpPr>
          <a:xfrm>
            <a:off x="7301951" y="1232239"/>
            <a:ext cx="3825584" cy="1442720"/>
            <a:chOff x="7301951" y="1232239"/>
            <a:chExt cx="3825584" cy="1442720"/>
          </a:xfrm>
          <a:solidFill>
            <a:srgbClr val="0CBAA4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267D36-4995-1E90-6AAE-08EFE1B0DAF2}"/>
                </a:ext>
              </a:extLst>
            </p:cNvPr>
            <p:cNvSpPr/>
            <p:nvPr/>
          </p:nvSpPr>
          <p:spPr>
            <a:xfrm>
              <a:off x="9664495" y="1232239"/>
              <a:ext cx="1463040" cy="1442720"/>
            </a:xfrm>
            <a:prstGeom prst="ellipse">
              <a:avLst/>
            </a:prstGeom>
            <a:grpFill/>
            <a:ln w="57150">
              <a:solidFill>
                <a:srgbClr val="0CBA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Values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C79D078-E7D7-7E7B-660F-FC067968E3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301951" y="1764425"/>
              <a:ext cx="2769703" cy="584807"/>
            </a:xfrm>
            <a:prstGeom prst="bentConnector3">
              <a:avLst>
                <a:gd name="adj1" fmla="val 98804"/>
              </a:avLst>
            </a:prstGeom>
            <a:grpFill/>
            <a:ln w="57150">
              <a:solidFill>
                <a:srgbClr val="0CBA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26444F-156C-CE7D-F35B-0A11657E188E}"/>
              </a:ext>
            </a:extLst>
          </p:cNvPr>
          <p:cNvSpPr txBox="1"/>
          <p:nvPr/>
        </p:nvSpPr>
        <p:spPr>
          <a:xfrm>
            <a:off x="240746" y="2423554"/>
            <a:ext cx="3759200" cy="218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3300"/>
              </a:lnSpc>
              <a:spcBef>
                <a:spcPts val="1500"/>
              </a:spcBef>
              <a:spcAft>
                <a:spcPts val="800"/>
              </a:spcAft>
            </a:pPr>
            <a:r>
              <a:rPr lang="en-US" b="1" spc="-10" dirty="0">
                <a:solidFill>
                  <a:srgbClr val="17161A"/>
                </a:solidFill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 dirty="0">
                <a:solidFill>
                  <a:srgbClr val="17161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to enable clients to develop business through innovative ideas, device, and quality of service. And build a great place to work for, that develops and retains great people.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F9E74-989F-A20E-9B9E-CE16F125CCBC}"/>
              </a:ext>
            </a:extLst>
          </p:cNvPr>
          <p:cNvSpPr txBox="1"/>
          <p:nvPr/>
        </p:nvSpPr>
        <p:spPr>
          <a:xfrm>
            <a:off x="8686802" y="2780825"/>
            <a:ext cx="2769703" cy="3229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15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spc="-10" dirty="0">
                <a:solidFill>
                  <a:srgbClr val="17161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rgbClr val="17161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Respect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285750" marR="0" indent="-285750">
              <a:spcBef>
                <a:spcPts val="15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rgbClr val="17161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285750" marR="0" indent="-285750">
              <a:spcBef>
                <a:spcPts val="15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rgbClr val="17161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285750" marR="0" indent="-285750">
              <a:spcBef>
                <a:spcPts val="15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rgbClr val="17161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285750" marR="0" indent="-285750">
              <a:spcBef>
                <a:spcPts val="15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rgbClr val="17161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  <a:p>
            <a:pPr marL="285750" marR="0" indent="-285750">
              <a:spcBef>
                <a:spcPts val="15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rgbClr val="17161A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Certifications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pic>
        <p:nvPicPr>
          <p:cNvPr id="1026" name="Picture 2" descr="Western Bus Sales | Mission and Values">
            <a:extLst>
              <a:ext uri="{FF2B5EF4-FFF2-40B4-BE49-F238E27FC236}">
                <a16:creationId xmlns:a16="http://schemas.microsoft.com/office/drawing/2014/main" id="{0F360CB6-955B-3C04-63C2-CD28569D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95" y="2685723"/>
            <a:ext cx="2571749" cy="16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1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5BDA5-BB5C-E2BA-9A0C-3FF0D1971DBD}"/>
              </a:ext>
            </a:extLst>
          </p:cNvPr>
          <p:cNvSpPr txBox="1"/>
          <p:nvPr/>
        </p:nvSpPr>
        <p:spPr>
          <a:xfrm>
            <a:off x="4400675" y="264555"/>
            <a:ext cx="4286125" cy="584775"/>
          </a:xfrm>
          <a:prstGeom prst="rect">
            <a:avLst/>
          </a:prstGeom>
          <a:solidFill>
            <a:srgbClr val="0CBAA4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Products &amp;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F1E76-A8D0-BAE4-D149-A1B965E6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2" y="2369245"/>
            <a:ext cx="1199733" cy="1199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6DC80E-0A47-31B8-9415-B3033B2651CC}"/>
              </a:ext>
            </a:extLst>
          </p:cNvPr>
          <p:cNvSpPr txBox="1"/>
          <p:nvPr/>
        </p:nvSpPr>
        <p:spPr>
          <a:xfrm>
            <a:off x="7533738" y="3674866"/>
            <a:ext cx="2054086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E-commerce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and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Online Retail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7E45FE-F098-5A9D-9DE7-F99264FEF3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5" y="2629263"/>
            <a:ext cx="965607" cy="965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144826-6D56-0CB9-6BE5-A9AA0A483C86}"/>
              </a:ext>
            </a:extLst>
          </p:cNvPr>
          <p:cNvSpPr txBox="1"/>
          <p:nvPr/>
        </p:nvSpPr>
        <p:spPr>
          <a:xfrm>
            <a:off x="257696" y="3382495"/>
            <a:ext cx="2190195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Website design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and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C6A33-E18A-D44A-2AD8-64A557275678}"/>
              </a:ext>
            </a:extLst>
          </p:cNvPr>
          <p:cNvSpPr txBox="1"/>
          <p:nvPr/>
        </p:nvSpPr>
        <p:spPr>
          <a:xfrm>
            <a:off x="2824567" y="3449188"/>
            <a:ext cx="2193572" cy="146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Web hosting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and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Cloud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3EFA-26F3-E354-C674-A9717F8A4CB7}"/>
              </a:ext>
            </a:extLst>
          </p:cNvPr>
          <p:cNvSpPr txBox="1"/>
          <p:nvPr/>
        </p:nvSpPr>
        <p:spPr>
          <a:xfrm>
            <a:off x="5275181" y="3568978"/>
            <a:ext cx="2638131" cy="96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  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Mobile App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(Android &amp; IOS)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8EF07-F4FA-33F6-1E6F-1EC0AE036170}"/>
              </a:ext>
            </a:extLst>
          </p:cNvPr>
          <p:cNvSpPr txBox="1"/>
          <p:nvPr/>
        </p:nvSpPr>
        <p:spPr>
          <a:xfrm>
            <a:off x="9818903" y="3665628"/>
            <a:ext cx="1762435" cy="158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Outsource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&amp;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IT support Services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C49359-5EF3-39E3-73F0-F331785CA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81" y="2555062"/>
            <a:ext cx="1013916" cy="1013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DEFBD-5751-934A-7602-773D97498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2" y="2586316"/>
            <a:ext cx="902666" cy="90266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01185AB-098C-59A7-AE51-3FD6C8DC3C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329" y="2751145"/>
            <a:ext cx="843725" cy="8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78695-79D2-2B61-B2C7-BA07963B4FCB}"/>
              </a:ext>
            </a:extLst>
          </p:cNvPr>
          <p:cNvSpPr txBox="1"/>
          <p:nvPr/>
        </p:nvSpPr>
        <p:spPr>
          <a:xfrm>
            <a:off x="3257675" y="321705"/>
            <a:ext cx="6369424" cy="584775"/>
          </a:xfrm>
          <a:prstGeom prst="rect">
            <a:avLst/>
          </a:prstGeom>
          <a:solidFill>
            <a:srgbClr val="0CBAA4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Target Market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BF02B-CC1C-37F2-5139-D4FFEC7D57BE}"/>
              </a:ext>
            </a:extLst>
          </p:cNvPr>
          <p:cNvSpPr txBox="1"/>
          <p:nvPr/>
        </p:nvSpPr>
        <p:spPr>
          <a:xfrm>
            <a:off x="2612811" y="2471013"/>
            <a:ext cx="8271089" cy="1454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	Develop websites and data management Systems with the latest technology and has developed multiple data management systems for their customers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6785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74735-7A83-7563-CD6D-99EF49205EDB}"/>
              </a:ext>
            </a:extLst>
          </p:cNvPr>
          <p:cNvSpPr txBox="1"/>
          <p:nvPr/>
        </p:nvSpPr>
        <p:spPr>
          <a:xfrm>
            <a:off x="4197475" y="232805"/>
            <a:ext cx="4044825" cy="584775"/>
          </a:xfrm>
          <a:prstGeom prst="rect">
            <a:avLst/>
          </a:prstGeom>
          <a:solidFill>
            <a:srgbClr val="0CBAA4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Competition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7897B4-CAF2-E004-A387-A685327D9BDF}"/>
              </a:ext>
            </a:extLst>
          </p:cNvPr>
          <p:cNvGrpSpPr/>
          <p:nvPr/>
        </p:nvGrpSpPr>
        <p:grpSpPr>
          <a:xfrm>
            <a:off x="2305877" y="2086449"/>
            <a:ext cx="2464905" cy="2685101"/>
            <a:chOff x="1020416" y="2476500"/>
            <a:chExt cx="2464905" cy="2685101"/>
          </a:xfrm>
        </p:grpSpPr>
        <p:pic>
          <p:nvPicPr>
            <p:cNvPr id="3" name="Picture 4" descr="Angkor Design - Mobile Apps &amp; Website Development | LinkedIn">
              <a:extLst>
                <a:ext uri="{FF2B5EF4-FFF2-40B4-BE49-F238E27FC236}">
                  <a16:creationId xmlns:a16="http://schemas.microsoft.com/office/drawing/2014/main" id="{28200538-3E36-5C85-015D-07F84A741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2476500"/>
              <a:ext cx="1905000" cy="1905000"/>
            </a:xfrm>
            <a:prstGeom prst="flowChartConnector">
              <a:avLst/>
            </a:prstGeom>
            <a:noFill/>
            <a:ln w="76200">
              <a:solidFill>
                <a:srgbClr val="0CBAA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461EE3-168B-6181-B907-9ECCBA6E0661}"/>
                </a:ext>
              </a:extLst>
            </p:cNvPr>
            <p:cNvSpPr txBox="1"/>
            <p:nvPr/>
          </p:nvSpPr>
          <p:spPr>
            <a:xfrm>
              <a:off x="1020416" y="4638381"/>
              <a:ext cx="2464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Angkor Design</a:t>
              </a:r>
            </a:p>
          </p:txBody>
        </p:sp>
      </p:grpSp>
      <p:pic>
        <p:nvPicPr>
          <p:cNvPr id="1026" name="Picture 2" descr="Proseth Solutions | Phnom Penh">
            <a:extLst>
              <a:ext uri="{FF2B5EF4-FFF2-40B4-BE49-F238E27FC236}">
                <a16:creationId xmlns:a16="http://schemas.microsoft.com/office/drawing/2014/main" id="{BABFAD0B-99BA-FBEA-D0F3-D7715F8D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39" y="2089497"/>
            <a:ext cx="1901952" cy="1901952"/>
          </a:xfrm>
          <a:prstGeom prst="flowChartConnector">
            <a:avLst/>
          </a:prstGeom>
          <a:noFill/>
          <a:ln w="76200">
            <a:solidFill>
              <a:srgbClr val="0CBAA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643E2-9572-A518-680B-E52EB30DD17D}"/>
              </a:ext>
            </a:extLst>
          </p:cNvPr>
          <p:cNvSpPr txBox="1"/>
          <p:nvPr/>
        </p:nvSpPr>
        <p:spPr>
          <a:xfrm>
            <a:off x="7209185" y="4248330"/>
            <a:ext cx="2676938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Proseth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97083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BAB7D-90AC-1212-F19B-783D4934F3F1}"/>
              </a:ext>
            </a:extLst>
          </p:cNvPr>
          <p:cNvSpPr txBox="1"/>
          <p:nvPr/>
        </p:nvSpPr>
        <p:spPr>
          <a:xfrm>
            <a:off x="4197475" y="232805"/>
            <a:ext cx="4044825" cy="584775"/>
          </a:xfrm>
          <a:prstGeom prst="rect">
            <a:avLst/>
          </a:prstGeom>
          <a:solidFill>
            <a:srgbClr val="0CBAA4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 err="1">
                <a:solidFill>
                  <a:schemeClr val="bg1"/>
                </a:solidFill>
              </a:rPr>
              <a:t>Furture</a:t>
            </a:r>
            <a:r>
              <a:rPr lang="en-GB" sz="3200" dirty="0">
                <a:solidFill>
                  <a:schemeClr val="bg1"/>
                </a:solidFill>
              </a:rPr>
              <a:t> Prospect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D3872-33F7-CB53-C280-2BDBE156C308}"/>
              </a:ext>
            </a:extLst>
          </p:cNvPr>
          <p:cNvSpPr txBox="1"/>
          <p:nvPr/>
        </p:nvSpPr>
        <p:spPr>
          <a:xfrm>
            <a:off x="1683026" y="2905780"/>
            <a:ext cx="943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They will give a good services for their clients in 5 years more.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979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F10D4-07EB-6C2D-578F-5605C1764234}"/>
              </a:ext>
            </a:extLst>
          </p:cNvPr>
          <p:cNvSpPr txBox="1"/>
          <p:nvPr/>
        </p:nvSpPr>
        <p:spPr>
          <a:xfrm>
            <a:off x="4426075" y="309005"/>
            <a:ext cx="4032125" cy="584775"/>
          </a:xfrm>
          <a:prstGeom prst="rect">
            <a:avLst/>
          </a:prstGeom>
          <a:solidFill>
            <a:srgbClr val="0CBAA4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Sectors of Activities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59F14F-289B-B360-684C-22065FDD9EF4}"/>
              </a:ext>
            </a:extLst>
          </p:cNvPr>
          <p:cNvGrpSpPr/>
          <p:nvPr/>
        </p:nvGrpSpPr>
        <p:grpSpPr>
          <a:xfrm>
            <a:off x="1632342" y="2900142"/>
            <a:ext cx="5633822" cy="1737360"/>
            <a:chOff x="1632342" y="2900142"/>
            <a:chExt cx="5633822" cy="173736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982E991-7EF0-FED2-5853-5B81A25571BF}"/>
                </a:ext>
              </a:extLst>
            </p:cNvPr>
            <p:cNvSpPr/>
            <p:nvPr/>
          </p:nvSpPr>
          <p:spPr>
            <a:xfrm>
              <a:off x="1632342" y="2900142"/>
              <a:ext cx="1737360" cy="1737360"/>
            </a:xfrm>
            <a:prstGeom prst="ellipse">
              <a:avLst/>
            </a:prstGeom>
            <a:solidFill>
              <a:srgbClr val="0CBAA4"/>
            </a:solidFill>
            <a:ln>
              <a:solidFill>
                <a:srgbClr val="0CBA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E61CB9-D218-31F7-40F6-6CEB25BA5BC0}"/>
                </a:ext>
              </a:extLst>
            </p:cNvPr>
            <p:cNvGrpSpPr/>
            <p:nvPr/>
          </p:nvGrpSpPr>
          <p:grpSpPr>
            <a:xfrm>
              <a:off x="1797135" y="2920903"/>
              <a:ext cx="5469029" cy="1371600"/>
              <a:chOff x="5248999" y="2610683"/>
              <a:chExt cx="5469029" cy="13716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03E27AC-269D-DF7F-4B61-26940FCEF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2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8999" y="2610683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67E7D1-5922-A314-44C1-6B18502FFA71}"/>
                  </a:ext>
                </a:extLst>
              </p:cNvPr>
              <p:cNvSpPr txBox="1"/>
              <p:nvPr/>
            </p:nvSpPr>
            <p:spPr>
              <a:xfrm>
                <a:off x="7121891" y="3296483"/>
                <a:ext cx="3596137" cy="532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Education and Training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1010101010101010101" pitchFamily="2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55623-224F-AB88-B50A-67081F46A27A}"/>
              </a:ext>
            </a:extLst>
          </p:cNvPr>
          <p:cNvGrpSpPr/>
          <p:nvPr/>
        </p:nvGrpSpPr>
        <p:grpSpPr>
          <a:xfrm>
            <a:off x="1632342" y="902267"/>
            <a:ext cx="7038552" cy="1737360"/>
            <a:chOff x="1632342" y="902267"/>
            <a:chExt cx="7038552" cy="17373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7F62F2-B373-7463-5AE6-8B2CE42F40D9}"/>
                </a:ext>
              </a:extLst>
            </p:cNvPr>
            <p:cNvSpPr/>
            <p:nvPr/>
          </p:nvSpPr>
          <p:spPr>
            <a:xfrm>
              <a:off x="1632342" y="902267"/>
              <a:ext cx="1737360" cy="1737360"/>
            </a:xfrm>
            <a:prstGeom prst="ellipse">
              <a:avLst/>
            </a:prstGeom>
            <a:solidFill>
              <a:srgbClr val="0CBAA4"/>
            </a:solidFill>
            <a:ln>
              <a:solidFill>
                <a:srgbClr val="0CBA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D927CB4-2695-EC5F-5E2B-9A9BB3F03A5F}"/>
                </a:ext>
              </a:extLst>
            </p:cNvPr>
            <p:cNvGrpSpPr/>
            <p:nvPr/>
          </p:nvGrpSpPr>
          <p:grpSpPr>
            <a:xfrm>
              <a:off x="1797135" y="1044526"/>
              <a:ext cx="6873759" cy="1371600"/>
              <a:chOff x="1934820" y="2610683"/>
              <a:chExt cx="6873759" cy="137160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6A3FE0-E43B-5EF8-0920-6180F8989913}"/>
                  </a:ext>
                </a:extLst>
              </p:cNvPr>
              <p:cNvSpPr txBox="1"/>
              <p:nvPr/>
            </p:nvSpPr>
            <p:spPr>
              <a:xfrm>
                <a:off x="3747386" y="3207047"/>
                <a:ext cx="5061193" cy="532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E-commerce and Online Retail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1010101010101010101" pitchFamily="2" charset="0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D9D767F-ECBF-2808-912B-CB83F2B15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4820" y="2610683"/>
                <a:ext cx="1371600" cy="1371600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29E740-C27B-CE44-95D3-57383BF457A3}"/>
              </a:ext>
            </a:extLst>
          </p:cNvPr>
          <p:cNvGrpSpPr/>
          <p:nvPr/>
        </p:nvGrpSpPr>
        <p:grpSpPr>
          <a:xfrm>
            <a:off x="1579333" y="4954229"/>
            <a:ext cx="5633822" cy="1737360"/>
            <a:chOff x="1632342" y="2900142"/>
            <a:chExt cx="5633822" cy="173736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501B99-EE1D-90E7-255B-1E6AC9035A2D}"/>
                </a:ext>
              </a:extLst>
            </p:cNvPr>
            <p:cNvSpPr/>
            <p:nvPr/>
          </p:nvSpPr>
          <p:spPr>
            <a:xfrm>
              <a:off x="1632342" y="2900142"/>
              <a:ext cx="1737360" cy="1737360"/>
            </a:xfrm>
            <a:prstGeom prst="ellipse">
              <a:avLst/>
            </a:prstGeom>
            <a:solidFill>
              <a:srgbClr val="0CBAA4"/>
            </a:solidFill>
            <a:ln>
              <a:solidFill>
                <a:srgbClr val="0CBA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934EF-6A68-0427-D761-CCE786EB0D68}"/>
                </a:ext>
              </a:extLst>
            </p:cNvPr>
            <p:cNvSpPr txBox="1"/>
            <p:nvPr/>
          </p:nvSpPr>
          <p:spPr>
            <a:xfrm>
              <a:off x="3670027" y="3606703"/>
              <a:ext cx="3596137" cy="532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Education and Training</a:t>
              </a:r>
              <a:endPara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91FE83A-5E91-253C-D8DB-555A6499A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35" y="5214296"/>
            <a:ext cx="1198355" cy="11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2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B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D99A267A-869C-F6E2-D564-9C4902199537}"/>
              </a:ext>
            </a:extLst>
          </p:cNvPr>
          <p:cNvSpPr/>
          <p:nvPr/>
        </p:nvSpPr>
        <p:spPr>
          <a:xfrm rot="5400000">
            <a:off x="1398104" y="-1398102"/>
            <a:ext cx="3299793" cy="6096000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3F22A3E-DB7E-E4E7-78F4-8CCBCA2B3E08}"/>
              </a:ext>
            </a:extLst>
          </p:cNvPr>
          <p:cNvSpPr/>
          <p:nvPr/>
        </p:nvSpPr>
        <p:spPr>
          <a:xfrm rot="16200000">
            <a:off x="7378150" y="2044147"/>
            <a:ext cx="3677477" cy="5950227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1C9E64-2FB5-57C1-ACE9-C6DCFB534186}"/>
              </a:ext>
            </a:extLst>
          </p:cNvPr>
          <p:cNvGrpSpPr/>
          <p:nvPr/>
        </p:nvGrpSpPr>
        <p:grpSpPr>
          <a:xfrm>
            <a:off x="3048000" y="1980192"/>
            <a:ext cx="5837279" cy="1200329"/>
            <a:chOff x="2644113" y="1523962"/>
            <a:chExt cx="5837279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E67F6C-53F7-7CB3-BA8E-CC6754A9BBF8}"/>
                </a:ext>
              </a:extLst>
            </p:cNvPr>
            <p:cNvSpPr txBox="1"/>
            <p:nvPr/>
          </p:nvSpPr>
          <p:spPr>
            <a:xfrm>
              <a:off x="2644113" y="1523962"/>
              <a:ext cx="58372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 err="1">
                  <a:solidFill>
                    <a:schemeClr val="bg1"/>
                  </a:solidFill>
                  <a:latin typeface="Impact" panose="020B0806030902050204" pitchFamily="34" charset="0"/>
                </a:rPr>
                <a:t>Web</a:t>
              </a:r>
              <a:r>
                <a:rPr lang="en-GB" sz="7200" dirty="0" err="1">
                  <a:latin typeface="Impact" panose="020B0806030902050204" pitchFamily="34" charset="0"/>
                </a:rPr>
                <a:t>essentails</a:t>
              </a:r>
              <a:endParaRPr lang="en-US" sz="7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292B780-5988-C688-729C-C191A8984964}"/>
                </a:ext>
              </a:extLst>
            </p:cNvPr>
            <p:cNvCxnSpPr/>
            <p:nvPr/>
          </p:nvCxnSpPr>
          <p:spPr>
            <a:xfrm>
              <a:off x="2768752" y="2576581"/>
              <a:ext cx="5588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45E15E-FDBA-7E1D-DAB4-7EBD9894738A}"/>
              </a:ext>
            </a:extLst>
          </p:cNvPr>
          <p:cNvSpPr txBox="1"/>
          <p:nvPr/>
        </p:nvSpPr>
        <p:spPr>
          <a:xfrm>
            <a:off x="530011" y="3966688"/>
            <a:ext cx="10217503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Address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5</a:t>
            </a:r>
            <a:r>
              <a: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th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floor, building#431 street 230m Sangat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Teok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Laork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rPr>
              <a:t> 3 PP, 12158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1010101010101010101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AE11E-CC4A-3644-091D-A444CB8D4094}"/>
              </a:ext>
            </a:extLst>
          </p:cNvPr>
          <p:cNvSpPr txBox="1"/>
          <p:nvPr/>
        </p:nvSpPr>
        <p:spPr>
          <a:xfrm>
            <a:off x="530011" y="5445560"/>
            <a:ext cx="583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Phone Number: </a:t>
            </a:r>
            <a:r>
              <a:rPr lang="en-GB" sz="2800" dirty="0"/>
              <a:t>+885 23 996 604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C7472-13E1-090A-1273-F5F580FDD7F2}"/>
              </a:ext>
            </a:extLst>
          </p:cNvPr>
          <p:cNvSpPr txBox="1"/>
          <p:nvPr/>
        </p:nvSpPr>
        <p:spPr>
          <a:xfrm>
            <a:off x="530011" y="4740496"/>
            <a:ext cx="604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Email address: </a:t>
            </a:r>
            <a:r>
              <a:rPr lang="en-GB" sz="2400" dirty="0"/>
              <a:t>info@web-essentials.co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00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E12ABAA-101A-E485-F50C-846B695A6052}"/>
              </a:ext>
            </a:extLst>
          </p:cNvPr>
          <p:cNvSpPr/>
          <p:nvPr/>
        </p:nvSpPr>
        <p:spPr>
          <a:xfrm rot="5400000">
            <a:off x="1398104" y="-1398102"/>
            <a:ext cx="3299793" cy="6096000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EADE429-8F5E-1408-8902-27DC15EDABB7}"/>
              </a:ext>
            </a:extLst>
          </p:cNvPr>
          <p:cNvSpPr/>
          <p:nvPr/>
        </p:nvSpPr>
        <p:spPr>
          <a:xfrm rot="16200000">
            <a:off x="7378150" y="2044147"/>
            <a:ext cx="3677477" cy="5950227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A167E-4099-D8B3-7877-8EA23A3E40E0}"/>
              </a:ext>
            </a:extLst>
          </p:cNvPr>
          <p:cNvSpPr txBox="1"/>
          <p:nvPr/>
        </p:nvSpPr>
        <p:spPr>
          <a:xfrm>
            <a:off x="3343464" y="647689"/>
            <a:ext cx="729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>
                <a:solidFill>
                  <a:schemeClr val="bg1"/>
                </a:solidFill>
              </a:rPr>
              <a:t>Information about company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04726-E656-2BBF-6244-6617E0FF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99" y="2952836"/>
            <a:ext cx="1503163" cy="1503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725CA-1F3E-F645-4FE3-CF8D8170D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54" y="2976132"/>
            <a:ext cx="1393833" cy="13938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A11517-B0BE-8F25-2D7D-46598E524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44" y="2303663"/>
            <a:ext cx="2614002" cy="26140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101C72-511F-13C0-4E69-142C6769D993}"/>
              </a:ext>
            </a:extLst>
          </p:cNvPr>
          <p:cNvSpPr txBox="1"/>
          <p:nvPr/>
        </p:nvSpPr>
        <p:spPr>
          <a:xfrm>
            <a:off x="1164054" y="4369965"/>
            <a:ext cx="2788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	Graphic design </a:t>
            </a:r>
          </a:p>
          <a:p>
            <a:r>
              <a:rPr lang="en-GB" sz="2400" dirty="0"/>
              <a:t>		and </a:t>
            </a:r>
          </a:p>
          <a:p>
            <a:r>
              <a:rPr lang="en-GB" sz="2400" dirty="0"/>
              <a:t>	   UX design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B15B1-28B6-2528-8A92-E3DB4D90E955}"/>
              </a:ext>
            </a:extLst>
          </p:cNvPr>
          <p:cNvSpPr txBox="1"/>
          <p:nvPr/>
        </p:nvSpPr>
        <p:spPr>
          <a:xfrm>
            <a:off x="4627565" y="4455999"/>
            <a:ext cx="262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Customer support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958842-0E7C-1C83-0714-0696855859D2}"/>
              </a:ext>
            </a:extLst>
          </p:cNvPr>
          <p:cNvSpPr txBox="1"/>
          <p:nvPr/>
        </p:nvSpPr>
        <p:spPr>
          <a:xfrm>
            <a:off x="8120088" y="4456000"/>
            <a:ext cx="397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Software development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7F08F-0296-C3A9-46D0-E39D4E137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24" y="2339223"/>
            <a:ext cx="2614002" cy="26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7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8078EEB0-2250-58E4-87B8-932C88321C02}"/>
              </a:ext>
            </a:extLst>
          </p:cNvPr>
          <p:cNvSpPr/>
          <p:nvPr/>
        </p:nvSpPr>
        <p:spPr>
          <a:xfrm rot="5400000">
            <a:off x="1398104" y="-1398102"/>
            <a:ext cx="3299793" cy="6096000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E9049DA-0C36-15C9-84A3-B8D81AB443C2}"/>
              </a:ext>
            </a:extLst>
          </p:cNvPr>
          <p:cNvSpPr/>
          <p:nvPr/>
        </p:nvSpPr>
        <p:spPr>
          <a:xfrm rot="16200000">
            <a:off x="7378150" y="2044147"/>
            <a:ext cx="3677477" cy="5950227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E0E62-CCA9-7C2E-9845-867B234E5CD9}"/>
              </a:ext>
            </a:extLst>
          </p:cNvPr>
          <p:cNvSpPr txBox="1"/>
          <p:nvPr/>
        </p:nvSpPr>
        <p:spPr>
          <a:xfrm>
            <a:off x="4217577" y="250780"/>
            <a:ext cx="4379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>
                <a:solidFill>
                  <a:schemeClr val="bg1"/>
                </a:solidFill>
              </a:rPr>
              <a:t>Mission and vision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6A2174-8A1B-2597-6645-977F3B842496}"/>
              </a:ext>
            </a:extLst>
          </p:cNvPr>
          <p:cNvGrpSpPr/>
          <p:nvPr/>
        </p:nvGrpSpPr>
        <p:grpSpPr>
          <a:xfrm>
            <a:off x="582047" y="1310760"/>
            <a:ext cx="10868880" cy="1679498"/>
            <a:chOff x="582047" y="1310760"/>
            <a:chExt cx="10868880" cy="167949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D0DEB4F-7323-2746-4461-CE5DD4E47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47" y="1310760"/>
              <a:ext cx="2982788" cy="167949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10EEED-06CF-652A-0644-4B032C990D5F}"/>
                </a:ext>
              </a:extLst>
            </p:cNvPr>
            <p:cNvSpPr txBox="1"/>
            <p:nvPr/>
          </p:nvSpPr>
          <p:spPr>
            <a:xfrm>
              <a:off x="3564835" y="1840643"/>
              <a:ext cx="7886092" cy="7363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Creating jobs, helping to develop the country’s technology sector and presenting an ethical economic and personal model.</a:t>
              </a:r>
              <a:endPara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unPenh" panose="01010101010101010101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142289-EEB0-F1F8-FD82-24D98806730E}"/>
              </a:ext>
            </a:extLst>
          </p:cNvPr>
          <p:cNvGrpSpPr/>
          <p:nvPr/>
        </p:nvGrpSpPr>
        <p:grpSpPr>
          <a:xfrm>
            <a:off x="582047" y="2999988"/>
            <a:ext cx="10063641" cy="2395539"/>
            <a:chOff x="582047" y="2999988"/>
            <a:chExt cx="10063641" cy="2395539"/>
          </a:xfrm>
        </p:grpSpPr>
        <p:pic>
          <p:nvPicPr>
            <p:cNvPr id="1034" name="Picture 10" descr="What should be the vision of an entrepreneur?">
              <a:extLst>
                <a:ext uri="{FF2B5EF4-FFF2-40B4-BE49-F238E27FC236}">
                  <a16:creationId xmlns:a16="http://schemas.microsoft.com/office/drawing/2014/main" id="{1979AB0C-10CF-FD5D-30DB-DB6B52C24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426" y="2999988"/>
              <a:ext cx="4238262" cy="239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F9B1C7-8BC4-F029-7750-B5B684E77B93}"/>
                </a:ext>
              </a:extLst>
            </p:cNvPr>
            <p:cNvSpPr txBox="1"/>
            <p:nvPr/>
          </p:nvSpPr>
          <p:spPr>
            <a:xfrm>
              <a:off x="582047" y="3972130"/>
              <a:ext cx="67718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unPenh" panose="01010101010101010101" pitchFamily="2" charset="0"/>
                </a:rPr>
                <a:t>	To unite like-minded customers and empowered Cambodian talent to create innovative, fairly traded software that change how people live and work together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64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BD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07F4BE8-063B-CC86-3802-E00658B230A5}"/>
              </a:ext>
            </a:extLst>
          </p:cNvPr>
          <p:cNvSpPr/>
          <p:nvPr/>
        </p:nvSpPr>
        <p:spPr>
          <a:xfrm rot="5400000">
            <a:off x="1106557" y="-1106554"/>
            <a:ext cx="3299793" cy="5512906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57AF2322-CBBC-50A1-8740-6DCEBFDF8768}"/>
              </a:ext>
            </a:extLst>
          </p:cNvPr>
          <p:cNvSpPr/>
          <p:nvPr/>
        </p:nvSpPr>
        <p:spPr>
          <a:xfrm rot="16200000">
            <a:off x="7662724" y="2328724"/>
            <a:ext cx="3677477" cy="5381075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D7CB1-2C48-4CF4-11E5-A5747716403C}"/>
              </a:ext>
            </a:extLst>
          </p:cNvPr>
          <p:cNvSpPr txBox="1"/>
          <p:nvPr/>
        </p:nvSpPr>
        <p:spPr>
          <a:xfrm>
            <a:off x="4522772" y="296710"/>
            <a:ext cx="460241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400" u="sng" dirty="0">
                <a:solidFill>
                  <a:schemeClr val="bg1"/>
                </a:solidFill>
              </a:rPr>
              <a:t>Products&amp; Services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D20220-065E-6EB0-04E2-1FC8A45CC119}"/>
              </a:ext>
            </a:extLst>
          </p:cNvPr>
          <p:cNvSpPr/>
          <p:nvPr/>
        </p:nvSpPr>
        <p:spPr>
          <a:xfrm>
            <a:off x="5584338" y="1831177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842120-4B82-9D6C-20CE-53C9E9BDFEAA}"/>
              </a:ext>
            </a:extLst>
          </p:cNvPr>
          <p:cNvSpPr/>
          <p:nvPr/>
        </p:nvSpPr>
        <p:spPr>
          <a:xfrm>
            <a:off x="8975047" y="1808922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6D8AF4-5172-DE38-4C34-58F12691BD64}"/>
              </a:ext>
            </a:extLst>
          </p:cNvPr>
          <p:cNvSpPr/>
          <p:nvPr/>
        </p:nvSpPr>
        <p:spPr>
          <a:xfrm>
            <a:off x="2418282" y="1808922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67C8D9-53D5-1550-2660-5F13C84C2DDD}"/>
              </a:ext>
            </a:extLst>
          </p:cNvPr>
          <p:cNvSpPr txBox="1"/>
          <p:nvPr/>
        </p:nvSpPr>
        <p:spPr>
          <a:xfrm>
            <a:off x="1739329" y="3130467"/>
            <a:ext cx="272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C2929"/>
                </a:solidFill>
                <a:effectLst/>
              </a:rPr>
              <a:t>Business Innovation </a:t>
            </a:r>
          </a:p>
          <a:p>
            <a:pPr algn="l"/>
            <a:r>
              <a:rPr lang="en-US" sz="2400" b="0" i="0" dirty="0">
                <a:solidFill>
                  <a:srgbClr val="2C2929"/>
                </a:solidFill>
                <a:effectLst/>
              </a:rPr>
              <a:t>    via Digitalization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B4F1F-D384-188B-2034-D12D5AE1141E}"/>
              </a:ext>
            </a:extLst>
          </p:cNvPr>
          <p:cNvSpPr txBox="1"/>
          <p:nvPr/>
        </p:nvSpPr>
        <p:spPr>
          <a:xfrm>
            <a:off x="4855306" y="3141819"/>
            <a:ext cx="390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C2929"/>
                </a:solidFill>
                <a:effectLst/>
              </a:rPr>
              <a:t>Mobile and web apps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A8AEF3-2CF3-915E-724C-8098505945E0}"/>
              </a:ext>
            </a:extLst>
          </p:cNvPr>
          <p:cNvSpPr txBox="1"/>
          <p:nvPr/>
        </p:nvSpPr>
        <p:spPr>
          <a:xfrm>
            <a:off x="8284304" y="3141819"/>
            <a:ext cx="390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C2929"/>
                </a:solidFill>
                <a:effectLst/>
              </a:rPr>
              <a:t>Website and Portals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0E37D4-3575-3422-6217-E2F033821457}"/>
              </a:ext>
            </a:extLst>
          </p:cNvPr>
          <p:cNvSpPr txBox="1"/>
          <p:nvPr/>
        </p:nvSpPr>
        <p:spPr>
          <a:xfrm>
            <a:off x="1697168" y="5447006"/>
            <a:ext cx="390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0" i="0" dirty="0">
                <a:solidFill>
                  <a:srgbClr val="2C2929"/>
                </a:solidFill>
                <a:effectLst/>
              </a:rPr>
              <a:t>Supporting services</a:t>
            </a:r>
            <a:endParaRPr lang="en-US" sz="2400" b="0" i="0" dirty="0">
              <a:solidFill>
                <a:srgbClr val="2C2929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EFA70-230E-F61E-D94B-BD55D3D633AF}"/>
              </a:ext>
            </a:extLst>
          </p:cNvPr>
          <p:cNvSpPr txBox="1"/>
          <p:nvPr/>
        </p:nvSpPr>
        <p:spPr>
          <a:xfrm>
            <a:off x="5393752" y="5447005"/>
            <a:ext cx="238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0" i="0" dirty="0">
                <a:solidFill>
                  <a:srgbClr val="2C2929"/>
                </a:solidFill>
                <a:effectLst/>
              </a:rPr>
              <a:t>ICT4D Solutions</a:t>
            </a:r>
            <a:endParaRPr lang="en-US" sz="2400" b="0" i="0" dirty="0">
              <a:solidFill>
                <a:srgbClr val="2C2929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0C0249-F28A-8DC7-B95B-B89BF99C5634}"/>
              </a:ext>
            </a:extLst>
          </p:cNvPr>
          <p:cNvSpPr txBox="1"/>
          <p:nvPr/>
        </p:nvSpPr>
        <p:spPr>
          <a:xfrm>
            <a:off x="8284304" y="5447006"/>
            <a:ext cx="374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 err="1">
                <a:solidFill>
                  <a:srgbClr val="2C2929"/>
                </a:solidFill>
              </a:rPr>
              <a:t>Omnivote</a:t>
            </a:r>
            <a:r>
              <a:rPr lang="en-GB" sz="2400" dirty="0">
                <a:solidFill>
                  <a:srgbClr val="2C2929"/>
                </a:solidFill>
              </a:rPr>
              <a:t> </a:t>
            </a:r>
            <a:r>
              <a:rPr lang="en-GB" sz="2400" dirty="0" err="1">
                <a:solidFill>
                  <a:srgbClr val="2C2929"/>
                </a:solidFill>
              </a:rPr>
              <a:t>eVoting</a:t>
            </a:r>
            <a:r>
              <a:rPr lang="en-GB" sz="2400" dirty="0">
                <a:solidFill>
                  <a:srgbClr val="2C2929"/>
                </a:solidFill>
              </a:rPr>
              <a:t> Solution</a:t>
            </a:r>
            <a:endParaRPr lang="en-US" sz="2400" b="0" i="0" dirty="0">
              <a:solidFill>
                <a:srgbClr val="2C2929"/>
              </a:solidFill>
              <a:effectLst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E01B2E-354E-CA2F-13AB-1B874DBF4B29}"/>
              </a:ext>
            </a:extLst>
          </p:cNvPr>
          <p:cNvSpPr/>
          <p:nvPr/>
        </p:nvSpPr>
        <p:spPr>
          <a:xfrm>
            <a:off x="2404603" y="3977754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83BA91-9831-E404-B877-531E132E8AEA}"/>
              </a:ext>
            </a:extLst>
          </p:cNvPr>
          <p:cNvSpPr/>
          <p:nvPr/>
        </p:nvSpPr>
        <p:spPr>
          <a:xfrm>
            <a:off x="5659337" y="3977755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397E18-9D18-16DC-3C6F-71AB44F2DCF7}"/>
              </a:ext>
            </a:extLst>
          </p:cNvPr>
          <p:cNvSpPr/>
          <p:nvPr/>
        </p:nvSpPr>
        <p:spPr>
          <a:xfrm>
            <a:off x="8989056" y="3977756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77709E2-BF0A-B43F-649F-2A4EBD6A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53" y="3911409"/>
            <a:ext cx="1371600" cy="1371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551DDDF-09AB-9D0B-2ADC-4CDFCDABD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13" y="2043623"/>
            <a:ext cx="924529" cy="9245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8FDAE5-5C4D-9370-F7C8-F293FEA6C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767" y="1850307"/>
            <a:ext cx="1280160" cy="12801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976FF69-D31A-72C7-3D11-9F758201C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93" y="2053752"/>
            <a:ext cx="914400" cy="914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17731A1-F1F2-2651-85F9-633C738EA4F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78" y="4206354"/>
            <a:ext cx="914400" cy="914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59BD1CA-CDF3-6258-39D3-437D36097B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92" y="42063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7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B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5BE6B8F2-F650-5696-5032-072A0E11DCF6}"/>
              </a:ext>
            </a:extLst>
          </p:cNvPr>
          <p:cNvSpPr/>
          <p:nvPr/>
        </p:nvSpPr>
        <p:spPr>
          <a:xfrm rot="5400000">
            <a:off x="1106557" y="-1106554"/>
            <a:ext cx="3299793" cy="5512906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97D2BB3-D60E-EEFD-B5B5-F13F62587E1F}"/>
              </a:ext>
            </a:extLst>
          </p:cNvPr>
          <p:cNvSpPr/>
          <p:nvPr/>
        </p:nvSpPr>
        <p:spPr>
          <a:xfrm rot="16200000">
            <a:off x="7662724" y="2328724"/>
            <a:ext cx="3677477" cy="5381075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27AE4-1659-945F-60F1-30B4E172E1CB}"/>
              </a:ext>
            </a:extLst>
          </p:cNvPr>
          <p:cNvSpPr txBox="1"/>
          <p:nvPr/>
        </p:nvSpPr>
        <p:spPr>
          <a:xfrm>
            <a:off x="5015568" y="151567"/>
            <a:ext cx="359071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400" u="sng" dirty="0">
                <a:solidFill>
                  <a:schemeClr val="bg1"/>
                </a:solidFill>
              </a:rPr>
              <a:t>Target Market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F82281-B3E9-D7C7-3923-01BD9E72B746}"/>
              </a:ext>
            </a:extLst>
          </p:cNvPr>
          <p:cNvSpPr/>
          <p:nvPr/>
        </p:nvSpPr>
        <p:spPr>
          <a:xfrm>
            <a:off x="4872000" y="2186605"/>
            <a:ext cx="2743200" cy="2743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118730-3AE2-E69E-5F64-6707FBE979D6}"/>
              </a:ext>
            </a:extLst>
          </p:cNvPr>
          <p:cNvSpPr/>
          <p:nvPr/>
        </p:nvSpPr>
        <p:spPr>
          <a:xfrm>
            <a:off x="8618018" y="2186605"/>
            <a:ext cx="2743200" cy="2743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0426A9-A651-E300-1760-8ADFBA79A756}"/>
              </a:ext>
            </a:extLst>
          </p:cNvPr>
          <p:cNvSpPr/>
          <p:nvPr/>
        </p:nvSpPr>
        <p:spPr>
          <a:xfrm>
            <a:off x="830782" y="2186605"/>
            <a:ext cx="2743200" cy="2743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4B398-66CD-30E5-44FC-F5A8B4627175}"/>
              </a:ext>
            </a:extLst>
          </p:cNvPr>
          <p:cNvSpPr txBox="1"/>
          <p:nvPr/>
        </p:nvSpPr>
        <p:spPr>
          <a:xfrm>
            <a:off x="830782" y="5036090"/>
            <a:ext cx="272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2C2929"/>
                </a:solidFill>
              </a:rPr>
              <a:t>E</a:t>
            </a:r>
            <a:r>
              <a:rPr lang="en-US" sz="2800" dirty="0" err="1">
                <a:solidFill>
                  <a:srgbClr val="2C2929"/>
                </a:solidFill>
              </a:rPr>
              <a:t>ducation</a:t>
            </a:r>
            <a:endParaRPr lang="en-US" sz="2800" b="0" i="0" dirty="0">
              <a:solidFill>
                <a:srgbClr val="2C2929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A1E1E-9527-C4B5-012F-F0169A46D3AB}"/>
              </a:ext>
            </a:extLst>
          </p:cNvPr>
          <p:cNvSpPr txBox="1"/>
          <p:nvPr/>
        </p:nvSpPr>
        <p:spPr>
          <a:xfrm>
            <a:off x="4872000" y="5036090"/>
            <a:ext cx="272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2C2929"/>
                </a:solidFill>
                <a:effectLst/>
              </a:rPr>
              <a:t>Orga</a:t>
            </a:r>
            <a:r>
              <a:rPr lang="en-GB" sz="2800" dirty="0">
                <a:solidFill>
                  <a:srgbClr val="2C2929"/>
                </a:solidFill>
              </a:rPr>
              <a:t>nization</a:t>
            </a:r>
            <a:endParaRPr lang="en-US" sz="2800" b="0" i="0" dirty="0">
              <a:solidFill>
                <a:srgbClr val="2C2929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7876-C12A-0E09-2AF1-41AD15D2DA98}"/>
              </a:ext>
            </a:extLst>
          </p:cNvPr>
          <p:cNvSpPr txBox="1"/>
          <p:nvPr/>
        </p:nvSpPr>
        <p:spPr>
          <a:xfrm>
            <a:off x="8628749" y="4996066"/>
            <a:ext cx="272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i="0" dirty="0">
                <a:solidFill>
                  <a:srgbClr val="2C2929"/>
                </a:solidFill>
                <a:effectLst/>
              </a:rPr>
              <a:t>Bank</a:t>
            </a:r>
            <a:endParaRPr lang="en-US" sz="2800" b="0" i="0" dirty="0">
              <a:solidFill>
                <a:srgbClr val="2C2929"/>
              </a:solidFill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3B174D-F4CC-7C6C-A9E3-2501B6F6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82" y="2514600"/>
            <a:ext cx="1828800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9812AB-63FD-50EC-E3DC-4527D224F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77" y="2643805"/>
            <a:ext cx="18288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F10A4F-DED3-8637-2AC1-722230950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18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B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CA32896C-AC2C-7F8E-CE92-D745CBC2F244}"/>
              </a:ext>
            </a:extLst>
          </p:cNvPr>
          <p:cNvSpPr/>
          <p:nvPr/>
        </p:nvSpPr>
        <p:spPr>
          <a:xfrm rot="5400000">
            <a:off x="1106557" y="-1106554"/>
            <a:ext cx="3299793" cy="5512906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EC2252E5-A0CF-B6D6-2381-1231AD6ADE5D}"/>
              </a:ext>
            </a:extLst>
          </p:cNvPr>
          <p:cNvSpPr/>
          <p:nvPr/>
        </p:nvSpPr>
        <p:spPr>
          <a:xfrm rot="16200000">
            <a:off x="7662724" y="2328724"/>
            <a:ext cx="3677477" cy="5381075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11D47-0D92-F656-C425-E3CA62A59540}"/>
              </a:ext>
            </a:extLst>
          </p:cNvPr>
          <p:cNvSpPr txBox="1"/>
          <p:nvPr/>
        </p:nvSpPr>
        <p:spPr>
          <a:xfrm>
            <a:off x="5015568" y="151567"/>
            <a:ext cx="359071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400" u="sng" dirty="0">
                <a:solidFill>
                  <a:schemeClr val="bg1"/>
                </a:solidFill>
              </a:rPr>
              <a:t>Competition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CBE6E6-57F5-E03F-5982-E37C37A78A96}"/>
              </a:ext>
            </a:extLst>
          </p:cNvPr>
          <p:cNvGrpSpPr/>
          <p:nvPr/>
        </p:nvGrpSpPr>
        <p:grpSpPr>
          <a:xfrm>
            <a:off x="1020416" y="2476500"/>
            <a:ext cx="2464905" cy="2685101"/>
            <a:chOff x="1020416" y="2476500"/>
            <a:chExt cx="2464905" cy="2685101"/>
          </a:xfrm>
        </p:grpSpPr>
        <p:pic>
          <p:nvPicPr>
            <p:cNvPr id="1028" name="Picture 4" descr="Angkor Design - Mobile Apps &amp; Website Development | LinkedIn">
              <a:extLst>
                <a:ext uri="{FF2B5EF4-FFF2-40B4-BE49-F238E27FC236}">
                  <a16:creationId xmlns:a16="http://schemas.microsoft.com/office/drawing/2014/main" id="{8C7114FC-44E2-5A0E-2018-6D6EF803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2476500"/>
              <a:ext cx="1905000" cy="1905000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A66926-6111-4427-59BF-6FA65FDF268B}"/>
                </a:ext>
              </a:extLst>
            </p:cNvPr>
            <p:cNvSpPr txBox="1"/>
            <p:nvPr/>
          </p:nvSpPr>
          <p:spPr>
            <a:xfrm>
              <a:off x="1020416" y="4638381"/>
              <a:ext cx="2464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Angkor Design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B2CC90-4D19-CB93-C017-C9412FCC9A36}"/>
              </a:ext>
            </a:extLst>
          </p:cNvPr>
          <p:cNvGrpSpPr/>
          <p:nvPr/>
        </p:nvGrpSpPr>
        <p:grpSpPr>
          <a:xfrm>
            <a:off x="5015568" y="2476500"/>
            <a:ext cx="2572904" cy="2685101"/>
            <a:chOff x="5015568" y="2476500"/>
            <a:chExt cx="2572904" cy="2685101"/>
          </a:xfrm>
        </p:grpSpPr>
        <p:pic>
          <p:nvPicPr>
            <p:cNvPr id="1030" name="Picture 6" descr="Coolbeans Digital Co., Ltd. — Leading tech solutions">
              <a:extLst>
                <a:ext uri="{FF2B5EF4-FFF2-40B4-BE49-F238E27FC236}">
                  <a16:creationId xmlns:a16="http://schemas.microsoft.com/office/drawing/2014/main" id="{EC8A69C7-F281-B114-2816-A9888BEAE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568" y="2476500"/>
              <a:ext cx="1915160" cy="1901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1C6A82-D0CA-5D02-5295-9EB47C643012}"/>
                </a:ext>
              </a:extLst>
            </p:cNvPr>
            <p:cNvSpPr txBox="1"/>
            <p:nvPr/>
          </p:nvSpPr>
          <p:spPr>
            <a:xfrm>
              <a:off x="5123567" y="4638381"/>
              <a:ext cx="2464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err="1"/>
                <a:t>Coolbeans</a:t>
              </a:r>
              <a:endParaRPr lang="en-GB" sz="28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E127C0-1569-A34C-3280-30EF278E64E2}"/>
              </a:ext>
            </a:extLst>
          </p:cNvPr>
          <p:cNvGrpSpPr/>
          <p:nvPr/>
        </p:nvGrpSpPr>
        <p:grpSpPr>
          <a:xfrm>
            <a:off x="8848392" y="2476500"/>
            <a:ext cx="2464905" cy="2685101"/>
            <a:chOff x="8848392" y="2476500"/>
            <a:chExt cx="2464905" cy="2685101"/>
          </a:xfrm>
        </p:grpSpPr>
        <p:pic>
          <p:nvPicPr>
            <p:cNvPr id="1032" name="Picture 8" descr="Mango Byte | Phnom Penh">
              <a:extLst>
                <a:ext uri="{FF2B5EF4-FFF2-40B4-BE49-F238E27FC236}">
                  <a16:creationId xmlns:a16="http://schemas.microsoft.com/office/drawing/2014/main" id="{2E8F8A1B-DC57-8C7E-610E-5B53F9972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0196" y="2476500"/>
              <a:ext cx="1901952" cy="1901952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F49F26-F806-BDD2-0FF8-5F8C3A14B98C}"/>
                </a:ext>
              </a:extLst>
            </p:cNvPr>
            <p:cNvSpPr txBox="1"/>
            <p:nvPr/>
          </p:nvSpPr>
          <p:spPr>
            <a:xfrm>
              <a:off x="8848392" y="4638381"/>
              <a:ext cx="24649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Mango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64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B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B881AE6-F920-E7B3-D47C-395338026A38}"/>
              </a:ext>
            </a:extLst>
          </p:cNvPr>
          <p:cNvSpPr/>
          <p:nvPr/>
        </p:nvSpPr>
        <p:spPr>
          <a:xfrm rot="5400000">
            <a:off x="1106557" y="-1106554"/>
            <a:ext cx="3299793" cy="5512906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07B9222-998A-CF0A-D520-904308D8F158}"/>
              </a:ext>
            </a:extLst>
          </p:cNvPr>
          <p:cNvSpPr/>
          <p:nvPr/>
        </p:nvSpPr>
        <p:spPr>
          <a:xfrm rot="16200000">
            <a:off x="7662724" y="2328724"/>
            <a:ext cx="3677477" cy="5381075"/>
          </a:xfrm>
          <a:prstGeom prst="rtTriangle">
            <a:avLst/>
          </a:prstGeom>
          <a:solidFill>
            <a:srgbClr val="02A8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8F31F-26C6-6BC9-E61C-724CD138E28D}"/>
              </a:ext>
            </a:extLst>
          </p:cNvPr>
          <p:cNvSpPr txBox="1"/>
          <p:nvPr/>
        </p:nvSpPr>
        <p:spPr>
          <a:xfrm>
            <a:off x="5015568" y="151567"/>
            <a:ext cx="476147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4400" b="1" u="sng" dirty="0">
                <a:solidFill>
                  <a:schemeClr val="bg1"/>
                </a:solidFill>
                <a:latin typeface="Calibri" panose="020F0502020204030204" pitchFamily="34" charset="0"/>
                <a:cs typeface="DaunPenh" panose="01010101010101010101" pitchFamily="2" charset="0"/>
              </a:rPr>
              <a:t>F</a:t>
            </a:r>
            <a:r>
              <a:rPr lang="en-US" sz="4400" b="1" u="sng" dirty="0" err="1">
                <a:solidFill>
                  <a:schemeClr val="bg1"/>
                </a:solidFill>
                <a:latin typeface="Calibri" panose="020F0502020204030204" pitchFamily="34" charset="0"/>
                <a:cs typeface="DaunPenh" panose="01010101010101010101" pitchFamily="2" charset="0"/>
              </a:rPr>
              <a:t>uture</a:t>
            </a:r>
            <a:r>
              <a:rPr lang="en-US" sz="4400" b="1" u="sng" dirty="0">
                <a:solidFill>
                  <a:schemeClr val="bg1"/>
                </a:solidFill>
                <a:latin typeface="Calibri" panose="020F0502020204030204" pitchFamily="34" charset="0"/>
                <a:cs typeface="DaunPenh" panose="01010101010101010101" pitchFamily="2" charset="0"/>
              </a:rPr>
              <a:t> prospect</a:t>
            </a:r>
            <a:endParaRPr lang="en-US" sz="4400" b="1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35BED-F75C-8DAF-EFEA-BB70C121CFD0}"/>
              </a:ext>
            </a:extLst>
          </p:cNvPr>
          <p:cNvSpPr txBox="1"/>
          <p:nvPr/>
        </p:nvSpPr>
        <p:spPr>
          <a:xfrm>
            <a:off x="907571" y="2607298"/>
            <a:ext cx="108665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will continue to strive for excellence for the next 10 years.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are not the only software development company in Cambodia, but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they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aim to be the best.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402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1530</TotalTime>
  <Words>557</Words>
  <Application>Microsoft Office PowerPoint</Application>
  <PresentationFormat>Widescreen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Aptos</vt:lpstr>
      <vt:lpstr>Arial</vt:lpstr>
      <vt:lpstr>Calibri</vt:lpstr>
      <vt:lpstr>Calibri Light</vt:lpstr>
      <vt:lpstr>Helvetica</vt:lpstr>
      <vt:lpstr>Impact</vt:lpstr>
      <vt:lpstr>Roboto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12</cp:revision>
  <dcterms:created xsi:type="dcterms:W3CDTF">2023-07-30T07:53:45Z</dcterms:created>
  <dcterms:modified xsi:type="dcterms:W3CDTF">2023-08-07T04:24:28Z</dcterms:modified>
</cp:coreProperties>
</file>