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47" r:id="rId2"/>
    <p:sldId id="500" r:id="rId3"/>
    <p:sldId id="501" r:id="rId4"/>
    <p:sldId id="502" r:id="rId5"/>
    <p:sldId id="503" r:id="rId6"/>
    <p:sldId id="504" r:id="rId7"/>
    <p:sldId id="505" r:id="rId8"/>
    <p:sldId id="506" r:id="rId9"/>
    <p:sldId id="508" r:id="rId10"/>
    <p:sldId id="507" r:id="rId11"/>
    <p:sldId id="509" r:id="rId12"/>
    <p:sldId id="510" r:id="rId13"/>
    <p:sldId id="511" r:id="rId14"/>
    <p:sldId id="512" r:id="rId15"/>
    <p:sldId id="513" r:id="rId16"/>
    <p:sldId id="514" r:id="rId17"/>
    <p:sldId id="517" r:id="rId18"/>
    <p:sldId id="518" r:id="rId19"/>
    <p:sldId id="519" r:id="rId20"/>
    <p:sldId id="520" r:id="rId21"/>
    <p:sldId id="521" r:id="rId22"/>
    <p:sldId id="344" r:id="rId23"/>
    <p:sldId id="516" r:id="rId24"/>
    <p:sldId id="515" r:id="rId25"/>
    <p:sldId id="522" r:id="rId26"/>
    <p:sldId id="524" r:id="rId27"/>
    <p:sldId id="525" r:id="rId28"/>
    <p:sldId id="526" r:id="rId29"/>
    <p:sldId id="527" r:id="rId30"/>
    <p:sldId id="528" r:id="rId31"/>
    <p:sldId id="531" r:id="rId32"/>
    <p:sldId id="530" r:id="rId33"/>
    <p:sldId id="463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A776"/>
    <a:srgbClr val="5B9BD5"/>
    <a:srgbClr val="39A6AB"/>
    <a:srgbClr val="00B0F0"/>
    <a:srgbClr val="BD2035"/>
    <a:srgbClr val="FFFFFF"/>
    <a:srgbClr val="272822"/>
    <a:srgbClr val="FED42A"/>
    <a:srgbClr val="FEDC32"/>
    <a:srgbClr val="BFD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2" autoAdjust="0"/>
    <p:restoredTop sz="95179" autoAdjust="0"/>
  </p:normalViewPr>
  <p:slideViewPr>
    <p:cSldViewPr snapToGrid="0">
      <p:cViewPr varScale="1">
        <p:scale>
          <a:sx n="74" d="100"/>
          <a:sy n="74" d="100"/>
        </p:scale>
        <p:origin x="90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14/07/2022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14/07/2022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14/07/2022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14/07/2022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14/07/2022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14/07/2022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guide/single-file-component.html#introduction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www.udemy.com/course/vuejs-2-the-complete-guide/learn/lecture/21463426#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3.vuejs.org/style-guide/" TargetMode="External"/><Relationship Id="rId5" Type="http://schemas.openxmlformats.org/officeDocument/2006/relationships/hyperlink" Target="https://www.youtube.com/watch?v=4deVCNJq3qc&amp;ab_channel=freeCodeCamp.org" TargetMode="External"/><Relationship Id="rId4" Type="http://schemas.openxmlformats.org/officeDocument/2006/relationships/hyperlink" Target="https://cli.vuejs.org/guid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65767" y="1910888"/>
            <a:ext cx="428226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dirty="0" smtClean="0"/>
              <a:t>VUE</a:t>
            </a:r>
            <a:endParaRPr lang="en-US" sz="15000" dirty="0"/>
          </a:p>
          <a:p>
            <a:pPr algn="ctr"/>
            <a:r>
              <a:rPr lang="en-US" sz="7000" i="1" dirty="0" smtClean="0"/>
              <a:t>ADVANCED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4615" y="991339"/>
            <a:ext cx="2814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CORE CONCEPTS</a:t>
            </a:r>
          </a:p>
        </p:txBody>
      </p:sp>
      <p:sp>
        <p:nvSpPr>
          <p:cNvPr id="7" name="Oval 6"/>
          <p:cNvSpPr/>
          <p:nvPr/>
        </p:nvSpPr>
        <p:spPr>
          <a:xfrm>
            <a:off x="1028241" y="991339"/>
            <a:ext cx="652203" cy="6522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sp>
        <p:nvSpPr>
          <p:cNvPr id="8" name="TextBox 7"/>
          <p:cNvSpPr txBox="1"/>
          <p:nvPr/>
        </p:nvSpPr>
        <p:spPr>
          <a:xfrm>
            <a:off x="1504392" y="3254097"/>
            <a:ext cx="1406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VUE CLI</a:t>
            </a:r>
          </a:p>
        </p:txBody>
      </p:sp>
      <p:sp>
        <p:nvSpPr>
          <p:cNvPr id="9" name="Oval 8"/>
          <p:cNvSpPr/>
          <p:nvPr/>
        </p:nvSpPr>
        <p:spPr>
          <a:xfrm>
            <a:off x="678018" y="3204994"/>
            <a:ext cx="652203" cy="6522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10" name="TextBox 9"/>
          <p:cNvSpPr txBox="1"/>
          <p:nvPr/>
        </p:nvSpPr>
        <p:spPr>
          <a:xfrm>
            <a:off x="2891310" y="5775117"/>
            <a:ext cx="3264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9AD"/>
                </a:solidFill>
              </a:rPr>
              <a:t>VUE COMPONENTS</a:t>
            </a:r>
          </a:p>
        </p:txBody>
      </p:sp>
      <p:sp>
        <p:nvSpPr>
          <p:cNvPr id="11" name="Oval 10"/>
          <p:cNvSpPr/>
          <p:nvPr/>
        </p:nvSpPr>
        <p:spPr>
          <a:xfrm>
            <a:off x="2064936" y="5726014"/>
            <a:ext cx="652203" cy="6522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3</a:t>
            </a:r>
            <a:endParaRPr lang="en-US" sz="3500" dirty="0"/>
          </a:p>
        </p:txBody>
      </p:sp>
      <p:sp>
        <p:nvSpPr>
          <p:cNvPr id="12" name="TextBox 11"/>
          <p:cNvSpPr txBox="1"/>
          <p:nvPr/>
        </p:nvSpPr>
        <p:spPr>
          <a:xfrm>
            <a:off x="9631206" y="4462912"/>
            <a:ext cx="16652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ROUTING</a:t>
            </a:r>
            <a:endParaRPr lang="en-US" sz="3000" dirty="0"/>
          </a:p>
        </p:txBody>
      </p:sp>
      <p:sp>
        <p:nvSpPr>
          <p:cNvPr id="13" name="Oval 12"/>
          <p:cNvSpPr/>
          <p:nvPr/>
        </p:nvSpPr>
        <p:spPr>
          <a:xfrm>
            <a:off x="8804832" y="4413809"/>
            <a:ext cx="652203" cy="65220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4</a:t>
            </a:r>
            <a:endParaRPr lang="en-US" sz="3500" dirty="0"/>
          </a:p>
        </p:txBody>
      </p:sp>
      <p:sp>
        <p:nvSpPr>
          <p:cNvPr id="14" name="TextBox 13"/>
          <p:cNvSpPr txBox="1"/>
          <p:nvPr/>
        </p:nvSpPr>
        <p:spPr>
          <a:xfrm>
            <a:off x="8915397" y="1811689"/>
            <a:ext cx="2904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CREATE WIDGETS</a:t>
            </a:r>
            <a:endParaRPr lang="en-US" sz="3000" dirty="0"/>
          </a:p>
        </p:txBody>
      </p:sp>
      <p:sp>
        <p:nvSpPr>
          <p:cNvPr id="15" name="Oval 14"/>
          <p:cNvSpPr/>
          <p:nvPr/>
        </p:nvSpPr>
        <p:spPr>
          <a:xfrm>
            <a:off x="8152629" y="1786059"/>
            <a:ext cx="652203" cy="65220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5</a:t>
            </a:r>
            <a:endParaRPr lang="en-US" sz="3500" dirty="0"/>
          </a:p>
        </p:txBody>
      </p:sp>
      <p:sp>
        <p:nvSpPr>
          <p:cNvPr id="16" name="Rectangle 15"/>
          <p:cNvSpPr/>
          <p:nvPr/>
        </p:nvSpPr>
        <p:spPr>
          <a:xfrm>
            <a:off x="1680444" y="5555087"/>
            <a:ext cx="4853607" cy="994055"/>
          </a:xfrm>
          <a:prstGeom prst="rect">
            <a:avLst/>
          </a:prstGeom>
          <a:noFill/>
          <a:ln w="76200">
            <a:solidFill>
              <a:srgbClr val="FF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2151" y="542639"/>
            <a:ext cx="10641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Does Chrome </a:t>
            </a:r>
            <a:r>
              <a:rPr lang="en-US" sz="4000" dirty="0" smtClean="0"/>
              <a:t>browser </a:t>
            </a:r>
            <a:r>
              <a:rPr lang="en-US" sz="4000" dirty="0"/>
              <a:t>can understand this file ?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7150" y="2221593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6694" y="2221593"/>
            <a:ext cx="4996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Yes, </a:t>
            </a:r>
            <a:r>
              <a:rPr lang="en-US" sz="3000" dirty="0"/>
              <a:t>browsers </a:t>
            </a:r>
            <a:r>
              <a:rPr lang="en-US" sz="3000" dirty="0" smtClean="0"/>
              <a:t> can convert it to</a:t>
            </a:r>
          </a:p>
          <a:p>
            <a:r>
              <a:rPr lang="en-US" sz="3000" dirty="0" smtClean="0"/>
              <a:t> </a:t>
            </a:r>
            <a:r>
              <a:rPr lang="en-US" sz="3000" dirty="0"/>
              <a:t>HTML / JS /CSS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1" y="1813790"/>
            <a:ext cx="3131457" cy="38229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2151" y="5739409"/>
            <a:ext cx="1802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 smtClean="0"/>
              <a:t>.</a:t>
            </a:r>
            <a:r>
              <a:rPr lang="en-US" sz="3000" i="1" dirty="0" err="1" smtClean="0"/>
              <a:t>vue</a:t>
            </a:r>
            <a:r>
              <a:rPr lang="en-US" sz="3000" i="1" dirty="0" smtClean="0"/>
              <a:t> file</a:t>
            </a:r>
            <a:endParaRPr lang="fr-FR" sz="3000" b="1" i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67150" y="3925139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6694" y="3925139"/>
            <a:ext cx="6459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No, we need to build the HTML / JS /CSS</a:t>
            </a:r>
          </a:p>
          <a:p>
            <a:r>
              <a:rPr lang="en-US" sz="3000" dirty="0" smtClean="0"/>
              <a:t>Before displaying the page on browsers</a:t>
            </a:r>
            <a:endParaRPr lang="en-US" sz="3000" dirty="0"/>
          </a:p>
        </p:txBody>
      </p:sp>
      <p:sp>
        <p:nvSpPr>
          <p:cNvPr id="17" name="Oval 16"/>
          <p:cNvSpPr/>
          <p:nvPr/>
        </p:nvSpPr>
        <p:spPr>
          <a:xfrm>
            <a:off x="3738881" y="3881771"/>
            <a:ext cx="701849" cy="701849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7068457" y="5094514"/>
            <a:ext cx="377372" cy="5422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287754">
            <a:off x="6869316" y="5901904"/>
            <a:ext cx="1826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NPM run build</a:t>
            </a:r>
            <a:endParaRPr lang="fr-FR" sz="2000" b="1" i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20287754">
            <a:off x="6767716" y="5590433"/>
            <a:ext cx="1826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NPM run serve</a:t>
            </a:r>
            <a:endParaRPr lang="fr-FR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1" y="173502"/>
            <a:ext cx="674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is the </a:t>
            </a:r>
            <a:r>
              <a:rPr lang="en-US" sz="4000" dirty="0" smtClean="0"/>
              <a:t>difference between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378" y="4276310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A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5428" y="4276310"/>
            <a:ext cx="2797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Exactly the same</a:t>
            </a:r>
            <a:endParaRPr lang="en-US" sz="3000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057896" y="1185032"/>
            <a:ext cx="14516" cy="2801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98507" y="1794019"/>
            <a:ext cx="402706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app = {</a:t>
            </a:r>
          </a:p>
          <a:p>
            <a:r>
              <a:rPr lang="en-US" sz="3200" dirty="0" smtClean="0">
                <a:latin typeface="Consolas" panose="020B0609020204030204" pitchFamily="49" charset="0"/>
              </a:rPr>
              <a:t>     data</a:t>
            </a:r>
            <a:r>
              <a:rPr lang="en-US" sz="3200" dirty="0">
                <a:latin typeface="Consolas" panose="020B0609020204030204" pitchFamily="49" charset="0"/>
              </a:rPr>
              <a:t>() {...}</a:t>
            </a:r>
          </a:p>
          <a:p>
            <a:r>
              <a:rPr lang="en-US" sz="3200" dirty="0" smtClean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4736" y="1794019"/>
            <a:ext cx="404630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export default </a:t>
            </a:r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</a:rPr>
              <a:t> data</a:t>
            </a:r>
            <a:r>
              <a:rPr lang="en-US" sz="3200" dirty="0">
                <a:latin typeface="Consolas" panose="020B0609020204030204" pitchFamily="49" charset="0"/>
              </a:rPr>
              <a:t>() {...}</a:t>
            </a:r>
          </a:p>
          <a:p>
            <a:r>
              <a:rPr lang="en-US" sz="3200" dirty="0" smtClean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78" y="4897475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B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5428" y="4897475"/>
            <a:ext cx="3802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The solution 2 is wrong</a:t>
            </a:r>
            <a:endParaRPr lang="en-US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8365749" y="1243089"/>
            <a:ext cx="13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SOLUTION 2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1" y="1294323"/>
            <a:ext cx="13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SOLUTION 1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3378" y="5518640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C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05428" y="5518640"/>
            <a:ext cx="87398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With solution 2, the app can be used outside of the file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142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1" y="173502"/>
            <a:ext cx="674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is the </a:t>
            </a:r>
            <a:r>
              <a:rPr lang="en-US" sz="4000" dirty="0" smtClean="0"/>
              <a:t>difference between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378" y="4276310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A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5428" y="4276310"/>
            <a:ext cx="2797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Exactly the same</a:t>
            </a:r>
            <a:endParaRPr lang="en-US" sz="3000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057896" y="1185032"/>
            <a:ext cx="14516" cy="2801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98507" y="1794019"/>
            <a:ext cx="402706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app = {</a:t>
            </a:r>
          </a:p>
          <a:p>
            <a:r>
              <a:rPr lang="en-US" sz="3200" dirty="0" smtClean="0">
                <a:latin typeface="Consolas" panose="020B0609020204030204" pitchFamily="49" charset="0"/>
              </a:rPr>
              <a:t>     data</a:t>
            </a:r>
            <a:r>
              <a:rPr lang="en-US" sz="3200" dirty="0">
                <a:latin typeface="Consolas" panose="020B0609020204030204" pitchFamily="49" charset="0"/>
              </a:rPr>
              <a:t>() {...}</a:t>
            </a:r>
          </a:p>
          <a:p>
            <a:r>
              <a:rPr lang="en-US" sz="3200" dirty="0" smtClean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4736" y="1794019"/>
            <a:ext cx="404630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export default </a:t>
            </a:r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</a:rPr>
              <a:t> data</a:t>
            </a:r>
            <a:r>
              <a:rPr lang="en-US" sz="3200" dirty="0">
                <a:latin typeface="Consolas" panose="020B0609020204030204" pitchFamily="49" charset="0"/>
              </a:rPr>
              <a:t>() {...}</a:t>
            </a:r>
          </a:p>
          <a:p>
            <a:r>
              <a:rPr lang="en-US" sz="3200" dirty="0" smtClean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78" y="4897475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B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5428" y="4897475"/>
            <a:ext cx="3802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The solution 2 is wrong</a:t>
            </a:r>
            <a:endParaRPr lang="en-US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8365749" y="1243089"/>
            <a:ext cx="13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SOLUTION 2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1" y="1294323"/>
            <a:ext cx="13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SOLUTION 1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3378" y="5518640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C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05428" y="5518640"/>
            <a:ext cx="87398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With solution 2, the app can be used outside of the file</a:t>
            </a:r>
            <a:endParaRPr lang="en-US" sz="3000" dirty="0"/>
          </a:p>
        </p:txBody>
      </p:sp>
      <p:sp>
        <p:nvSpPr>
          <p:cNvPr id="16" name="Oval 15"/>
          <p:cNvSpPr/>
          <p:nvPr/>
        </p:nvSpPr>
        <p:spPr>
          <a:xfrm>
            <a:off x="387378" y="5438221"/>
            <a:ext cx="701849" cy="701849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7887" y="61725"/>
            <a:ext cx="951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will be the rendered HTML ?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863" y="5027736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A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0913" y="5027736"/>
            <a:ext cx="1462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{{ title }}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8863" y="56489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B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0913" y="5648901"/>
            <a:ext cx="5101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HELLO PNC ! HOW ARE YOU 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8863" y="6270066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C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0913" y="6270066"/>
            <a:ext cx="29957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Nothing displayed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11" y="1693023"/>
            <a:ext cx="4179640" cy="3137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3023"/>
            <a:ext cx="4049797" cy="11517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9676" y="128734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main.js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712" y="1707311"/>
            <a:ext cx="3187193" cy="240023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508264" y="1287343"/>
            <a:ext cx="95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App.vue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586852" y="1282915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7887" y="61725"/>
            <a:ext cx="951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will be the rendered HTML ?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863" y="5027736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A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0913" y="5027736"/>
            <a:ext cx="1462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{{ title }}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8863" y="56489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B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0913" y="5648901"/>
            <a:ext cx="5101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HELLO PNC ! HOW ARE YOU 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8863" y="6270066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C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0913" y="6270066"/>
            <a:ext cx="29957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Nothing displayed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11" y="1693023"/>
            <a:ext cx="4179640" cy="3137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3023"/>
            <a:ext cx="4049797" cy="11517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9676" y="128734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main.js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712" y="1707311"/>
            <a:ext cx="3187193" cy="240023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508264" y="1287343"/>
            <a:ext cx="95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App.vue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586852" y="1282915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81680" y="5534633"/>
            <a:ext cx="701849" cy="701849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7887" y="61725"/>
            <a:ext cx="951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will be the rendered HTML ?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626" y="5353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9676" y="535361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{{ title }}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67626" y="597477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9676" y="5974775"/>
            <a:ext cx="3252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HELLO PNC ! HOW ARE YOU 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58712" y="561014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20762" y="5610148"/>
            <a:ext cx="3252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HELLO PNC ! HOW ARE YOU 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HELLO PNC ! HOW ARE YOU 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11" y="1693023"/>
            <a:ext cx="4179640" cy="3137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3023"/>
            <a:ext cx="4049797" cy="11517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9676" y="128734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main.js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08264" y="1287343"/>
            <a:ext cx="95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App.vue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586852" y="1282915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865" y="1693023"/>
            <a:ext cx="3834622" cy="26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3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7887" y="61725"/>
            <a:ext cx="951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will be the rendered HTML ?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626" y="5353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9676" y="535361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{{ title }}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67626" y="597477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9676" y="5974775"/>
            <a:ext cx="3252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HELLO PNC ! HOW ARE YOU 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58712" y="561014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20762" y="5610148"/>
            <a:ext cx="3252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HELLO PNC ! HOW ARE YOU 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HELLO PNC ! HOW ARE YOU 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11" y="1693023"/>
            <a:ext cx="4179640" cy="3137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3023"/>
            <a:ext cx="4049797" cy="11517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9676" y="128734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main.js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08264" y="1287343"/>
            <a:ext cx="95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App.vue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586852" y="1282915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865" y="1693023"/>
            <a:ext cx="3834622" cy="262912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0393" y="5823906"/>
            <a:ext cx="550979" cy="550979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354173" y="1068234"/>
            <a:ext cx="785349" cy="19787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6234" y="656931"/>
            <a:ext cx="424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 content is </a:t>
            </a:r>
            <a:r>
              <a:rPr lang="en-US" u="sng" dirty="0" smtClean="0">
                <a:solidFill>
                  <a:srgbClr val="FF0000"/>
                </a:solidFill>
              </a:rPr>
              <a:t>replaced</a:t>
            </a:r>
            <a:r>
              <a:rPr lang="en-US" dirty="0" smtClean="0">
                <a:solidFill>
                  <a:srgbClr val="FF0000"/>
                </a:solidFill>
              </a:rPr>
              <a:t> by the App content 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1" y="173502"/>
            <a:ext cx="10051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are the 3 sections of the VUE file ?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3093" y="2491053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A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143" y="2491053"/>
            <a:ext cx="39130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Template + Code + Style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93093" y="3112218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B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143" y="3112218"/>
            <a:ext cx="3661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Template + Code + </a:t>
            </a:r>
            <a:r>
              <a:rPr lang="en-US" sz="3000" dirty="0" err="1" smtClean="0"/>
              <a:t>Css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2793093" y="3733383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C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5143" y="3733383"/>
            <a:ext cx="40011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Template + </a:t>
            </a:r>
            <a:r>
              <a:rPr lang="en-US" sz="3000" dirty="0" smtClean="0"/>
              <a:t>Script + </a:t>
            </a:r>
            <a:r>
              <a:rPr lang="en-US" sz="3000" dirty="0"/>
              <a:t>Style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3093" y="4542570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D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143" y="4542570"/>
            <a:ext cx="3749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Template + </a:t>
            </a:r>
            <a:r>
              <a:rPr lang="en-US" sz="3000" dirty="0"/>
              <a:t>Script </a:t>
            </a:r>
            <a:r>
              <a:rPr lang="en-US" sz="3000" dirty="0" smtClean="0"/>
              <a:t>+ </a:t>
            </a:r>
            <a:r>
              <a:rPr lang="en-US" sz="3000" dirty="0" err="1"/>
              <a:t>Css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870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1" y="173502"/>
            <a:ext cx="10051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are the 3 sections of the VUE file ?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3093" y="2491053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A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143" y="2491053"/>
            <a:ext cx="39130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Template + Code + Style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93093" y="3112218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B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143" y="3112218"/>
            <a:ext cx="3661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Template + Code + </a:t>
            </a:r>
            <a:r>
              <a:rPr lang="en-US" sz="3000" dirty="0" err="1" smtClean="0"/>
              <a:t>Css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2793093" y="3733383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C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5143" y="3733383"/>
            <a:ext cx="40011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Template + </a:t>
            </a:r>
            <a:r>
              <a:rPr lang="en-US" sz="3000" dirty="0" smtClean="0"/>
              <a:t>Script + </a:t>
            </a:r>
            <a:r>
              <a:rPr lang="en-US" sz="3000" dirty="0"/>
              <a:t>Style</a:t>
            </a:r>
          </a:p>
        </p:txBody>
      </p:sp>
      <p:sp>
        <p:nvSpPr>
          <p:cNvPr id="16" name="Oval 15"/>
          <p:cNvSpPr/>
          <p:nvPr/>
        </p:nvSpPr>
        <p:spPr>
          <a:xfrm>
            <a:off x="2637093" y="3652964"/>
            <a:ext cx="701849" cy="701849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93093" y="4542570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D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143" y="4542570"/>
            <a:ext cx="3749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Template + </a:t>
            </a:r>
            <a:r>
              <a:rPr lang="en-US" sz="3000" dirty="0"/>
              <a:t>Script </a:t>
            </a:r>
            <a:r>
              <a:rPr lang="en-US" sz="3000" dirty="0" smtClean="0"/>
              <a:t>+ </a:t>
            </a:r>
            <a:r>
              <a:rPr lang="en-US" sz="3000" dirty="0" err="1"/>
              <a:t>Css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929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1" y="173502"/>
            <a:ext cx="10051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Which section is MADATORY on a </a:t>
            </a:r>
            <a:r>
              <a:rPr lang="en-US" sz="4000" dirty="0" err="1" smtClean="0"/>
              <a:t>Vue</a:t>
            </a:r>
            <a:r>
              <a:rPr lang="en-US" sz="4000" dirty="0" smtClean="0"/>
              <a:t> file ?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6921" y="160568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A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8971" y="1605682"/>
            <a:ext cx="1622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Template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26921" y="2226847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B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8971" y="2226847"/>
            <a:ext cx="1074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Script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6921" y="2848012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C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8971" y="2848012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Style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3126921" y="3486903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D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8971" y="3486903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All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573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2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bold picture of the word quiz bursting through the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4" y="1003828"/>
            <a:ext cx="7045325" cy="469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1" y="173502"/>
            <a:ext cx="10051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Which section is MADATORY on a </a:t>
            </a:r>
            <a:r>
              <a:rPr lang="en-US" sz="4000" dirty="0" err="1" smtClean="0"/>
              <a:t>Vue</a:t>
            </a:r>
            <a:r>
              <a:rPr lang="en-US" sz="4000" dirty="0" smtClean="0"/>
              <a:t> file ?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6921" y="160568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A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8971" y="1605682"/>
            <a:ext cx="1622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Template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26921" y="2226847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B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8971" y="2226847"/>
            <a:ext cx="1074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Script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6921" y="2848012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C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8971" y="2848012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Style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3126921" y="3486903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D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8971" y="3486903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All</a:t>
            </a:r>
            <a:endParaRPr lang="en-US" sz="3000" dirty="0"/>
          </a:p>
        </p:txBody>
      </p:sp>
      <p:sp>
        <p:nvSpPr>
          <p:cNvPr id="13" name="Oval 12"/>
          <p:cNvSpPr/>
          <p:nvPr/>
        </p:nvSpPr>
        <p:spPr>
          <a:xfrm>
            <a:off x="2986951" y="1531756"/>
            <a:ext cx="701849" cy="701849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1" y="173502"/>
            <a:ext cx="10051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Which section is MADATORY on a </a:t>
            </a:r>
            <a:r>
              <a:rPr lang="en-US" sz="4000" dirty="0" err="1" smtClean="0"/>
              <a:t>Vue</a:t>
            </a:r>
            <a:r>
              <a:rPr lang="en-US" sz="4000" dirty="0" smtClean="0"/>
              <a:t> file ?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6921" y="160568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A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8971" y="1605682"/>
            <a:ext cx="1622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Template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26921" y="2226847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B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8971" y="2226847"/>
            <a:ext cx="1074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Script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6921" y="2848012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C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8971" y="2848012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Style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3126921" y="3486903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D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8971" y="3486903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All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134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82795" y="1932752"/>
            <a:ext cx="62812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VUE</a:t>
            </a:r>
          </a:p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COMPONENTS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6914" y="1479715"/>
            <a:ext cx="9173029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22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917206" y="811140"/>
            <a:ext cx="25208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VUE -  CHAPTER 2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0515" y="-339813"/>
            <a:ext cx="545854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rgbClr val="FF09AD"/>
                </a:solidFill>
              </a:rPr>
              <a:t>WHY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5774" y="1857829"/>
            <a:ext cx="49680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/>
              <a:t>THIS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035" y="4055471"/>
            <a:ext cx="83744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rgbClr val="FF09AD"/>
                </a:solidFill>
              </a:rPr>
              <a:t>CLASS ?</a:t>
            </a:r>
          </a:p>
        </p:txBody>
      </p:sp>
    </p:spTree>
    <p:extLst>
      <p:ext uri="{BB962C8B-B14F-4D97-AF65-F5344CB8AC3E}">
        <p14:creationId xmlns:p14="http://schemas.microsoft.com/office/powerpoint/2010/main" val="38690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 You Need to Invest in Rich Internet Applications?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7831"/>
            <a:ext cx="12160250" cy="729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1485900"/>
          </a:xfrm>
          <a:prstGeom prst="rect">
            <a:avLst/>
          </a:prstGeom>
          <a:solidFill>
            <a:srgbClr val="39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8322" y="0"/>
            <a:ext cx="10641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Build a RICH web application</a:t>
            </a:r>
            <a:endParaRPr lang="fr-F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50950" y="1612900"/>
            <a:ext cx="3924300" cy="4514850"/>
          </a:xfrm>
          <a:prstGeom prst="roundRect">
            <a:avLst>
              <a:gd name="adj" fmla="val 12277"/>
            </a:avLst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49400" y="1930400"/>
            <a:ext cx="3390900" cy="800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56083" y="121765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VIEW 1 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1549400" y="2943224"/>
            <a:ext cx="3390900" cy="927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92441" y="2109311"/>
            <a:ext cx="19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 COMPONENT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92441" y="2992993"/>
            <a:ext cx="202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 COMPONENT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33701" y="3460748"/>
            <a:ext cx="1883318" cy="32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69681" y="3412093"/>
            <a:ext cx="17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BUTON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49400" y="4071936"/>
            <a:ext cx="3390900" cy="927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92441" y="4121705"/>
            <a:ext cx="202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 COMPONENT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35190" y="5635662"/>
            <a:ext cx="1883318" cy="32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71170" y="5587007"/>
            <a:ext cx="17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BUTON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460580" y="1612900"/>
            <a:ext cx="5236119" cy="4514850"/>
          </a:xfrm>
          <a:prstGeom prst="roundRect">
            <a:avLst>
              <a:gd name="adj" fmla="val 12277"/>
            </a:avLst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59031" y="1930400"/>
            <a:ext cx="4637488" cy="800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618964" y="121765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VIEW 2 </a:t>
            </a:r>
            <a:endParaRPr 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6759031" y="2943224"/>
            <a:ext cx="1485278" cy="927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02072" y="2109311"/>
            <a:ext cx="19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 COMPONENT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19065" y="2992993"/>
            <a:ext cx="1416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CARD COMPONENT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952312" y="3446845"/>
            <a:ext cx="1092050" cy="32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911431" y="3468444"/>
            <a:ext cx="123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 BUTON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8336675" y="2930604"/>
            <a:ext cx="1485278" cy="927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396709" y="2980373"/>
            <a:ext cx="1416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CARD COMPONENT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8529956" y="3434225"/>
            <a:ext cx="1092050" cy="32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89075" y="3455824"/>
            <a:ext cx="123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 BUTON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6768246" y="4019008"/>
            <a:ext cx="1485278" cy="927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828280" y="4068777"/>
            <a:ext cx="1416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CARD COMPONENT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6961527" y="4522629"/>
            <a:ext cx="1092050" cy="32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920646" y="4544228"/>
            <a:ext cx="123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 BUTON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9920456" y="2930604"/>
            <a:ext cx="1485278" cy="927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980490" y="2980373"/>
            <a:ext cx="1416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CARD COMPONENT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10113737" y="3434225"/>
            <a:ext cx="1092050" cy="32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072856" y="3455824"/>
            <a:ext cx="123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 BUTON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858252" y="140285"/>
            <a:ext cx="7214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Re-use </a:t>
            </a:r>
            <a:r>
              <a:rPr lang="en-US" sz="3600" b="1" dirty="0" smtClean="0"/>
              <a:t>components</a:t>
            </a:r>
            <a:r>
              <a:rPr lang="en-US" sz="3600" dirty="0" smtClean="0"/>
              <a:t> in different views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28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0138" y="375620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</a:t>
            </a:r>
            <a:r>
              <a:rPr lang="en-US" sz="4000" b="1" dirty="0" smtClean="0">
                <a:solidFill>
                  <a:srgbClr val="0072C3"/>
                </a:solidFill>
              </a:rPr>
              <a:t>1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3396" y="3510376"/>
            <a:ext cx="19852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We want to show</a:t>
            </a:r>
          </a:p>
          <a:p>
            <a:pPr algn="r"/>
            <a:r>
              <a:rPr lang="en-US" sz="2000" dirty="0" smtClean="0"/>
              <a:t>Manuel Lorenz </a:t>
            </a:r>
          </a:p>
          <a:p>
            <a:pPr algn="r"/>
            <a:r>
              <a:rPr lang="en-US" sz="2000" dirty="0" smtClean="0"/>
              <a:t>details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004" y="1271472"/>
            <a:ext cx="7096125" cy="47529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789664" y="3876540"/>
            <a:ext cx="2577855" cy="28333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1384284">
            <a:off x="3597861" y="5359654"/>
            <a:ext cx="2577855" cy="283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12754" y="5314376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</a:rPr>
              <a:t>But no</a:t>
            </a:r>
          </a:p>
          <a:p>
            <a:pPr algn="r"/>
            <a:r>
              <a:rPr lang="en-US" sz="2000" dirty="0" smtClean="0">
                <a:solidFill>
                  <a:srgbClr val="FF0000"/>
                </a:solidFill>
              </a:rPr>
              <a:t>Julie Jones</a:t>
            </a:r>
          </a:p>
          <a:p>
            <a:pPr algn="r"/>
            <a:r>
              <a:rPr lang="en-US" sz="2000" dirty="0" smtClean="0">
                <a:solidFill>
                  <a:srgbClr val="FF0000"/>
                </a:solidFill>
              </a:rPr>
              <a:t>Details 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9664" y="357212"/>
            <a:ext cx="4355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The problem !</a:t>
            </a:r>
            <a:endParaRPr lang="fr-FR" sz="4000" i="1" dirty="0"/>
          </a:p>
        </p:txBody>
      </p:sp>
    </p:spTree>
    <p:extLst>
      <p:ext uri="{BB962C8B-B14F-4D97-AF65-F5344CB8AC3E}">
        <p14:creationId xmlns:p14="http://schemas.microsoft.com/office/powerpoint/2010/main" val="30181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0138" y="375620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ACTIVITY 1 </a:t>
            </a:r>
            <a:endParaRPr lang="fr-FR" sz="4000" dirty="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6993">
            <a:off x="3333549" y="2933887"/>
            <a:ext cx="4921810" cy="32966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91684" y="1596981"/>
            <a:ext cx="643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Move this code into a </a:t>
            </a:r>
            <a:r>
              <a:rPr lang="en-US" sz="3200" b="1" dirty="0" smtClean="0"/>
              <a:t>VUE CLI project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1306" y="187654"/>
            <a:ext cx="586458" cy="8282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09350" y="444740"/>
            <a:ext cx="104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10 MIN</a:t>
            </a:r>
            <a:endParaRPr lang="fr-F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3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0138" y="375620"/>
            <a:ext cx="205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</a:t>
            </a:r>
            <a:r>
              <a:rPr lang="en-US" sz="4000" b="1" dirty="0" smtClean="0">
                <a:solidFill>
                  <a:srgbClr val="0072C3"/>
                </a:solidFill>
              </a:rPr>
              <a:t>2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0060" y="1797838"/>
            <a:ext cx="5571836" cy="37320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89664" y="357212"/>
            <a:ext cx="7299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Let’s  create a component !</a:t>
            </a:r>
            <a:endParaRPr lang="fr-FR" sz="4000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3092628" y="1659212"/>
            <a:ext cx="5304396" cy="4162039"/>
          </a:xfrm>
          <a:prstGeom prst="roundRect">
            <a:avLst>
              <a:gd name="adj" fmla="val 12277"/>
            </a:avLst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53862" y="127147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APP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81816" y="3163571"/>
            <a:ext cx="4818994" cy="1000542"/>
          </a:xfrm>
          <a:prstGeom prst="roundRect">
            <a:avLst>
              <a:gd name="adj" fmla="val 21287"/>
            </a:avLst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281816" y="4351141"/>
            <a:ext cx="4818994" cy="1000542"/>
          </a:xfrm>
          <a:prstGeom prst="roundRect">
            <a:avLst>
              <a:gd name="adj" fmla="val 21287"/>
            </a:avLst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586212" y="338000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&lt; FRIEND-CARD&gt;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29592" y="448208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&lt; FRIEND-CARD&gt;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20846108">
            <a:off x="9819177" y="1013937"/>
            <a:ext cx="983346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STEP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 rot="19699926">
            <a:off x="10556132" y="1368474"/>
            <a:ext cx="596445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BY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 rot="20846108">
            <a:off x="10806587" y="1897796"/>
            <a:ext cx="983346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STEP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37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22699" y="116515"/>
            <a:ext cx="4030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To summarize :</a:t>
            </a:r>
            <a:endParaRPr lang="fr-FR" sz="4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27709" y="971927"/>
            <a:ext cx="466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– </a:t>
            </a:r>
            <a:r>
              <a:rPr lang="en-US" b="1" dirty="0" smtClean="0"/>
              <a:t>Create a component </a:t>
            </a:r>
            <a:r>
              <a:rPr lang="en-US" dirty="0" smtClean="0"/>
              <a:t>in 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src</a:t>
            </a:r>
            <a:r>
              <a:rPr lang="en-US" dirty="0" smtClean="0">
                <a:latin typeface="Consolas" panose="020B0609020204030204" pitchFamily="49" charset="0"/>
              </a:rPr>
              <a:t>/components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709" y="2567661"/>
            <a:ext cx="553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– </a:t>
            </a:r>
            <a:r>
              <a:rPr lang="en-US" b="1" dirty="0" smtClean="0"/>
              <a:t>Register the component </a:t>
            </a:r>
            <a:r>
              <a:rPr lang="en-US" dirty="0" smtClean="0"/>
              <a:t>in the app and give it a name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8886" y="2996626"/>
            <a:ext cx="8059225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FriendCard</a:t>
            </a:r>
            <a:r>
              <a:rPr lang="en-US" dirty="0">
                <a:latin typeface="Consolas" panose="020B0609020204030204" pitchFamily="49" charset="0"/>
              </a:rPr>
              <a:t> from "./components/</a:t>
            </a:r>
            <a:r>
              <a:rPr lang="en-US" dirty="0" err="1">
                <a:latin typeface="Consolas" panose="020B0609020204030204" pitchFamily="49" charset="0"/>
              </a:rPr>
              <a:t>FriendCard.vue</a:t>
            </a:r>
            <a:r>
              <a:rPr lang="en-US" dirty="0" smtClean="0">
                <a:latin typeface="Consolas" panose="020B0609020204030204" pitchFamily="49" charset="0"/>
              </a:rPr>
              <a:t>";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app = </a:t>
            </a:r>
            <a:r>
              <a:rPr lang="en-US" dirty="0" err="1">
                <a:latin typeface="Consolas" panose="020B0609020204030204" pitchFamily="49" charset="0"/>
              </a:rPr>
              <a:t>createApp</a:t>
            </a:r>
            <a:r>
              <a:rPr lang="en-US" dirty="0">
                <a:latin typeface="Consolas" panose="020B0609020204030204" pitchFamily="49" charset="0"/>
              </a:rPr>
              <a:t>(App);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app.</a:t>
            </a:r>
            <a:r>
              <a:rPr lang="en-US" b="1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friend-card</a:t>
            </a:r>
            <a:r>
              <a:rPr lang="en-US" dirty="0">
                <a:latin typeface="Consolas" panose="020B0609020204030204" pitchFamily="49" charset="0"/>
              </a:rPr>
              <a:t>", </a:t>
            </a:r>
            <a:r>
              <a:rPr lang="en-US" dirty="0" err="1">
                <a:latin typeface="Consolas" panose="020B0609020204030204" pitchFamily="49" charset="0"/>
              </a:rPr>
              <a:t>FriendCard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Down Arrow 4"/>
          <p:cNvSpPr/>
          <p:nvPr/>
        </p:nvSpPr>
        <p:spPr>
          <a:xfrm rot="2272897">
            <a:off x="9234152" y="95725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403221">
            <a:off x="8367756" y="590156"/>
            <a:ext cx="362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A component is just like a “mini-app”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08886" y="1446464"/>
            <a:ext cx="8059225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&lt;template&gt;&lt;/template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&lt;script&gt;&lt;/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script&gt;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&lt;style&gt;&lt;/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style&gt;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7586515">
            <a:off x="5256360" y="3957974"/>
            <a:ext cx="364243" cy="1000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0543639">
            <a:off x="5926744" y="4268098"/>
            <a:ext cx="3847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a component is a custom html </a:t>
            </a:r>
            <a:r>
              <a:rPr lang="en-US" dirty="0" smtClean="0">
                <a:solidFill>
                  <a:srgbClr val="5B9BD5"/>
                </a:solidFill>
              </a:rPr>
              <a:t>element</a:t>
            </a:r>
          </a:p>
          <a:p>
            <a:r>
              <a:rPr lang="en-US" dirty="0" smtClean="0">
                <a:solidFill>
                  <a:srgbClr val="5B9BD5"/>
                </a:solidFill>
              </a:rPr>
              <a:t>Here it s : &lt;friend-card&gt;</a:t>
            </a:r>
            <a:endParaRPr lang="en-US" dirty="0">
              <a:solidFill>
                <a:srgbClr val="5B9BD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7214" y="5442540"/>
            <a:ext cx="251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– </a:t>
            </a:r>
            <a:r>
              <a:rPr lang="en-US" b="1" dirty="0" smtClean="0"/>
              <a:t>Use your component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9488" y="5934670"/>
            <a:ext cx="8059225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&lt;template&gt;</a:t>
            </a:r>
          </a:p>
          <a:p>
            <a:r>
              <a:rPr lang="en-US" b="1" dirty="0" smtClean="0">
                <a:solidFill>
                  <a:srgbClr val="5B9BD5"/>
                </a:solidFill>
                <a:latin typeface="Consolas" panose="020B0609020204030204" pitchFamily="49" charset="0"/>
              </a:rPr>
              <a:t>   &lt;friend-card&gt;</a:t>
            </a:r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5B9BD5"/>
                </a:solidFill>
                <a:latin typeface="Consolas" panose="020B0609020204030204" pitchFamily="49" charset="0"/>
              </a:rPr>
              <a:t>&lt;/friend-card</a:t>
            </a:r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&lt;/template&gt;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81041" y="2083045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</a:rPr>
              <a:t>FriendCard.vue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81041" y="387602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Main.js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181041" y="582423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</a:rPr>
              <a:t>App.vue</a:t>
            </a:r>
            <a:endParaRPr lang="en-US" sz="1200" dirty="0"/>
          </a:p>
        </p:txBody>
      </p:sp>
      <p:sp>
        <p:nvSpPr>
          <p:cNvPr id="27" name="Down Arrow 26"/>
          <p:cNvSpPr/>
          <p:nvPr/>
        </p:nvSpPr>
        <p:spPr>
          <a:xfrm rot="2033204">
            <a:off x="5586208" y="5246490"/>
            <a:ext cx="364243" cy="1000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0208" y="812131"/>
            <a:ext cx="9145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/>
              <a:t>I have 2 </a:t>
            </a:r>
            <a:r>
              <a:rPr lang="en-US" sz="4000" dirty="0"/>
              <a:t>data </a:t>
            </a:r>
            <a:r>
              <a:rPr lang="en-US" sz="4000" dirty="0" smtClean="0"/>
              <a:t>D1 </a:t>
            </a:r>
            <a:r>
              <a:rPr lang="en-US" sz="4000" dirty="0"/>
              <a:t>and </a:t>
            </a:r>
            <a:r>
              <a:rPr lang="en-US" sz="4000" dirty="0" smtClean="0"/>
              <a:t>D2</a:t>
            </a: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/>
              <a:t>I </a:t>
            </a:r>
            <a:r>
              <a:rPr lang="en-US" sz="4000" dirty="0"/>
              <a:t>want  to display the </a:t>
            </a:r>
            <a:r>
              <a:rPr lang="en-US" sz="4000" b="1" dirty="0">
                <a:solidFill>
                  <a:srgbClr val="00B050"/>
                </a:solidFill>
              </a:rPr>
              <a:t>sum of </a:t>
            </a:r>
            <a:r>
              <a:rPr lang="en-US" sz="4000" b="1" dirty="0" smtClean="0">
                <a:solidFill>
                  <a:srgbClr val="00B050"/>
                </a:solidFill>
              </a:rPr>
              <a:t>D1 +D2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3950" y="2990850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2990850"/>
            <a:ext cx="413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new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3950" y="3698736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3698736"/>
            <a:ext cx="3855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3950" y="4515916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4515916"/>
            <a:ext cx="433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computed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3950" y="5223802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0" y="5223802"/>
            <a:ext cx="3464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watch</a:t>
            </a:r>
          </a:p>
        </p:txBody>
      </p:sp>
    </p:spTree>
    <p:extLst>
      <p:ext uri="{BB962C8B-B14F-4D97-AF65-F5344CB8AC3E}">
        <p14:creationId xmlns:p14="http://schemas.microsoft.com/office/powerpoint/2010/main" val="35855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77529" y="254181"/>
            <a:ext cx="9192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Now each card contains its </a:t>
            </a:r>
            <a:r>
              <a:rPr lang="en-US" sz="4000" b="1" i="1" dirty="0" smtClean="0">
                <a:solidFill>
                  <a:srgbClr val="00B050"/>
                </a:solidFill>
              </a:rPr>
              <a:t>OWN</a:t>
            </a:r>
            <a:r>
              <a:rPr lang="en-US" sz="4000" b="1" i="1" dirty="0" smtClean="0"/>
              <a:t> data</a:t>
            </a:r>
            <a:endParaRPr lang="fr-FR" sz="4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545465"/>
            <a:ext cx="10672509" cy="511890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9417280">
            <a:off x="5264720" y="2832064"/>
            <a:ext cx="2294514" cy="375620"/>
          </a:xfrm>
          <a:prstGeom prst="rightArrow">
            <a:avLst>
              <a:gd name="adj1" fmla="val 517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77529" y="254181"/>
            <a:ext cx="9192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What about the style of components ?</a:t>
            </a:r>
            <a:endParaRPr lang="fr-FR" sz="4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46651" y="1494876"/>
            <a:ext cx="4735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 component can define its OWN style :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 rot="5400000">
            <a:off x="6165373" y="2084613"/>
            <a:ext cx="484632" cy="1450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27829" y="2129045"/>
            <a:ext cx="4169942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&lt;template&gt;&lt;/template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&lt;script&gt;&lt;/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script&gt;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&lt;style&gt;&lt;/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style&gt;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6141" y="2430434"/>
            <a:ext cx="3385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Style  for this component 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 + children components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6651" y="3660229"/>
            <a:ext cx="98058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 </a:t>
            </a:r>
            <a:r>
              <a:rPr lang="en-US" sz="2200" b="1" dirty="0" smtClean="0">
                <a:solidFill>
                  <a:srgbClr val="FF0000"/>
                </a:solidFill>
              </a:rPr>
              <a:t>scoped</a:t>
            </a:r>
            <a:r>
              <a:rPr lang="en-US" sz="2200" dirty="0" smtClean="0"/>
              <a:t> attribute prevent the style from being forwarded to children components</a:t>
            </a:r>
            <a:endParaRPr lang="en-US" sz="2200" dirty="0"/>
          </a:p>
        </p:txBody>
      </p:sp>
      <p:sp>
        <p:nvSpPr>
          <p:cNvPr id="13" name="Down Arrow 12"/>
          <p:cNvSpPr/>
          <p:nvPr/>
        </p:nvSpPr>
        <p:spPr>
          <a:xfrm rot="5400000">
            <a:off x="6165373" y="4540704"/>
            <a:ext cx="484632" cy="1450893"/>
          </a:xfrm>
          <a:prstGeom prst="downArrow">
            <a:avLst/>
          </a:prstGeom>
          <a:solidFill>
            <a:srgbClr val="3BA7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27829" y="4585136"/>
            <a:ext cx="4169942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&lt;template&gt;&lt;/template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&lt;script&gt;&lt;/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script&gt;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&lt;style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scoped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&gt;&lt;/ style&gt;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06141" y="4886525"/>
            <a:ext cx="3385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Style  for this component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 + children components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0138" y="375620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ACTIVITY 2 </a:t>
            </a:r>
            <a:endParaRPr lang="fr-FR" sz="4000" dirty="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6993">
            <a:off x="3333549" y="2933887"/>
            <a:ext cx="4921810" cy="32966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05843" y="1334919"/>
            <a:ext cx="4403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a component </a:t>
            </a:r>
            <a:r>
              <a:rPr lang="en-US" sz="2000" dirty="0" err="1" smtClean="0"/>
              <a:t>FriendCard.vue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Register the component on Main.js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the component on </a:t>
            </a:r>
            <a:r>
              <a:rPr lang="en-US" sz="2000" dirty="0" err="1" smtClean="0"/>
              <a:t>App.vue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1306" y="187654"/>
            <a:ext cx="586458" cy="8282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09350" y="444740"/>
            <a:ext cx="104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10 MIN</a:t>
            </a:r>
            <a:endParaRPr lang="fr-F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28222" y="591912"/>
            <a:ext cx="7853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2C3"/>
                </a:solidFill>
              </a:rPr>
              <a:t>TO READ DURING THIS CLASS</a:t>
            </a:r>
            <a:endParaRPr lang="fr-FR" sz="4000" b="1" dirty="0">
              <a:solidFill>
                <a:srgbClr val="0072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831" y="2008136"/>
            <a:ext cx="110137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Maximilian </a:t>
            </a:r>
            <a:r>
              <a:rPr lang="en-US" sz="2000" b="1" dirty="0" err="1"/>
              <a:t>Schwarzmüller</a:t>
            </a:r>
            <a:r>
              <a:rPr lang="en-US" sz="2000" b="1" dirty="0"/>
              <a:t>. VueJS complete course - UDEMY</a:t>
            </a:r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www.udemy.com/course/vuejs-2-the-complete-guide/learn/lecture/21463426#overview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err="1"/>
              <a:t>Vue</a:t>
            </a:r>
            <a:r>
              <a:rPr lang="en-US" sz="2000" b="1" dirty="0"/>
              <a:t> 3 official document</a:t>
            </a:r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v3.vuejs.org/guide/single-file-component.html#introduction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err="1" smtClean="0"/>
              <a:t>Vue</a:t>
            </a:r>
            <a:r>
              <a:rPr lang="en-US" sz="2000" b="1" dirty="0" smtClean="0"/>
              <a:t> </a:t>
            </a:r>
            <a:r>
              <a:rPr lang="en-US" sz="2000" b="1" dirty="0"/>
              <a:t>CLI official document</a:t>
            </a:r>
          </a:p>
          <a:p>
            <a:r>
              <a:rPr lang="en-US" sz="2000" dirty="0">
                <a:hlinkClick r:id="rId4"/>
              </a:rPr>
              <a:t>https://cli.vuejs.org/guide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/>
              <a:t>A full demo to build a </a:t>
            </a:r>
            <a:r>
              <a:rPr lang="en-US" sz="2000" b="1" dirty="0" err="1"/>
              <a:t>poject</a:t>
            </a:r>
            <a:r>
              <a:rPr lang="en-US" sz="2000" b="1" dirty="0"/>
              <a:t> (quiz app)</a:t>
            </a:r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www.youtube.com/watch?v=4deVCNJq3qc&amp;ab_channel=freeCodeCamp.org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/>
              <a:t>Code style VueJS3.0</a:t>
            </a:r>
          </a:p>
          <a:p>
            <a:r>
              <a:rPr lang="en-US" sz="2000" dirty="0">
                <a:hlinkClick r:id="rId6"/>
              </a:rPr>
              <a:t>https://v3.vuejs.org/style-guide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462" y="373488"/>
            <a:ext cx="1164398" cy="13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0208" y="812131"/>
            <a:ext cx="9145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/>
              <a:t>I have 2 </a:t>
            </a:r>
            <a:r>
              <a:rPr lang="en-US" sz="4000" dirty="0"/>
              <a:t>data </a:t>
            </a:r>
            <a:r>
              <a:rPr lang="en-US" sz="4000" dirty="0" smtClean="0"/>
              <a:t>D1 </a:t>
            </a:r>
            <a:r>
              <a:rPr lang="en-US" sz="4000" dirty="0"/>
              <a:t>and </a:t>
            </a:r>
            <a:r>
              <a:rPr lang="en-US" sz="4000" dirty="0" smtClean="0"/>
              <a:t>D2</a:t>
            </a: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/>
              <a:t>I </a:t>
            </a:r>
            <a:r>
              <a:rPr lang="en-US" sz="4000" dirty="0"/>
              <a:t>want  to display the </a:t>
            </a:r>
            <a:r>
              <a:rPr lang="en-US" sz="4000" b="1" dirty="0">
                <a:solidFill>
                  <a:srgbClr val="00B050"/>
                </a:solidFill>
              </a:rPr>
              <a:t>sum of </a:t>
            </a:r>
            <a:r>
              <a:rPr lang="en-US" sz="4000" b="1" dirty="0" smtClean="0">
                <a:solidFill>
                  <a:srgbClr val="00B050"/>
                </a:solidFill>
              </a:rPr>
              <a:t>D1 +D2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3950" y="2990850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2990850"/>
            <a:ext cx="413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new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3950" y="3698736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3698736"/>
            <a:ext cx="3855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3950" y="4515916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4515916"/>
            <a:ext cx="433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computed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3950" y="5223802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0" y="5223802"/>
            <a:ext cx="3464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watch</a:t>
            </a:r>
          </a:p>
        </p:txBody>
      </p:sp>
      <p:sp>
        <p:nvSpPr>
          <p:cNvPr id="3" name="Oval 2"/>
          <p:cNvSpPr/>
          <p:nvPr/>
        </p:nvSpPr>
        <p:spPr>
          <a:xfrm>
            <a:off x="1002415" y="4521953"/>
            <a:ext cx="701849" cy="701849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3950" y="3484336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484336"/>
            <a:ext cx="413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new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3950" y="4192222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4192222"/>
            <a:ext cx="3855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3950" y="5009402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5009402"/>
            <a:ext cx="433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computed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3950" y="571728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0" y="5717288"/>
            <a:ext cx="3464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watch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544" y="695940"/>
            <a:ext cx="10466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I have </a:t>
            </a:r>
            <a:r>
              <a:rPr lang="en-US" sz="3600" dirty="0" smtClean="0"/>
              <a:t>a </a:t>
            </a:r>
            <a:r>
              <a:rPr lang="en-US" sz="3600" dirty="0"/>
              <a:t>data </a:t>
            </a:r>
            <a:r>
              <a:rPr lang="en-US" sz="3600" b="1" dirty="0" smtClean="0">
                <a:solidFill>
                  <a:schemeClr val="accent6"/>
                </a:solidFill>
              </a:rPr>
              <a:t>temperature</a:t>
            </a:r>
            <a:r>
              <a:rPr lang="en-US" sz="3600" dirty="0" smtClean="0"/>
              <a:t> that can be updated from different widgets,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If </a:t>
            </a:r>
            <a:r>
              <a:rPr lang="en-US" sz="3600" b="1" dirty="0">
                <a:solidFill>
                  <a:schemeClr val="accent6"/>
                </a:solidFill>
              </a:rPr>
              <a:t>temperature</a:t>
            </a:r>
            <a:r>
              <a:rPr lang="en-US" sz="3600" dirty="0"/>
              <a:t> = </a:t>
            </a:r>
            <a:r>
              <a:rPr lang="en-US" sz="3600" dirty="0"/>
              <a:t>0 </a:t>
            </a:r>
            <a:r>
              <a:rPr lang="en-US" sz="3600" dirty="0" smtClean="0"/>
              <a:t>, </a:t>
            </a:r>
            <a:r>
              <a:rPr lang="en-US" sz="3600" dirty="0" err="1" smtClean="0"/>
              <a:t>i</a:t>
            </a:r>
            <a:r>
              <a:rPr lang="en-US" sz="3600" dirty="0" smtClean="0"/>
              <a:t> </a:t>
            </a:r>
            <a:r>
              <a:rPr lang="en-US" sz="3600" dirty="0" smtClean="0"/>
              <a:t>need to </a:t>
            </a:r>
            <a:r>
              <a:rPr lang="en-US" sz="3600" dirty="0"/>
              <a:t>send a request  to the back</a:t>
            </a:r>
            <a:endParaRPr lang="fr-FR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44" y="695940"/>
            <a:ext cx="10466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I have </a:t>
            </a:r>
            <a:r>
              <a:rPr lang="en-US" sz="3600" dirty="0" smtClean="0"/>
              <a:t>a </a:t>
            </a:r>
            <a:r>
              <a:rPr lang="en-US" sz="3600" dirty="0"/>
              <a:t>data </a:t>
            </a:r>
            <a:r>
              <a:rPr lang="en-US" sz="3600" b="1" dirty="0" smtClean="0">
                <a:solidFill>
                  <a:schemeClr val="accent6"/>
                </a:solidFill>
              </a:rPr>
              <a:t>temperature</a:t>
            </a:r>
            <a:r>
              <a:rPr lang="en-US" sz="3600" dirty="0" smtClean="0"/>
              <a:t> that can be updated from different widgets,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If </a:t>
            </a:r>
            <a:r>
              <a:rPr lang="en-US" sz="3600" b="1" dirty="0">
                <a:solidFill>
                  <a:schemeClr val="accent6"/>
                </a:solidFill>
              </a:rPr>
              <a:t>temperature</a:t>
            </a:r>
            <a:r>
              <a:rPr lang="en-US" sz="3600" dirty="0"/>
              <a:t> = </a:t>
            </a:r>
            <a:r>
              <a:rPr lang="en-US" sz="3600" dirty="0"/>
              <a:t>0 </a:t>
            </a:r>
            <a:r>
              <a:rPr lang="en-US" sz="3600" dirty="0" smtClean="0"/>
              <a:t>, </a:t>
            </a:r>
            <a:r>
              <a:rPr lang="en-US" sz="3600" dirty="0" err="1" smtClean="0"/>
              <a:t>i</a:t>
            </a:r>
            <a:r>
              <a:rPr lang="en-US" sz="3600" dirty="0" smtClean="0"/>
              <a:t> </a:t>
            </a:r>
            <a:r>
              <a:rPr lang="en-US" sz="3600" dirty="0" smtClean="0"/>
              <a:t>need to </a:t>
            </a:r>
            <a:r>
              <a:rPr lang="en-US" sz="3600" dirty="0"/>
              <a:t>send a request  to the back</a:t>
            </a:r>
            <a:endParaRPr lang="fr-FR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3950" y="3484336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484336"/>
            <a:ext cx="3741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 create a new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3950" y="419222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B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4192222"/>
            <a:ext cx="348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 create a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3950" y="500940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5009402"/>
            <a:ext cx="391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 create a computed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3950" y="5717288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0" y="5717288"/>
            <a:ext cx="3137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 create a watch</a:t>
            </a:r>
          </a:p>
        </p:txBody>
      </p:sp>
      <p:sp>
        <p:nvSpPr>
          <p:cNvPr id="14" name="Oval 13"/>
          <p:cNvSpPr/>
          <p:nvPr/>
        </p:nvSpPr>
        <p:spPr>
          <a:xfrm>
            <a:off x="1002415" y="5723325"/>
            <a:ext cx="701849" cy="701849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413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4567" y="675747"/>
            <a:ext cx="11354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I have 2 </a:t>
            </a:r>
            <a:r>
              <a:rPr lang="en-US" sz="3600" dirty="0"/>
              <a:t>data </a:t>
            </a:r>
            <a:r>
              <a:rPr lang="en-US" sz="3600" b="1" dirty="0" smtClean="0">
                <a:solidFill>
                  <a:schemeClr val="accent6"/>
                </a:solidFill>
              </a:rPr>
              <a:t>A</a:t>
            </a:r>
            <a:r>
              <a:rPr lang="en-US" sz="3600" dirty="0" smtClean="0"/>
              <a:t> and </a:t>
            </a:r>
            <a:r>
              <a:rPr lang="en-US" sz="3600" b="1" dirty="0" smtClean="0">
                <a:solidFill>
                  <a:schemeClr val="accent6"/>
                </a:solidFill>
              </a:rPr>
              <a:t>B</a:t>
            </a:r>
            <a:endParaRPr lang="en-US" sz="3600" b="1" dirty="0">
              <a:solidFill>
                <a:schemeClr val="accent6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If </a:t>
            </a:r>
            <a:r>
              <a:rPr lang="en-US" sz="3600" dirty="0" err="1"/>
              <a:t>i</a:t>
            </a:r>
            <a:r>
              <a:rPr lang="en-US" sz="3600" dirty="0"/>
              <a:t> click on the button CLEAR, </a:t>
            </a:r>
            <a:r>
              <a:rPr lang="en-US" sz="3600" dirty="0" err="1"/>
              <a:t>i</a:t>
            </a:r>
            <a:r>
              <a:rPr lang="en-US" sz="3600" dirty="0"/>
              <a:t> want to set </a:t>
            </a:r>
            <a:r>
              <a:rPr lang="en-US" sz="3600" b="1" dirty="0">
                <a:solidFill>
                  <a:schemeClr val="accent6"/>
                </a:solidFill>
              </a:rPr>
              <a:t>A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accent6"/>
                </a:solidFill>
              </a:rPr>
              <a:t>B</a:t>
            </a:r>
            <a:r>
              <a:rPr lang="en-US" sz="3600" dirty="0"/>
              <a:t> to 0 	</a:t>
            </a:r>
            <a:endParaRPr lang="fr-FR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3950" y="3484336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484336"/>
            <a:ext cx="413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new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3950" y="4192222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4192222"/>
            <a:ext cx="3855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3950" y="5009402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5009402"/>
            <a:ext cx="433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computed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3950" y="571728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0" y="5717288"/>
            <a:ext cx="3464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watch</a:t>
            </a:r>
          </a:p>
        </p:txBody>
      </p:sp>
    </p:spTree>
    <p:extLst>
      <p:ext uri="{BB962C8B-B14F-4D97-AF65-F5344CB8AC3E}">
        <p14:creationId xmlns:p14="http://schemas.microsoft.com/office/powerpoint/2010/main" val="31444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3950" y="3484336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484336"/>
            <a:ext cx="413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new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3950" y="4192222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4192222"/>
            <a:ext cx="3855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3950" y="5009402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5009402"/>
            <a:ext cx="433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computed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3950" y="571728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0" y="5717288"/>
            <a:ext cx="3464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create a watch</a:t>
            </a:r>
          </a:p>
        </p:txBody>
      </p:sp>
      <p:sp>
        <p:nvSpPr>
          <p:cNvPr id="14" name="Oval 13"/>
          <p:cNvSpPr/>
          <p:nvPr/>
        </p:nvSpPr>
        <p:spPr>
          <a:xfrm>
            <a:off x="954502" y="4192222"/>
            <a:ext cx="701849" cy="701849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4567" y="675747"/>
            <a:ext cx="11354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I have 2 </a:t>
            </a:r>
            <a:r>
              <a:rPr lang="en-US" sz="3600" dirty="0"/>
              <a:t>data </a:t>
            </a:r>
            <a:r>
              <a:rPr lang="en-US" sz="3600" b="1" dirty="0" smtClean="0">
                <a:solidFill>
                  <a:schemeClr val="accent6"/>
                </a:solidFill>
              </a:rPr>
              <a:t>A</a:t>
            </a:r>
            <a:r>
              <a:rPr lang="en-US" sz="3600" dirty="0" smtClean="0"/>
              <a:t> and </a:t>
            </a:r>
            <a:r>
              <a:rPr lang="en-US" sz="3600" b="1" dirty="0" smtClean="0">
                <a:solidFill>
                  <a:schemeClr val="accent6"/>
                </a:solidFill>
              </a:rPr>
              <a:t>B</a:t>
            </a:r>
            <a:endParaRPr lang="en-US" sz="3600" b="1" dirty="0">
              <a:solidFill>
                <a:schemeClr val="accent6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If </a:t>
            </a:r>
            <a:r>
              <a:rPr lang="en-US" sz="3600" dirty="0" err="1"/>
              <a:t>i</a:t>
            </a:r>
            <a:r>
              <a:rPr lang="en-US" sz="3600" dirty="0"/>
              <a:t> click on the button CLEAR, </a:t>
            </a:r>
            <a:r>
              <a:rPr lang="en-US" sz="3600" dirty="0" err="1"/>
              <a:t>i</a:t>
            </a:r>
            <a:r>
              <a:rPr lang="en-US" sz="3600" dirty="0"/>
              <a:t> want to set </a:t>
            </a:r>
            <a:r>
              <a:rPr lang="en-US" sz="3600" b="1" dirty="0">
                <a:solidFill>
                  <a:schemeClr val="accent6"/>
                </a:solidFill>
              </a:rPr>
              <a:t>A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accent6"/>
                </a:solidFill>
              </a:rPr>
              <a:t>B</a:t>
            </a:r>
            <a:r>
              <a:rPr lang="en-US" sz="3600" dirty="0"/>
              <a:t> to 0 	</a:t>
            </a:r>
            <a:endParaRPr lang="fr-FR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2151" y="542639"/>
            <a:ext cx="10641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Does Chrome </a:t>
            </a:r>
            <a:r>
              <a:rPr lang="en-US" sz="4000" dirty="0" smtClean="0"/>
              <a:t>browser </a:t>
            </a:r>
            <a:r>
              <a:rPr lang="en-US" sz="4000" dirty="0"/>
              <a:t>can understand this file ?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7150" y="2221593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6694" y="2221593"/>
            <a:ext cx="4996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Yes, </a:t>
            </a:r>
            <a:r>
              <a:rPr lang="en-US" sz="3000" dirty="0"/>
              <a:t>browsers </a:t>
            </a:r>
            <a:r>
              <a:rPr lang="en-US" sz="3000" dirty="0" smtClean="0"/>
              <a:t> can convert it to</a:t>
            </a:r>
          </a:p>
          <a:p>
            <a:r>
              <a:rPr lang="en-US" sz="3000" dirty="0" smtClean="0"/>
              <a:t> </a:t>
            </a:r>
            <a:r>
              <a:rPr lang="en-US" sz="3000" dirty="0"/>
              <a:t>HTML / JS /CSS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1" y="1813790"/>
            <a:ext cx="3131457" cy="38229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2151" y="5739409"/>
            <a:ext cx="1802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 smtClean="0"/>
              <a:t>.</a:t>
            </a:r>
            <a:r>
              <a:rPr lang="en-US" sz="3000" i="1" dirty="0" err="1" smtClean="0"/>
              <a:t>vue</a:t>
            </a:r>
            <a:r>
              <a:rPr lang="en-US" sz="3000" i="1" dirty="0" smtClean="0"/>
              <a:t> file</a:t>
            </a:r>
            <a:endParaRPr lang="fr-FR" sz="3000" b="1" i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67150" y="3925139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6694" y="3925139"/>
            <a:ext cx="6459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No, we need to build the HTML / JS /CSS</a:t>
            </a:r>
          </a:p>
          <a:p>
            <a:r>
              <a:rPr lang="en-US" sz="3000" dirty="0" smtClean="0"/>
              <a:t>Before displaying the page on browsers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810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6757</TotalTime>
  <Words>1065</Words>
  <Application>Microsoft Office PowerPoint</Application>
  <PresentationFormat>Widescreen</PresentationFormat>
  <Paragraphs>306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345</cp:revision>
  <dcterms:created xsi:type="dcterms:W3CDTF">2020-01-30T10:34:45Z</dcterms:created>
  <dcterms:modified xsi:type="dcterms:W3CDTF">2022-07-13T18:59:01Z</dcterms:modified>
</cp:coreProperties>
</file>