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61" r:id="rId2"/>
    <p:sldId id="344" r:id="rId3"/>
    <p:sldId id="574" r:id="rId4"/>
    <p:sldId id="572" r:id="rId5"/>
    <p:sldId id="571" r:id="rId6"/>
    <p:sldId id="565" r:id="rId7"/>
    <p:sldId id="566" r:id="rId8"/>
    <p:sldId id="567" r:id="rId9"/>
    <p:sldId id="568" r:id="rId10"/>
    <p:sldId id="569" r:id="rId11"/>
    <p:sldId id="570" r:id="rId12"/>
    <p:sldId id="564" r:id="rId13"/>
    <p:sldId id="563" r:id="rId14"/>
    <p:sldId id="562" r:id="rId15"/>
    <p:sldId id="573" r:id="rId16"/>
    <p:sldId id="46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00B0F0"/>
    <a:srgbClr val="381735"/>
    <a:srgbClr val="3BA776"/>
    <a:srgbClr val="FF0076"/>
    <a:srgbClr val="0072C3"/>
    <a:srgbClr val="58004D"/>
    <a:srgbClr val="5B9BD5"/>
    <a:srgbClr val="39A6AB"/>
    <a:srgbClr val="BD2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8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single-file-component.html#introduction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www.udemy.com/course/vuejs-2-the-complete-guide/learn/lecture/21463426#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3.vuejs.org/style-guide/" TargetMode="External"/><Relationship Id="rId5" Type="http://schemas.openxmlformats.org/officeDocument/2006/relationships/hyperlink" Target="https://www.youtube.com/watch?v=4deVCNJq3qc&amp;ab_channel=freeCodeCamp.org" TargetMode="External"/><Relationship Id="rId4" Type="http://schemas.openxmlformats.org/officeDocument/2006/relationships/hyperlink" Target="https://cli.vuejs.org/gui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1505" y="1268657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ROADMAP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95566" y="1275529"/>
            <a:ext cx="2454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DATA BINDING</a:t>
            </a:r>
            <a:endParaRPr lang="en-US" sz="3000" dirty="0"/>
          </a:p>
        </p:txBody>
      </p:sp>
      <p:sp>
        <p:nvSpPr>
          <p:cNvPr id="7" name="Oval 6"/>
          <p:cNvSpPr/>
          <p:nvPr/>
        </p:nvSpPr>
        <p:spPr>
          <a:xfrm>
            <a:off x="2143363" y="1268657"/>
            <a:ext cx="652203" cy="652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5372" y="4717521"/>
            <a:ext cx="647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CLI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2108986" y="4751622"/>
            <a:ext cx="652203" cy="65220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5</a:t>
            </a:r>
            <a:endParaRPr lang="en-US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3490894" y="5356826"/>
            <a:ext cx="2470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COMPONENTS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2801103" y="5409224"/>
            <a:ext cx="652203" cy="65220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6</a:t>
            </a:r>
            <a:endParaRPr 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6303" y="6116535"/>
            <a:ext cx="1665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ROUTING</a:t>
            </a:r>
          </a:p>
        </p:txBody>
      </p:sp>
      <p:sp>
        <p:nvSpPr>
          <p:cNvPr id="13" name="Oval 12"/>
          <p:cNvSpPr/>
          <p:nvPr/>
        </p:nvSpPr>
        <p:spPr>
          <a:xfrm>
            <a:off x="4009929" y="6067432"/>
            <a:ext cx="652203" cy="6522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7157604" y="5252526"/>
            <a:ext cx="2997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SLOTS /  WIDGETS</a:t>
            </a:r>
            <a:endParaRPr lang="en-US" sz="3000" dirty="0"/>
          </a:p>
        </p:txBody>
      </p:sp>
      <p:sp>
        <p:nvSpPr>
          <p:cNvPr id="15" name="Oval 14"/>
          <p:cNvSpPr/>
          <p:nvPr/>
        </p:nvSpPr>
        <p:spPr>
          <a:xfrm>
            <a:off x="6394836" y="5226896"/>
            <a:ext cx="652203" cy="6522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8</a:t>
            </a:r>
            <a:endParaRPr lang="en-US" sz="3500" dirty="0"/>
          </a:p>
        </p:txBody>
      </p:sp>
      <p:sp>
        <p:nvSpPr>
          <p:cNvPr id="17" name="TextBox 16"/>
          <p:cNvSpPr txBox="1"/>
          <p:nvPr/>
        </p:nvSpPr>
        <p:spPr>
          <a:xfrm>
            <a:off x="2312924" y="2052724"/>
            <a:ext cx="3436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METHODS &amp; EVENTS</a:t>
            </a:r>
          </a:p>
        </p:txBody>
      </p:sp>
      <p:sp>
        <p:nvSpPr>
          <p:cNvPr id="18" name="Oval 17"/>
          <p:cNvSpPr/>
          <p:nvPr/>
        </p:nvSpPr>
        <p:spPr>
          <a:xfrm>
            <a:off x="1340424" y="2991557"/>
            <a:ext cx="652203" cy="6522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2477" y="4008147"/>
            <a:ext cx="42613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COMPUTED  </a:t>
            </a:r>
            <a:r>
              <a:rPr lang="en-US" sz="3000" dirty="0" smtClean="0"/>
              <a:t>&amp; WATCHERS</a:t>
            </a:r>
            <a:endParaRPr lang="en-US" sz="3000" dirty="0"/>
          </a:p>
        </p:txBody>
      </p:sp>
      <p:sp>
        <p:nvSpPr>
          <p:cNvPr id="20" name="Oval 19"/>
          <p:cNvSpPr/>
          <p:nvPr/>
        </p:nvSpPr>
        <p:spPr>
          <a:xfrm>
            <a:off x="1599837" y="3985538"/>
            <a:ext cx="652203" cy="65220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21" name="TextBox 20"/>
          <p:cNvSpPr txBox="1"/>
          <p:nvPr/>
        </p:nvSpPr>
        <p:spPr>
          <a:xfrm>
            <a:off x="1994222" y="2997343"/>
            <a:ext cx="2667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LOOPS / IF/ELSE</a:t>
            </a:r>
            <a:endParaRPr lang="en-US" sz="3000" dirty="0"/>
          </a:p>
        </p:txBody>
      </p:sp>
      <p:sp>
        <p:nvSpPr>
          <p:cNvPr id="22" name="Oval 21"/>
          <p:cNvSpPr/>
          <p:nvPr/>
        </p:nvSpPr>
        <p:spPr>
          <a:xfrm>
            <a:off x="1587787" y="2040140"/>
            <a:ext cx="652203" cy="65220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23" name="TextBox 22"/>
          <p:cNvSpPr txBox="1"/>
          <p:nvPr/>
        </p:nvSpPr>
        <p:spPr>
          <a:xfrm>
            <a:off x="8132464" y="4485341"/>
            <a:ext cx="298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AUTHENTICATION</a:t>
            </a:r>
          </a:p>
        </p:txBody>
      </p:sp>
      <p:sp>
        <p:nvSpPr>
          <p:cNvPr id="24" name="Oval 23"/>
          <p:cNvSpPr/>
          <p:nvPr/>
        </p:nvSpPr>
        <p:spPr>
          <a:xfrm>
            <a:off x="7369696" y="4459711"/>
            <a:ext cx="652203" cy="6522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25" name="TextBox 24"/>
          <p:cNvSpPr txBox="1"/>
          <p:nvPr/>
        </p:nvSpPr>
        <p:spPr>
          <a:xfrm>
            <a:off x="8842120" y="365434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VUTIFY</a:t>
            </a:r>
            <a:endParaRPr lang="en-US" sz="3000" dirty="0"/>
          </a:p>
        </p:txBody>
      </p:sp>
      <p:sp>
        <p:nvSpPr>
          <p:cNvPr id="26" name="Oval 25"/>
          <p:cNvSpPr/>
          <p:nvPr/>
        </p:nvSpPr>
        <p:spPr>
          <a:xfrm>
            <a:off x="8079352" y="3628714"/>
            <a:ext cx="652203" cy="6522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pic>
        <p:nvPicPr>
          <p:cNvPr id="27" name="Picture 26" descr="File:Vue.js Logo 2.svg - Wikimedia Commons">
            <a:extLst>
              <a:ext uri="{FF2B5EF4-FFF2-40B4-BE49-F238E27FC236}">
                <a16:creationId xmlns:a16="http://schemas.microsoft.com/office/drawing/2014/main" xmlns="" id="{81896048-44F1-4E0C-83E2-52E3394C8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570" y="149586"/>
            <a:ext cx="1165811" cy="10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12924" y="5268747"/>
            <a:ext cx="3971347" cy="856063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6996" y="395579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WHY VUE ?</a:t>
            </a:r>
            <a:endParaRPr lang="en-US" sz="3000" dirty="0"/>
          </a:p>
        </p:txBody>
      </p:sp>
      <p:sp>
        <p:nvSpPr>
          <p:cNvPr id="29" name="Oval 28"/>
          <p:cNvSpPr/>
          <p:nvPr/>
        </p:nvSpPr>
        <p:spPr>
          <a:xfrm>
            <a:off x="3164793" y="388707"/>
            <a:ext cx="652203" cy="652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</a:rPr>
              <a:t>0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732141">
            <a:off x="730767" y="5003634"/>
            <a:ext cx="112627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383906">
            <a:off x="10952817" y="4201691"/>
            <a:ext cx="72808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352076" y="3705022"/>
            <a:ext cx="1764981" cy="2554545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knowledge-base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628" y="1262809"/>
            <a:ext cx="1176539" cy="5016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5067668" y="5406978"/>
            <a:ext cx="1322343" cy="3215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13995" y="5763327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select-topic</a:t>
            </a:r>
            <a:endParaRPr lang="en-US" i="1" dirty="0"/>
          </a:p>
        </p:txBody>
      </p:sp>
      <p:sp>
        <p:nvSpPr>
          <p:cNvPr id="24" name="Right Arrow 23"/>
          <p:cNvSpPr/>
          <p:nvPr/>
        </p:nvSpPr>
        <p:spPr>
          <a:xfrm>
            <a:off x="5093612" y="4039394"/>
            <a:ext cx="1296400" cy="303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03284" y="4395741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topics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80034" y="3705022"/>
            <a:ext cx="1810623" cy="2554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knowledge-grid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70060" y="3661828"/>
            <a:ext cx="2646107" cy="2246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knowledge-element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189920" y="3832263"/>
            <a:ext cx="97940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189920" y="4247473"/>
            <a:ext cx="97940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189920" y="4758105"/>
            <a:ext cx="97940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8059321" y="5521097"/>
            <a:ext cx="977929" cy="2986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96121" y="5958211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select-topic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8321990" y="358652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63110" y="40169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desc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84938" y="451903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43813" y="1531553"/>
            <a:ext cx="2646107" cy="163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active-element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842167" y="1701988"/>
            <a:ext cx="3700909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819865" y="2479044"/>
            <a:ext cx="3700909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1855" y="14451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title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3342" y="2159686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fulltext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37583" y="270390"/>
            <a:ext cx="599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2  - VUE components  communication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 rot="20120375">
            <a:off x="3865779" y="3479721"/>
            <a:ext cx="737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10800000">
            <a:off x="2006635" y="5463405"/>
            <a:ext cx="1322343" cy="3215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2962" y="5819754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select-topic</a:t>
            </a:r>
            <a:endParaRPr lang="en-US" i="1" dirty="0"/>
          </a:p>
        </p:txBody>
      </p:sp>
      <p:sp>
        <p:nvSpPr>
          <p:cNvPr id="43" name="Right Arrow 42"/>
          <p:cNvSpPr/>
          <p:nvPr/>
        </p:nvSpPr>
        <p:spPr>
          <a:xfrm>
            <a:off x="2032579" y="4095821"/>
            <a:ext cx="1296400" cy="303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142251" y="4452168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topics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90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64785">
            <a:off x="3931330" y="2370137"/>
            <a:ext cx="7667625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 rot="21064785">
            <a:off x="4564742" y="5094514"/>
            <a:ext cx="6400800" cy="71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1064785">
            <a:off x="4843084" y="4514886"/>
            <a:ext cx="3519715" cy="577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1669F2-274D-4ADD-8807-CB7BA0549C1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54C096-EE60-48FE-B926-177A731D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631F41-8E70-44A4-AE86-6658C16A11C7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550DB42-16A2-4A5A-A171-95C447AE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E69D8CC-256F-4B09-8B43-F4A018781D03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3506" y="23618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3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69336" y="774733"/>
            <a:ext cx="7223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Instead of </a:t>
            </a:r>
            <a:r>
              <a:rPr lang="en-US" sz="2400" b="1" dirty="0" smtClean="0"/>
              <a:t>props</a:t>
            </a:r>
            <a:r>
              <a:rPr lang="en-US" sz="2400" dirty="0" smtClean="0"/>
              <a:t> and </a:t>
            </a:r>
            <a:r>
              <a:rPr lang="en-US" sz="2400" b="1" dirty="0" smtClean="0"/>
              <a:t>emit</a:t>
            </a:r>
            <a:r>
              <a:rPr lang="en-US" sz="2400" dirty="0" smtClean="0"/>
              <a:t> , use </a:t>
            </a:r>
            <a:r>
              <a:rPr lang="en-US" sz="2400" b="1" dirty="0" smtClean="0">
                <a:solidFill>
                  <a:srgbClr val="FF0000"/>
                </a:solidFill>
              </a:rPr>
              <a:t>INJECT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communicate</a:t>
            </a:r>
          </a:p>
          <a:p>
            <a:pPr algn="ctr"/>
            <a:r>
              <a:rPr lang="en-US" sz="2400" dirty="0" smtClean="0"/>
              <a:t>Between app and knowledge grid / knowledge element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78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3897" y="433037"/>
            <a:ext cx="4405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i="1" dirty="0" smtClean="0"/>
              <a:t>Parent </a:t>
            </a:r>
            <a:r>
              <a:rPr lang="en-US" sz="3200" b="1" i="1" dirty="0" smtClean="0">
                <a:solidFill>
                  <a:srgbClr val="FFFF00"/>
                </a:solidFill>
              </a:rPr>
              <a:t>provide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i="1" dirty="0" smtClean="0"/>
              <a:t>Child </a:t>
            </a:r>
            <a:r>
              <a:rPr lang="en-US" sz="3200" b="1" i="1" dirty="0" smtClean="0">
                <a:solidFill>
                  <a:srgbClr val="FF3399"/>
                </a:solidFill>
              </a:rPr>
              <a:t>inject</a:t>
            </a:r>
          </a:p>
        </p:txBody>
      </p:sp>
      <p:sp>
        <p:nvSpPr>
          <p:cNvPr id="23" name="Oval 22"/>
          <p:cNvSpPr/>
          <p:nvPr/>
        </p:nvSpPr>
        <p:spPr>
          <a:xfrm>
            <a:off x="5442857" y="2462997"/>
            <a:ext cx="74295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76307" y="3053547"/>
            <a:ext cx="74295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76307" y="4025097"/>
            <a:ext cx="74295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87282" y="4832748"/>
            <a:ext cx="74295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76432" y="5939622"/>
            <a:ext cx="74295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747782" y="4796622"/>
            <a:ext cx="36720" cy="1533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812952" y="3308301"/>
            <a:ext cx="1380" cy="11668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851052" y="4439435"/>
            <a:ext cx="563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51051" y="3477410"/>
            <a:ext cx="563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837579" y="5287160"/>
            <a:ext cx="563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837579" y="6330147"/>
            <a:ext cx="563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 rot="3007439">
            <a:off x="7397411" y="4588609"/>
            <a:ext cx="892174" cy="417925"/>
          </a:xfrm>
          <a:prstGeom prst="rightArrow">
            <a:avLst/>
          </a:prstGeom>
          <a:solidFill>
            <a:srgbClr val="FF339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368216">
            <a:off x="6027144" y="2549133"/>
            <a:ext cx="650863" cy="3639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9682" y="2146053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48308" y="444663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4113" y="672070"/>
            <a:ext cx="360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FUNCTIONS or </a:t>
            </a:r>
            <a:r>
              <a:rPr lang="en-US" sz="3200" b="1" i="1" dirty="0" smtClean="0"/>
              <a:t>DATA</a:t>
            </a:r>
            <a:endParaRPr lang="en-US" sz="3200" b="1" i="1" dirty="0"/>
          </a:p>
        </p:txBody>
      </p:sp>
      <p:sp>
        <p:nvSpPr>
          <p:cNvPr id="4" name="Right Brace 3"/>
          <p:cNvSpPr/>
          <p:nvPr/>
        </p:nvSpPr>
        <p:spPr>
          <a:xfrm>
            <a:off x="6399508" y="288270"/>
            <a:ext cx="362857" cy="1366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4769" y="159858"/>
            <a:ext cx="9035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INJECT: </a:t>
            </a:r>
            <a:r>
              <a:rPr lang="en-US" sz="4000" b="1" i="1" dirty="0" smtClean="0"/>
              <a:t>HOW DO IT WORK FOR </a:t>
            </a:r>
            <a:r>
              <a:rPr lang="en-US" sz="4000" b="1" i="1" dirty="0" smtClean="0">
                <a:solidFill>
                  <a:srgbClr val="00B0F0"/>
                </a:solidFill>
              </a:rPr>
              <a:t>DATA</a:t>
            </a:r>
            <a:r>
              <a:rPr lang="en-US" sz="4000" b="1" i="1" dirty="0" smtClean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04" y="958283"/>
            <a:ext cx="499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On </a:t>
            </a:r>
            <a:r>
              <a:rPr lang="en-US" dirty="0"/>
              <a:t>PARENT </a:t>
            </a:r>
            <a:r>
              <a:rPr lang="en-US" dirty="0" smtClean="0"/>
              <a:t> :  Define what you want to provide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012" y="3937627"/>
            <a:ext cx="64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– On CLIDHREN  Inject  the data or the function you want to use 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09321" y="1560832"/>
            <a:ext cx="8059225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provide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return 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  topics: </a:t>
            </a:r>
            <a:r>
              <a:rPr lang="en-US" sz="2000" dirty="0" err="1">
                <a:latin typeface="Consolas" panose="020B0609020204030204" pitchFamily="49" charset="0"/>
              </a:rPr>
              <a:t>this.topics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selectTopic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this.activateTopic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    };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4824" y="4715493"/>
            <a:ext cx="4735733" cy="1631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export default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inject: ['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selectTopic</a:t>
            </a:r>
            <a:r>
              <a:rPr lang="en-US" sz="2000" dirty="0" smtClean="0">
                <a:latin typeface="Consolas" panose="020B0609020204030204" pitchFamily="49" charset="0"/>
              </a:rPr>
              <a:t>'],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&lt;/script&gt;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292969" y="1237076"/>
            <a:ext cx="1449798" cy="86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41211" y="938804"/>
            <a:ext cx="9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My data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28840" y="2861065"/>
            <a:ext cx="1705006" cy="9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2666" y="3569503"/>
            <a:ext cx="9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My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7868" y="4715493"/>
            <a:ext cx="5811366" cy="1631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&lt;template&gt;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&lt;button @click="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selectTopic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(id</a:t>
            </a:r>
            <a:r>
              <a:rPr lang="en-US" sz="2000" dirty="0" smtClean="0">
                <a:latin typeface="Consolas" panose="020B0609020204030204" pitchFamily="49" charset="0"/>
              </a:rPr>
              <a:t>)"&gt;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&lt;/</a:t>
            </a:r>
            <a:r>
              <a:rPr lang="en-US" sz="2000" dirty="0">
                <a:latin typeface="Consolas" panose="020B0609020204030204" pitchFamily="49" charset="0"/>
              </a:rPr>
              <a:t>button&gt;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template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0" y="1092561"/>
            <a:ext cx="10218494" cy="5765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5953" y="323514"/>
            <a:ext cx="708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Components communication  - summary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247" y="2947582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div class="image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&lt;h1&gt;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latin typeface="Consolas" panose="020B0609020204030204" pitchFamily="49" charset="0"/>
              </a:rPr>
              <a:t>&lt;/h1&gt;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https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://catURl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&lt;button class="remove"&gt;X&lt;/button&gt;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>
                <a:latin typeface="Consolas" panose="020B0609020204030204" pitchFamily="49" charset="0"/>
              </a:rPr>
              <a:t>div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4888" y="532539"/>
            <a:ext cx="8826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Implement a component gallery-image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16153" y="5175894"/>
            <a:ext cx="304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of  generated HTML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40610" y="2482561"/>
            <a:ext cx="3411062" cy="220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366" y="2959576"/>
            <a:ext cx="2495550" cy="12477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63321" y="2490236"/>
            <a:ext cx="59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08553" y="4240244"/>
            <a:ext cx="304892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188829" y="4631612"/>
            <a:ext cx="525552" cy="59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222171" y="4240244"/>
            <a:ext cx="587198" cy="93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29184" y="5208022"/>
            <a:ext cx="536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clicked on X, an event “image-removed” is raised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16161" y="1217620"/>
            <a:ext cx="8826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To manage the display of an image, given its </a:t>
            </a:r>
            <a:r>
              <a:rPr lang="en-US" sz="1600" dirty="0" smtClean="0">
                <a:solidFill>
                  <a:srgbClr val="00B0F0"/>
                </a:solidFill>
              </a:rPr>
              <a:t>name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URL</a:t>
            </a:r>
            <a:r>
              <a:rPr lang="en-US" sz="1600" dirty="0" smtClean="0"/>
              <a:t> and emit event if deleted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512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8222" y="591912"/>
            <a:ext cx="7853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TO READ DURING THIS CLASS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831" y="2008136"/>
            <a:ext cx="110137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Maximilian </a:t>
            </a:r>
            <a:r>
              <a:rPr lang="en-US" sz="2000" b="1" dirty="0" err="1"/>
              <a:t>Schwarzmüller</a:t>
            </a:r>
            <a:r>
              <a:rPr lang="en-US" sz="2000" b="1" dirty="0"/>
              <a:t>. VueJS complete course - UDEMY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www.udemy.com/course/vuejs-2-the-complete-guide/learn/lecture/21463426#overview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err="1"/>
              <a:t>Vue</a:t>
            </a:r>
            <a:r>
              <a:rPr lang="en-US" sz="2000" b="1" dirty="0"/>
              <a:t> 3 official document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v3.vuejs.org/guide/single-file-component.html#introduction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err="1" smtClean="0"/>
              <a:t>Vue</a:t>
            </a:r>
            <a:r>
              <a:rPr lang="en-US" sz="2000" b="1" dirty="0" smtClean="0"/>
              <a:t> </a:t>
            </a:r>
            <a:r>
              <a:rPr lang="en-US" sz="2000" b="1" dirty="0"/>
              <a:t>CLI official document</a:t>
            </a:r>
          </a:p>
          <a:p>
            <a:r>
              <a:rPr lang="en-US" sz="2000" dirty="0">
                <a:hlinkClick r:id="rId4"/>
              </a:rPr>
              <a:t>https://cli.vuejs.org/guide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A full demo to build a </a:t>
            </a:r>
            <a:r>
              <a:rPr lang="en-US" sz="2000" b="1" dirty="0" err="1"/>
              <a:t>poject</a:t>
            </a:r>
            <a:r>
              <a:rPr lang="en-US" sz="2000" b="1" dirty="0"/>
              <a:t> (quiz app)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www.youtube.com/watch?v=4deVCNJq3qc&amp;ab_channel=freeCodeCamp.org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Code style VueJS3.0</a:t>
            </a:r>
          </a:p>
          <a:p>
            <a:r>
              <a:rPr lang="en-US" sz="2000" dirty="0">
                <a:hlinkClick r:id="rId6"/>
              </a:rPr>
              <a:t>https://v3.vuejs.org/style-guide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2795" y="1932752"/>
            <a:ext cx="62812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COMPONENTS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INJECT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1479715"/>
            <a:ext cx="9173029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917206" y="811140"/>
            <a:ext cx="2520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VUE -  CHAPTER 6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ittle Boy - Kid Icon Png PNG Image | Transparent PNG Free Download on  Seek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91124"/>
            <a:ext cx="2046515" cy="27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Kahoot! and How Does it Work for Teachers? Tips &amp; Tricks | Tech &amp; 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DA930E-031A-48B9-9045-078E20D2C5AE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EFDC44-10C6-40DA-BCCC-FAEB57F5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AE65A8-E7CB-4D3F-8819-25048A181A49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A4A246-D598-4A5E-A313-68E7751D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2FFD25-F77E-445F-9B4C-FAA5B8657E2F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8225" y="245563"/>
            <a:ext cx="294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VUE Component tree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288891" y="2555743"/>
            <a:ext cx="4520484" cy="837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34625" y="2790295"/>
            <a:ext cx="982923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3061" y="2790295"/>
            <a:ext cx="982923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0076" y="2826843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todo</a:t>
            </a:r>
            <a:r>
              <a:rPr lang="en-US" dirty="0" smtClean="0"/>
              <a:t> item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88891" y="3501365"/>
            <a:ext cx="4520484" cy="837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34625" y="3735917"/>
            <a:ext cx="982923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3061" y="3735917"/>
            <a:ext cx="982923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076" y="3772465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todo</a:t>
            </a:r>
            <a:r>
              <a:rPr lang="en-US" dirty="0" smtClean="0"/>
              <a:t> item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891" y="4446987"/>
            <a:ext cx="4520484" cy="837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34625" y="4681539"/>
            <a:ext cx="982923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3061" y="4681539"/>
            <a:ext cx="982923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50076" y="4718087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todo</a:t>
            </a:r>
            <a:r>
              <a:rPr lang="en-US" dirty="0" smtClean="0"/>
              <a:t> item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190" y="1917526"/>
            <a:ext cx="5138671" cy="46879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2133" y="2030706"/>
            <a:ext cx="15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have 3 </a:t>
            </a:r>
            <a:r>
              <a:rPr lang="en-US" b="1" dirty="0" err="1" smtClean="0"/>
              <a:t>todos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1044191" y="5814098"/>
            <a:ext cx="5138671" cy="82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80349" y="6073628"/>
            <a:ext cx="1198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Statistics: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62984" y="5955923"/>
            <a:ext cx="233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6 TODO with high priority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62984" y="6292046"/>
            <a:ext cx="228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3 TODO with low priority</a:t>
            </a:r>
            <a:endParaRPr lang="en-US" sz="1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305" y="2101209"/>
            <a:ext cx="3052588" cy="38636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2966384" y="1243681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this mock up…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25006" y="1218901"/>
            <a:ext cx="409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…We can define </a:t>
            </a:r>
            <a:r>
              <a:rPr lang="en-US" b="1" i="1" dirty="0" smtClean="0"/>
              <a:t>this VUE component tree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06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89" y="1395005"/>
            <a:ext cx="5517862" cy="52738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11669F2-274D-4ADD-8807-CB7BA0549C1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A54C096-EE60-48FE-B926-177A731D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3631F41-8E70-44A4-AE86-6658C16A11C7}"/>
              </a:ext>
            </a:extLst>
          </p:cNvPr>
          <p:cNvSpPr txBox="1"/>
          <p:nvPr/>
        </p:nvSpPr>
        <p:spPr>
          <a:xfrm>
            <a:off x="175715" y="107924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6550DB42-16A2-4A5A-A171-95C447AE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69D8CC-256F-4B09-8B43-F4A018781D03}"/>
              </a:ext>
            </a:extLst>
          </p:cNvPr>
          <p:cNvSpPr txBox="1"/>
          <p:nvPr/>
        </p:nvSpPr>
        <p:spPr>
          <a:xfrm>
            <a:off x="1078099" y="1118006"/>
            <a:ext cx="703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TEAM 3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8613" y="225773"/>
            <a:ext cx="294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VUE Component tree</a:t>
            </a:r>
            <a:endParaRPr lang="en-US" sz="24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6550DB42-16A2-4A5A-A171-95C447AE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08" y="481464"/>
            <a:ext cx="306215" cy="6090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50DB42-16A2-4A5A-A171-95C447AE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675" y="456606"/>
            <a:ext cx="306215" cy="6090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79366" y="831829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this mock up…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48380" y="848414"/>
            <a:ext cx="349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… define </a:t>
            </a:r>
            <a:r>
              <a:rPr lang="en-US" b="1" i="1" dirty="0" smtClean="0"/>
              <a:t>your VUE component tree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56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1669F2-274D-4ADD-8807-CB7BA0549C1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A54C096-EE60-48FE-B926-177A731D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3631F41-8E70-44A4-AE86-6658C16A11C7}"/>
              </a:ext>
            </a:extLst>
          </p:cNvPr>
          <p:cNvSpPr txBox="1"/>
          <p:nvPr/>
        </p:nvSpPr>
        <p:spPr>
          <a:xfrm>
            <a:off x="175715" y="107924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550DB42-16A2-4A5A-A171-95C447AED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69D8CC-256F-4B09-8B43-F4A018781D03}"/>
              </a:ext>
            </a:extLst>
          </p:cNvPr>
          <p:cNvSpPr txBox="1"/>
          <p:nvPr/>
        </p:nvSpPr>
        <p:spPr>
          <a:xfrm>
            <a:off x="911566" y="1079247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3" y="2029495"/>
            <a:ext cx="7886700" cy="3829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2273" y="239386"/>
            <a:ext cx="326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  - Instructions 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 rot="19035761" flipH="1">
            <a:off x="8041786" y="4597099"/>
            <a:ext cx="1733550" cy="2352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24995" y="3875954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click  …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9550" y="2685208"/>
            <a:ext cx="455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Display full text and title of selected element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711606" flipH="1">
            <a:off x="4306598" y="4081516"/>
            <a:ext cx="2989818" cy="2352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78641" y="4206970"/>
            <a:ext cx="134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BA776"/>
                </a:solidFill>
              </a:rPr>
              <a:t>knowledge-grid</a:t>
            </a:r>
            <a:endParaRPr lang="en-US" sz="1400" b="1" dirty="0">
              <a:solidFill>
                <a:srgbClr val="3BA77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57" y="1743745"/>
            <a:ext cx="7886700" cy="38290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74489" y="2066544"/>
            <a:ext cx="130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BA776"/>
                </a:solidFill>
              </a:rPr>
              <a:t>active-element</a:t>
            </a:r>
          </a:p>
        </p:txBody>
      </p:sp>
      <p:sp>
        <p:nvSpPr>
          <p:cNvPr id="18" name="Right Brace 17"/>
          <p:cNvSpPr/>
          <p:nvPr/>
        </p:nvSpPr>
        <p:spPr>
          <a:xfrm rot="16200000" flipH="1">
            <a:off x="3192377" y="4553147"/>
            <a:ext cx="344634" cy="2134547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28920" y="5955741"/>
            <a:ext cx="167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BA776"/>
                </a:solidFill>
              </a:rPr>
              <a:t>knowledge-element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929993" y="1743745"/>
            <a:ext cx="321335" cy="1143875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9929993" y="3053674"/>
            <a:ext cx="399798" cy="2614370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62587" y="339212"/>
            <a:ext cx="518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  - VUE components definition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18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2433" y="1280075"/>
            <a:ext cx="2646107" cy="5016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3196018" y="5508665"/>
            <a:ext cx="2348532" cy="3215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24053" y="5811969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select-topic</a:t>
            </a:r>
            <a:endParaRPr lang="en-US" i="1" dirty="0"/>
          </a:p>
        </p:txBody>
      </p:sp>
      <p:sp>
        <p:nvSpPr>
          <p:cNvPr id="24" name="Right Arrow 23"/>
          <p:cNvSpPr/>
          <p:nvPr/>
        </p:nvSpPr>
        <p:spPr>
          <a:xfrm>
            <a:off x="3242093" y="4141080"/>
            <a:ext cx="2302457" cy="303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13342" y="4444383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topics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44550" y="3705022"/>
            <a:ext cx="2646107" cy="2246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knowledge-grid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70060" y="3661828"/>
            <a:ext cx="2646107" cy="2246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knowledge-element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189920" y="3832263"/>
            <a:ext cx="97940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189920" y="4247473"/>
            <a:ext cx="97940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189920" y="4758105"/>
            <a:ext cx="97940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8190656" y="5531582"/>
            <a:ext cx="977929" cy="2986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96121" y="5958211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select-topic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8321990" y="358652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name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63110" y="40169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desc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84938" y="451903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43813" y="1531553"/>
            <a:ext cx="2646107" cy="163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active-element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242093" y="1701988"/>
            <a:ext cx="230098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3219791" y="2479044"/>
            <a:ext cx="2300983" cy="2605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1855" y="14451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title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3342" y="2159686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fulltext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37583" y="270390"/>
            <a:ext cx="599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  - VUE components  communication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 rot="20120375">
            <a:off x="9173109" y="5868811"/>
            <a:ext cx="737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20375">
            <a:off x="5103263" y="5790472"/>
            <a:ext cx="737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20120375">
            <a:off x="3224110" y="1309991"/>
            <a:ext cx="737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20120375">
            <a:off x="3251101" y="2312640"/>
            <a:ext cx="7375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15872" y="4691582"/>
            <a:ext cx="134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BA776"/>
                </a:solidFill>
              </a:rPr>
              <a:t>knowledge-grid</a:t>
            </a:r>
            <a:endParaRPr lang="en-US" sz="1400" b="1" dirty="0">
              <a:solidFill>
                <a:srgbClr val="3BA77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42853" y="1937756"/>
            <a:ext cx="130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BA776"/>
                </a:solidFill>
              </a:rPr>
              <a:t>active-element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298357" y="1614957"/>
            <a:ext cx="321335" cy="1143875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53506" y="23618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2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15965" y="759130"/>
            <a:ext cx="432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another level of component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1669F2-274D-4ADD-8807-CB7BA0549C1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A54C096-EE60-48FE-B926-177A731D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3631F41-8E70-44A4-AE86-6658C16A11C7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550DB42-16A2-4A5A-A171-95C447AED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69D8CC-256F-4B09-8B43-F4A018781D03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235" y="1197024"/>
            <a:ext cx="6657975" cy="5153025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 rot="16200000" flipH="1">
            <a:off x="4390113" y="5077573"/>
            <a:ext cx="344634" cy="2134547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26656" y="6480167"/>
            <a:ext cx="167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BA776"/>
                </a:solidFill>
              </a:rPr>
              <a:t>knowledge-element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8924127" y="3911083"/>
            <a:ext cx="399798" cy="1868776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H="1">
            <a:off x="2238036" y="3193302"/>
            <a:ext cx="440104" cy="2962799"/>
          </a:xfrm>
          <a:prstGeom prst="rightBrace">
            <a:avLst/>
          </a:prstGeom>
          <a:ln w="57150">
            <a:solidFill>
              <a:srgbClr val="3BA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335" y="4520812"/>
            <a:ext cx="1400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3BA776"/>
                </a:solidFill>
              </a:rPr>
              <a:t>knowledge-base</a:t>
            </a:r>
            <a:endParaRPr lang="en-US" sz="1400" b="1" dirty="0">
              <a:solidFill>
                <a:srgbClr val="3BA776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9922404">
            <a:off x="6668673" y="3223547"/>
            <a:ext cx="694500" cy="6097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11382</TotalTime>
  <Words>418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379</cp:revision>
  <dcterms:created xsi:type="dcterms:W3CDTF">2020-01-30T10:34:45Z</dcterms:created>
  <dcterms:modified xsi:type="dcterms:W3CDTF">2022-07-29T11:14:50Z</dcterms:modified>
</cp:coreProperties>
</file>