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4" r:id="rId2"/>
    <p:sldId id="564" r:id="rId3"/>
    <p:sldId id="587" r:id="rId4"/>
    <p:sldId id="567" r:id="rId5"/>
    <p:sldId id="579" r:id="rId6"/>
    <p:sldId id="580" r:id="rId7"/>
    <p:sldId id="581" r:id="rId8"/>
    <p:sldId id="582" r:id="rId9"/>
    <p:sldId id="583" r:id="rId10"/>
    <p:sldId id="585" r:id="rId11"/>
    <p:sldId id="596" r:id="rId12"/>
    <p:sldId id="597" r:id="rId13"/>
    <p:sldId id="588" r:id="rId14"/>
    <p:sldId id="590" r:id="rId15"/>
    <p:sldId id="589" r:id="rId16"/>
    <p:sldId id="592" r:id="rId17"/>
    <p:sldId id="591" r:id="rId18"/>
    <p:sldId id="593" r:id="rId19"/>
    <p:sldId id="594" r:id="rId20"/>
    <p:sldId id="595" r:id="rId21"/>
    <p:sldId id="58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9B00"/>
    <a:srgbClr val="354A5D"/>
    <a:srgbClr val="A7342B"/>
    <a:srgbClr val="FF3399"/>
    <a:srgbClr val="BD2035"/>
    <a:srgbClr val="3BA776"/>
    <a:srgbClr val="FF0076"/>
    <a:srgbClr val="0072C3"/>
    <a:srgbClr val="58004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04/12/2021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04/12/2021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04/12/2021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04/12/2021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04/12/2021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04/12/2021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6725" y="1932752"/>
            <a:ext cx="63934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SLOTS</a:t>
            </a:r>
          </a:p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DYNAMIC </a:t>
            </a:r>
          </a:p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COMPONENTS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6914" y="1479715"/>
            <a:ext cx="9173029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917206" y="811140"/>
            <a:ext cx="25208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VUE -  CHAPTER 6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3748" y="216591"/>
            <a:ext cx="99774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0070C0"/>
                </a:solidFill>
              </a:rPr>
              <a:t>CAN YOU EXPLAIN HOW </a:t>
            </a:r>
            <a:r>
              <a:rPr lang="en-US" sz="5000" dirty="0" smtClean="0">
                <a:solidFill>
                  <a:srgbClr val="FF0000"/>
                </a:solidFill>
              </a:rPr>
              <a:t>SLOT</a:t>
            </a:r>
            <a:r>
              <a:rPr lang="en-US" sz="5000" dirty="0" smtClean="0">
                <a:solidFill>
                  <a:srgbClr val="0070C0"/>
                </a:solidFill>
              </a:rPr>
              <a:t> WORK?</a:t>
            </a:r>
            <a:endParaRPr lang="en-US" sz="5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70" y="2318197"/>
            <a:ext cx="4040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&lt;template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&lt;h1&gt;{{ title }}&lt;/h1&gt;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&lt;div&gt;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&lt;slot&gt;&lt;/slot&gt;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&lt;/div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&lt;/template&gt;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509438" y="1528570"/>
            <a:ext cx="38637" cy="449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8570" y="1588326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BASE-CARD.VUE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64001" y="2279560"/>
            <a:ext cx="40921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&lt;template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&lt;base-card title=“Student”&gt;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&lt;</a:t>
            </a:r>
            <a:r>
              <a:rPr lang="en-US" sz="2000" dirty="0" err="1" smtClean="0">
                <a:latin typeface="Consolas" panose="020B0609020204030204" pitchFamily="49" charset="0"/>
              </a:rPr>
              <a:t>ul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&lt;li&gt;Name&lt;li&gt;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&lt;li&gt;Age&lt;li&gt;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&lt;/</a:t>
            </a:r>
            <a:r>
              <a:rPr lang="en-US" sz="2000" dirty="0" err="1" smtClean="0">
                <a:latin typeface="Consolas" panose="020B0609020204030204" pitchFamily="49" charset="0"/>
              </a:rPr>
              <a:t>ul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&lt;/base-card&gt;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&lt;/template&gt;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946511" y="1498174"/>
            <a:ext cx="38637" cy="449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8733" y="1588326"/>
            <a:ext cx="21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STUDENT-CARD.VUE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14154" y="2434107"/>
            <a:ext cx="29053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</a:rPr>
              <a:t>h1&gt;Student&lt;/h1&gt;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&lt;</a:t>
            </a:r>
            <a:r>
              <a:rPr lang="en-US" sz="2000" dirty="0">
                <a:latin typeface="Consolas" panose="020B0609020204030204" pitchFamily="49" charset="0"/>
              </a:rPr>
              <a:t>li&gt;Name&lt;li&gt;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li&gt;Age&lt;li&gt;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88001" y="1412523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1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7365" y="1012737"/>
            <a:ext cx="9494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rgbClr val="F69B00"/>
                </a:solidFill>
              </a:rPr>
              <a:t>BRAINSTORMING</a:t>
            </a:r>
            <a:endParaRPr lang="en-US" sz="10000" b="1" dirty="0">
              <a:solidFill>
                <a:srgbClr val="F69B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0015" y="1812382"/>
            <a:ext cx="443313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b="1" dirty="0" smtClean="0"/>
              <a:t>VC</a:t>
            </a:r>
            <a:endParaRPr lang="en-US" sz="30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0346">
            <a:off x="7965154" y="3784939"/>
            <a:ext cx="1796663" cy="15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0348" y="201362"/>
            <a:ext cx="29147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0" b="1">
                <a:solidFill>
                  <a:srgbClr val="F69B00"/>
                </a:solidFill>
              </a:defRPr>
            </a:lvl1pPr>
          </a:lstStyle>
          <a:p>
            <a:r>
              <a:rPr lang="en-US" sz="5000" dirty="0"/>
              <a:t>PER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7" y="2905036"/>
            <a:ext cx="3568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HAVE YOU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LEARNED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DURING THIS 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2 ITERATIONS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1920" y="216591"/>
            <a:ext cx="3289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0" b="1">
                <a:solidFill>
                  <a:srgbClr val="F69B00"/>
                </a:solidFill>
              </a:defRPr>
            </a:lvl1pPr>
          </a:lstStyle>
          <a:p>
            <a:r>
              <a:rPr lang="en-US" sz="5000" dirty="0" smtClean="0">
                <a:solidFill>
                  <a:schemeClr val="tx1"/>
                </a:solidFill>
              </a:rPr>
              <a:t> </a:t>
            </a:r>
            <a:endParaRPr lang="en-US" sz="5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52562" y="1962151"/>
            <a:ext cx="19050" cy="308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1920" y="2905035"/>
            <a:ext cx="2896275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WAS THE MOST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MANAGE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76862" y="1962150"/>
            <a:ext cx="19050" cy="308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34376" y="2905035"/>
            <a:ext cx="289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WOULD YOU LIKE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NEXT ITERATIONS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0559" y="1900459"/>
            <a:ext cx="1710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0" b="1">
                <a:solidFill>
                  <a:srgbClr val="F69B00"/>
                </a:solidFill>
              </a:defRPr>
            </a:lvl1pPr>
          </a:lstStyle>
          <a:p>
            <a:r>
              <a:rPr lang="en-US" sz="3000" dirty="0" smtClean="0">
                <a:solidFill>
                  <a:schemeClr val="tx1"/>
                </a:solidFill>
              </a:rPr>
              <a:t>1 POST-IT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856" y="1894845"/>
            <a:ext cx="1710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0" b="1">
                <a:solidFill>
                  <a:srgbClr val="F69B00"/>
                </a:solidFill>
              </a:defRPr>
            </a:lvl1pPr>
          </a:lstStyle>
          <a:p>
            <a:r>
              <a:rPr lang="en-US" sz="3000" dirty="0" smtClean="0">
                <a:solidFill>
                  <a:schemeClr val="tx1"/>
                </a:solidFill>
              </a:rPr>
              <a:t>1 POST-IT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5" y="1612333"/>
            <a:ext cx="2449200" cy="191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4" y="4609642"/>
            <a:ext cx="2434297" cy="191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9403" y="266993"/>
            <a:ext cx="991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Slot allows to </a:t>
            </a:r>
            <a:r>
              <a:rPr lang="en-US" sz="4000" b="1" dirty="0" smtClean="0">
                <a:solidFill>
                  <a:srgbClr val="FF3399"/>
                </a:solidFill>
              </a:rPr>
              <a:t>customize the body</a:t>
            </a:r>
            <a:r>
              <a:rPr lang="en-US" sz="4000" dirty="0" smtClean="0">
                <a:solidFill>
                  <a:srgbClr val="FF3399"/>
                </a:solidFill>
              </a:rPr>
              <a:t> </a:t>
            </a:r>
            <a:r>
              <a:rPr lang="en-US" sz="4000" dirty="0" smtClean="0"/>
              <a:t>of a widget: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7449" y="2461387"/>
            <a:ext cx="107619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&lt;card-base&gt;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5992" y="2282981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3916242" y="2461387"/>
            <a:ext cx="1169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&lt;card-shape&gt;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4785" y="2282981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Right Arrow 11"/>
          <p:cNvSpPr/>
          <p:nvPr/>
        </p:nvSpPr>
        <p:spPr>
          <a:xfrm>
            <a:off x="5369506" y="2416330"/>
            <a:ext cx="742950" cy="255469"/>
          </a:xfrm>
          <a:prstGeom prst="rightArrow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9276" y="2131240"/>
            <a:ext cx="6225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rgbClr val="FF3399"/>
                </a:solidFill>
              </a:rPr>
              <a:t>SLOTS</a:t>
            </a:r>
            <a:endParaRPr lang="en-US" sz="1372" b="1" dirty="0">
              <a:solidFill>
                <a:srgbClr val="FF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1078" y="2876282"/>
            <a:ext cx="72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Square</a:t>
            </a:r>
          </a:p>
          <a:p>
            <a:r>
              <a:rPr lang="en-US" sz="1200" dirty="0" smtClean="0"/>
              <a:t>Hexagon</a:t>
            </a:r>
          </a:p>
          <a:p>
            <a:r>
              <a:rPr lang="en-US" sz="1200" dirty="0" smtClean="0"/>
              <a:t>Triangle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7449" y="4983718"/>
            <a:ext cx="107619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&lt;card-base&gt;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5992" y="4805312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7" name="TextBox 16"/>
          <p:cNvSpPr txBox="1"/>
          <p:nvPr/>
        </p:nvSpPr>
        <p:spPr>
          <a:xfrm>
            <a:off x="3916242" y="4983718"/>
            <a:ext cx="109703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&lt;card-color&gt;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84785" y="4805312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9" name="Right Arrow 18"/>
          <p:cNvSpPr/>
          <p:nvPr/>
        </p:nvSpPr>
        <p:spPr>
          <a:xfrm>
            <a:off x="5369506" y="4938661"/>
            <a:ext cx="742950" cy="255469"/>
          </a:xfrm>
          <a:prstGeom prst="rightArrow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9276" y="4653571"/>
            <a:ext cx="6225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rgbClr val="FF3399"/>
                </a:solidFill>
              </a:rPr>
              <a:t>SLOTS</a:t>
            </a:r>
            <a:endParaRPr lang="en-US" sz="1372" b="1" dirty="0">
              <a:solidFill>
                <a:srgbClr val="FF339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1078" y="5398613"/>
            <a:ext cx="58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Yellow</a:t>
            </a:r>
          </a:p>
          <a:p>
            <a:r>
              <a:rPr lang="en-US" sz="1200" dirty="0" smtClean="0"/>
              <a:t>Green</a:t>
            </a:r>
          </a:p>
          <a:p>
            <a:r>
              <a:rPr lang="en-US" sz="1200" dirty="0" smtClean="0"/>
              <a:t>Purple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8857098" y="3074247"/>
            <a:ext cx="2032000" cy="670169"/>
          </a:xfrm>
          <a:prstGeom prst="rect">
            <a:avLst/>
          </a:prstGeom>
          <a:solidFill>
            <a:srgbClr val="A73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57098" y="3744415"/>
            <a:ext cx="2032000" cy="1125501"/>
          </a:xfrm>
          <a:prstGeom prst="rect">
            <a:avLst/>
          </a:prstGeom>
          <a:solidFill>
            <a:srgbClr val="35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426501" y="317093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{{title}}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38098" y="3948899"/>
            <a:ext cx="13589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596819" y="4065728"/>
            <a:ext cx="64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8000" y="1128363"/>
            <a:ext cx="4662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PROPS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4096" y="1128363"/>
            <a:ext cx="4662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SLOTS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2785" y="1471719"/>
            <a:ext cx="915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VS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2527300" y="2895600"/>
            <a:ext cx="10795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11300" y="4445000"/>
            <a:ext cx="262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FOR DATA</a:t>
            </a:r>
            <a:endParaRPr lang="en-US" sz="4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9275" y="5310054"/>
            <a:ext cx="40665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A child component needs</a:t>
            </a:r>
            <a:endParaRPr lang="en-US" sz="3000" i="1" dirty="0"/>
          </a:p>
        </p:txBody>
      </p:sp>
      <p:sp>
        <p:nvSpPr>
          <p:cNvPr id="16" name="Down Arrow 15"/>
          <p:cNvSpPr/>
          <p:nvPr/>
        </p:nvSpPr>
        <p:spPr>
          <a:xfrm>
            <a:off x="7302500" y="2895600"/>
            <a:ext cx="10795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15000" y="4509954"/>
            <a:ext cx="5553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FOR HTML TEMPLATE</a:t>
            </a:r>
            <a:endParaRPr lang="en-US" sz="48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48719" y="5375008"/>
            <a:ext cx="40665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A child component needs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703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2 </a:t>
            </a:r>
            <a:endParaRPr lang="fr-FR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978" y="375620"/>
            <a:ext cx="779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 Create a card-base component</a:t>
            </a:r>
            <a:endParaRPr lang="fr-FR" sz="4000" i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5298">
            <a:off x="2861037" y="1953095"/>
            <a:ext cx="5133975" cy="408622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20608098" flipH="1">
            <a:off x="7404100" y="2476500"/>
            <a:ext cx="1397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38873" y="2058769"/>
            <a:ext cx="282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base is just a ‘wrapper’</a:t>
            </a:r>
          </a:p>
          <a:p>
            <a:r>
              <a:rPr lang="en-US" dirty="0" smtClean="0"/>
              <a:t> around dynamic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5" y="1612333"/>
            <a:ext cx="2449200" cy="191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4" y="4609642"/>
            <a:ext cx="2434297" cy="191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9403" y="266993"/>
            <a:ext cx="991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Slot allows to </a:t>
            </a:r>
            <a:r>
              <a:rPr lang="en-US" sz="4000" b="1" dirty="0" smtClean="0">
                <a:solidFill>
                  <a:srgbClr val="FF3399"/>
                </a:solidFill>
              </a:rPr>
              <a:t>customize the body</a:t>
            </a:r>
            <a:r>
              <a:rPr lang="en-US" sz="4000" dirty="0" smtClean="0">
                <a:solidFill>
                  <a:srgbClr val="FF3399"/>
                </a:solidFill>
              </a:rPr>
              <a:t> </a:t>
            </a:r>
            <a:r>
              <a:rPr lang="en-US" sz="4000" dirty="0" smtClean="0"/>
              <a:t>of a widget: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7449" y="2461387"/>
            <a:ext cx="107619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&lt;card-base&gt;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5992" y="2282981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3916242" y="2461387"/>
            <a:ext cx="1169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&lt;card-shape&gt;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4785" y="2282981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Right Arrow 11"/>
          <p:cNvSpPr/>
          <p:nvPr/>
        </p:nvSpPr>
        <p:spPr>
          <a:xfrm>
            <a:off x="5369506" y="2416330"/>
            <a:ext cx="742950" cy="255469"/>
          </a:xfrm>
          <a:prstGeom prst="rightArrow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9276" y="2131240"/>
            <a:ext cx="6225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rgbClr val="FF3399"/>
                </a:solidFill>
              </a:rPr>
              <a:t>SLOTS</a:t>
            </a:r>
            <a:endParaRPr lang="en-US" sz="1372" b="1" dirty="0">
              <a:solidFill>
                <a:srgbClr val="FF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1078" y="2876282"/>
            <a:ext cx="72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Square</a:t>
            </a:r>
          </a:p>
          <a:p>
            <a:r>
              <a:rPr lang="en-US" sz="1200" dirty="0" smtClean="0"/>
              <a:t>Hexagon</a:t>
            </a:r>
          </a:p>
          <a:p>
            <a:r>
              <a:rPr lang="en-US" sz="1200" dirty="0" smtClean="0"/>
              <a:t>Triangle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7449" y="4983718"/>
            <a:ext cx="107619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&lt;card-base&gt;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5992" y="4805312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7" name="TextBox 16"/>
          <p:cNvSpPr txBox="1"/>
          <p:nvPr/>
        </p:nvSpPr>
        <p:spPr>
          <a:xfrm>
            <a:off x="3916242" y="4983718"/>
            <a:ext cx="109703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&lt;card-color&gt;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84785" y="4805312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9" name="Right Arrow 18"/>
          <p:cNvSpPr/>
          <p:nvPr/>
        </p:nvSpPr>
        <p:spPr>
          <a:xfrm>
            <a:off x="5369506" y="4938661"/>
            <a:ext cx="742950" cy="255469"/>
          </a:xfrm>
          <a:prstGeom prst="rightArrow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9276" y="4653571"/>
            <a:ext cx="6225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rgbClr val="FF3399"/>
                </a:solidFill>
              </a:rPr>
              <a:t>SLOTS</a:t>
            </a:r>
            <a:endParaRPr lang="en-US" sz="1372" b="1" dirty="0">
              <a:solidFill>
                <a:srgbClr val="FF339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1078" y="5398613"/>
            <a:ext cx="58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Yellow</a:t>
            </a:r>
          </a:p>
          <a:p>
            <a:r>
              <a:rPr lang="en-US" sz="1200" dirty="0" smtClean="0"/>
              <a:t>Green</a:t>
            </a:r>
          </a:p>
          <a:p>
            <a:r>
              <a:rPr lang="en-US" sz="1200" dirty="0" smtClean="0"/>
              <a:t>Purple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8857098" y="3074247"/>
            <a:ext cx="2032000" cy="670169"/>
          </a:xfrm>
          <a:prstGeom prst="rect">
            <a:avLst/>
          </a:prstGeom>
          <a:solidFill>
            <a:srgbClr val="A73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57098" y="3744415"/>
            <a:ext cx="2032000" cy="1125501"/>
          </a:xfrm>
          <a:prstGeom prst="rect">
            <a:avLst/>
          </a:prstGeom>
          <a:solidFill>
            <a:srgbClr val="35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426501" y="317093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{{title}}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38098" y="3948899"/>
            <a:ext cx="13589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596819" y="4065728"/>
            <a:ext cx="64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9733" y="580461"/>
            <a:ext cx="991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about </a:t>
            </a:r>
            <a:r>
              <a:rPr lang="en-US" sz="4000" b="1" dirty="0" smtClean="0">
                <a:solidFill>
                  <a:srgbClr val="FF0000"/>
                </a:solidFill>
              </a:rPr>
              <a:t>multiple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slots 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81798" y="2413847"/>
            <a:ext cx="4376302" cy="670169"/>
          </a:xfrm>
          <a:prstGeom prst="rect">
            <a:avLst/>
          </a:prstGeom>
          <a:solidFill>
            <a:srgbClr val="A73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81798" y="3084015"/>
            <a:ext cx="4376302" cy="1125501"/>
          </a:xfrm>
          <a:prstGeom prst="rect">
            <a:avLst/>
          </a:prstGeom>
          <a:solidFill>
            <a:srgbClr val="35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48752" y="256426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{{title}}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62798" y="3288499"/>
            <a:ext cx="366510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74620" y="3426998"/>
            <a:ext cx="64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81798" y="4209516"/>
            <a:ext cx="4376302" cy="768883"/>
          </a:xfrm>
          <a:prstGeom prst="rect">
            <a:avLst/>
          </a:prstGeom>
          <a:solidFill>
            <a:srgbClr val="A73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06592" y="4325035"/>
            <a:ext cx="3665102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18414" y="4463534"/>
            <a:ext cx="64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20608098" flipH="1">
            <a:off x="6959600" y="3288325"/>
            <a:ext cx="1397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94373" y="2870594"/>
            <a:ext cx="245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for body of the card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20608098" flipH="1">
            <a:off x="6959599" y="4234934"/>
            <a:ext cx="1397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494372" y="3817203"/>
            <a:ext cx="256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Slot for </a:t>
            </a:r>
            <a:r>
              <a:rPr lang="en-US" dirty="0" smtClean="0"/>
              <a:t>footer of </a:t>
            </a:r>
            <a:r>
              <a:rPr lang="en-US" dirty="0"/>
              <a:t>the card</a:t>
            </a:r>
          </a:p>
        </p:txBody>
      </p:sp>
    </p:spTree>
    <p:extLst>
      <p:ext uri="{BB962C8B-B14F-4D97-AF65-F5344CB8AC3E}">
        <p14:creationId xmlns:p14="http://schemas.microsoft.com/office/powerpoint/2010/main" val="8386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9733" y="580461"/>
            <a:ext cx="991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about </a:t>
            </a:r>
            <a:r>
              <a:rPr lang="en-US" sz="4000" b="1" dirty="0" smtClean="0">
                <a:solidFill>
                  <a:srgbClr val="FF0000"/>
                </a:solidFill>
              </a:rPr>
              <a:t>multiple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slots 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7773" y="1740747"/>
            <a:ext cx="4376302" cy="670169"/>
          </a:xfrm>
          <a:prstGeom prst="rect">
            <a:avLst/>
          </a:prstGeom>
          <a:solidFill>
            <a:srgbClr val="A73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17773" y="2410915"/>
            <a:ext cx="4376302" cy="1125501"/>
          </a:xfrm>
          <a:prstGeom prst="rect">
            <a:avLst/>
          </a:prstGeom>
          <a:solidFill>
            <a:srgbClr val="35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84727" y="189116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{{title}}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98773" y="2615399"/>
            <a:ext cx="366510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10595" y="2753898"/>
            <a:ext cx="64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7773" y="3536416"/>
            <a:ext cx="4376302" cy="768883"/>
          </a:xfrm>
          <a:prstGeom prst="rect">
            <a:avLst/>
          </a:prstGeom>
          <a:solidFill>
            <a:srgbClr val="A73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42567" y="3651935"/>
            <a:ext cx="3665102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54389" y="3790434"/>
            <a:ext cx="64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77997" y="275389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&lt;slot name=“body”&gt;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47" y="4947720"/>
            <a:ext cx="2449200" cy="19102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63859" y="596904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V-slot:body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 flipV="1">
            <a:off x="6544635" y="3261730"/>
            <a:ext cx="596900" cy="2684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27355" y="4265615"/>
            <a:ext cx="4171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Name your slot</a:t>
            </a:r>
          </a:p>
          <a:p>
            <a:r>
              <a:rPr lang="en-US" dirty="0" smtClean="0"/>
              <a:t>2 – Link the content to the slot using </a:t>
            </a:r>
            <a:r>
              <a:rPr lang="en-US" b="1" dirty="0" smtClean="0"/>
              <a:t>v-slot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42133" y="58943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 &lt;template #default&gt;</a:t>
            </a:r>
          </a:p>
        </p:txBody>
      </p:sp>
    </p:spTree>
    <p:extLst>
      <p:ext uri="{BB962C8B-B14F-4D97-AF65-F5344CB8AC3E}">
        <p14:creationId xmlns:p14="http://schemas.microsoft.com/office/powerpoint/2010/main" val="11616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31633" y="244419"/>
            <a:ext cx="370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Project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6062" y="145946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/components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94634" y="201346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/customers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01537" y="245453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CustomerView.vue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36959" y="430944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/UI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4839036" y="1982482"/>
            <a:ext cx="736600" cy="369332"/>
          </a:xfrm>
          <a:prstGeom prst="rightArrow">
            <a:avLst>
              <a:gd name="adj1" fmla="val 50000"/>
              <a:gd name="adj2" fmla="val 43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06267" y="291826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CustomerCard.vue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01537" y="3381991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CustomerFilter.vue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1537" y="4678781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ImageSelector.vue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2975" y="520329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Dialog.vue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099" y="1963948"/>
            <a:ext cx="307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feature has its own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8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0515" y="-339813"/>
            <a:ext cx="54585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WHY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5774" y="1857829"/>
            <a:ext cx="49680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/>
              <a:t>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035" y="4055471"/>
            <a:ext cx="83744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CLASS ?</a:t>
            </a:r>
          </a:p>
        </p:txBody>
      </p:sp>
    </p:spTree>
    <p:extLst>
      <p:ext uri="{BB962C8B-B14F-4D97-AF65-F5344CB8AC3E}">
        <p14:creationId xmlns:p14="http://schemas.microsoft.com/office/powerpoint/2010/main" val="24937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3" y="1826752"/>
            <a:ext cx="8345488" cy="4597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3 </a:t>
            </a:r>
            <a:endParaRPr lang="fr-FR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978" y="375620"/>
            <a:ext cx="779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 Create a dialog widget</a:t>
            </a:r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val="274156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465" y="1664238"/>
            <a:ext cx="956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Define global styles in your </a:t>
            </a:r>
            <a:r>
              <a:rPr lang="en-US" sz="2800" dirty="0" err="1" smtClean="0"/>
              <a:t>app.vue</a:t>
            </a:r>
            <a:r>
              <a:rPr lang="en-US" sz="2800" dirty="0" smtClean="0"/>
              <a:t>  (</a:t>
            </a:r>
            <a:r>
              <a:rPr lang="en-US" sz="2800" i="1" dirty="0" smtClean="0"/>
              <a:t>font, color definitions…)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91465" y="2327339"/>
            <a:ext cx="8663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Specific styles of components are defined using </a:t>
            </a:r>
            <a:r>
              <a:rPr lang="en-US" sz="2800" b="1" dirty="0" smtClean="0">
                <a:solidFill>
                  <a:srgbClr val="00B050"/>
                </a:solidFill>
              </a:rPr>
              <a:t>scoped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465" y="1017907"/>
            <a:ext cx="126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STYLE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755973" y="135350"/>
            <a:ext cx="395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To sum up</a:t>
            </a:r>
            <a:endParaRPr lang="en-US" sz="40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3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3315088" y="1779417"/>
            <a:ext cx="5862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2C3"/>
                </a:solidFill>
              </a:rPr>
              <a:t>BIG CSS RULES FILES</a:t>
            </a:r>
          </a:p>
          <a:p>
            <a:pPr algn="ctr"/>
            <a:r>
              <a:rPr lang="en-US" sz="12000" b="1" dirty="0" smtClean="0">
                <a:solidFill>
                  <a:srgbClr val="0072C3"/>
                </a:solidFill>
              </a:rPr>
              <a:t>ARE </a:t>
            </a:r>
            <a:r>
              <a:rPr lang="en-US" sz="12000" b="1" dirty="0" smtClean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lang="en-US" sz="4000" b="1" dirty="0" smtClean="0">
                <a:solidFill>
                  <a:srgbClr val="0072C3"/>
                </a:solidFill>
              </a:rPr>
              <a:t>MAINTAINABLE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4298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854" y="2672588"/>
            <a:ext cx="10700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dirty="0" smtClean="0"/>
              <a:t>Slots : structure  components into </a:t>
            </a:r>
            <a:r>
              <a:rPr lang="en-US" sz="3000" b="1" dirty="0">
                <a:solidFill>
                  <a:srgbClr val="FF3399"/>
                </a:solidFill>
              </a:rPr>
              <a:t>multiple components</a:t>
            </a:r>
            <a:endParaRPr lang="fr-FR" sz="3000" b="1" dirty="0">
              <a:solidFill>
                <a:srgbClr val="FF339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853" y="3864263"/>
            <a:ext cx="10700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dirty="0" smtClean="0"/>
              <a:t>Good </a:t>
            </a:r>
            <a:r>
              <a:rPr lang="en-US" sz="3000" b="1" dirty="0" smtClean="0">
                <a:solidFill>
                  <a:srgbClr val="FF3399"/>
                </a:solidFill>
              </a:rPr>
              <a:t>project structure</a:t>
            </a:r>
            <a:endParaRPr lang="fr-FR" sz="3000" b="1" dirty="0">
              <a:solidFill>
                <a:srgbClr val="FF33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5973" y="135350"/>
            <a:ext cx="395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Objectives</a:t>
            </a:r>
            <a:endParaRPr lang="en-US" sz="4000" b="1" dirty="0" smtClean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0522" y="1480913"/>
            <a:ext cx="10700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FF3399"/>
                </a:solidFill>
              </a:rPr>
              <a:t>Scoped VS global  </a:t>
            </a:r>
            <a:r>
              <a:rPr lang="en-US" sz="3000" dirty="0" smtClean="0"/>
              <a:t>styles</a:t>
            </a:r>
            <a:endParaRPr lang="fr-FR" sz="30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5298">
            <a:off x="3425980" y="1991194"/>
            <a:ext cx="5133975" cy="4086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1 </a:t>
            </a:r>
            <a:endParaRPr lang="fr-FR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979" y="375620"/>
            <a:ext cx="416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 The dummy app</a:t>
            </a:r>
            <a:endParaRPr lang="fr-FR" sz="4000" i="1" dirty="0"/>
          </a:p>
        </p:txBody>
      </p:sp>
      <p:sp>
        <p:nvSpPr>
          <p:cNvPr id="9" name="TextBox 8"/>
          <p:cNvSpPr txBox="1"/>
          <p:nvPr/>
        </p:nvSpPr>
        <p:spPr>
          <a:xfrm rot="20671104">
            <a:off x="8988306" y="920531"/>
            <a:ext cx="69281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1149860">
            <a:off x="9940452" y="650098"/>
            <a:ext cx="6062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1149860">
            <a:off x="9167993" y="1279170"/>
            <a:ext cx="150188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COMPONENT </a:t>
            </a:r>
          </a:p>
          <a:p>
            <a:pPr algn="ctr"/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1 </a:t>
            </a:r>
            <a:endParaRPr lang="fr-FR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978" y="375620"/>
            <a:ext cx="6341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 Component diagram</a:t>
            </a:r>
            <a:endParaRPr lang="fr-FR" sz="4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395" y="3012501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338" y="2841921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3" name="TextBox 12"/>
          <p:cNvSpPr txBox="1"/>
          <p:nvPr/>
        </p:nvSpPr>
        <p:spPr>
          <a:xfrm>
            <a:off x="4538845" y="1850710"/>
            <a:ext cx="87556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&lt;header&gt;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52788" y="1680130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6" name="Rounded Rectangle 15"/>
          <p:cNvSpPr/>
          <p:nvPr/>
        </p:nvSpPr>
        <p:spPr>
          <a:xfrm>
            <a:off x="4051797" y="2914683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Right Arrow 20"/>
          <p:cNvSpPr/>
          <p:nvPr/>
        </p:nvSpPr>
        <p:spPr>
          <a:xfrm>
            <a:off x="2435309" y="3164241"/>
            <a:ext cx="1582740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2" name="TextBox 21"/>
          <p:cNvSpPr txBox="1"/>
          <p:nvPr/>
        </p:nvSpPr>
        <p:spPr>
          <a:xfrm>
            <a:off x="2743921" y="3580163"/>
            <a:ext cx="851515" cy="949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fullName</a:t>
            </a:r>
            <a:endParaRPr lang="en-US" sz="1400" dirty="0" smtClean="0"/>
          </a:p>
          <a:p>
            <a:r>
              <a:rPr lang="en-US" sz="1400" dirty="0" err="1" smtClean="0"/>
              <a:t>infoText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'role</a:t>
            </a:r>
            <a:endParaRPr lang="en-US" sz="1400" dirty="0"/>
          </a:p>
          <a:p>
            <a:endParaRPr lang="en-US" sz="1372" dirty="0"/>
          </a:p>
        </p:txBody>
      </p:sp>
      <p:sp>
        <p:nvSpPr>
          <p:cNvPr id="23" name="TextBox 22"/>
          <p:cNvSpPr txBox="1"/>
          <p:nvPr/>
        </p:nvSpPr>
        <p:spPr>
          <a:xfrm>
            <a:off x="2891555" y="2860760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chemeClr val="accent6"/>
                </a:solidFill>
              </a:rPr>
              <a:t>PROPS</a:t>
            </a:r>
            <a:endParaRPr lang="en-US" sz="1372" b="1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1454" y="3100363"/>
            <a:ext cx="101053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&lt;user-info&gt;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352352" y="2914683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9" name="Right Arrow 28"/>
          <p:cNvSpPr/>
          <p:nvPr/>
        </p:nvSpPr>
        <p:spPr>
          <a:xfrm>
            <a:off x="5735864" y="3164241"/>
            <a:ext cx="1582740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0" name="TextBox 29"/>
          <p:cNvSpPr txBox="1"/>
          <p:nvPr/>
        </p:nvSpPr>
        <p:spPr>
          <a:xfrm>
            <a:off x="6192110" y="2860760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chemeClr val="accent6"/>
                </a:solidFill>
              </a:rPr>
              <a:t>PROPS</a:t>
            </a:r>
            <a:endParaRPr lang="en-US" sz="1372" b="1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02009" y="3100363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&lt;badge&gt;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2469" y="4841432"/>
            <a:ext cx="10883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&lt;badge-list&gt;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066065" y="4593148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4" name="TextBox 33"/>
          <p:cNvSpPr txBox="1"/>
          <p:nvPr/>
        </p:nvSpPr>
        <p:spPr>
          <a:xfrm>
            <a:off x="6101476" y="3540086"/>
            <a:ext cx="73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Type</a:t>
            </a:r>
          </a:p>
          <a:p>
            <a:r>
              <a:rPr lang="en-US" sz="1400" dirty="0" smtClean="0"/>
              <a:t>caption</a:t>
            </a:r>
            <a:endParaRPr lang="en-US" sz="1372" dirty="0"/>
          </a:p>
        </p:txBody>
      </p:sp>
      <p:sp>
        <p:nvSpPr>
          <p:cNvPr id="35" name="Rounded Rectangle 34"/>
          <p:cNvSpPr/>
          <p:nvPr/>
        </p:nvSpPr>
        <p:spPr>
          <a:xfrm>
            <a:off x="7332872" y="4590010"/>
            <a:ext cx="1650319" cy="8063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Right Arrow 35"/>
          <p:cNvSpPr/>
          <p:nvPr/>
        </p:nvSpPr>
        <p:spPr>
          <a:xfrm>
            <a:off x="5716384" y="4839568"/>
            <a:ext cx="1582740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/>
          <p:cNvSpPr txBox="1"/>
          <p:nvPr/>
        </p:nvSpPr>
        <p:spPr>
          <a:xfrm>
            <a:off x="6172630" y="4536087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chemeClr val="accent6"/>
                </a:solidFill>
              </a:rPr>
              <a:t>PROPS</a:t>
            </a:r>
            <a:endParaRPr lang="en-US" sz="1372" b="1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82529" y="4775690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&lt;badge&gt;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1996" y="5215413"/>
            <a:ext cx="73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Type</a:t>
            </a:r>
          </a:p>
          <a:p>
            <a:r>
              <a:rPr lang="en-US" sz="1400" dirty="0" smtClean="0"/>
              <a:t>caption</a:t>
            </a:r>
            <a:endParaRPr lang="en-US" sz="1372" dirty="0"/>
          </a:p>
        </p:txBody>
      </p:sp>
    </p:spTree>
    <p:extLst>
      <p:ext uri="{BB962C8B-B14F-4D97-AF65-F5344CB8AC3E}">
        <p14:creationId xmlns:p14="http://schemas.microsoft.com/office/powerpoint/2010/main" val="8769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2152" y="859421"/>
            <a:ext cx="70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Register component locally 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872" y="2742405"/>
            <a:ext cx="1024030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components</a:t>
            </a:r>
            <a:r>
              <a:rPr lang="en-US" sz="2800" dirty="0" smtClean="0">
                <a:latin typeface="Consolas" panose="020B0609020204030204" pitchFamily="49" charset="0"/>
              </a:rPr>
              <a:t> : {  </a:t>
            </a:r>
            <a:r>
              <a:rPr lang="en-US" sz="2800" dirty="0" smtClean="0">
                <a:solidFill>
                  <a:srgbClr val="FF3399"/>
                </a:solidFill>
                <a:latin typeface="Consolas" panose="020B0609020204030204" pitchFamily="49" charset="0"/>
              </a:rPr>
              <a:t>you-component-tag </a:t>
            </a:r>
            <a:r>
              <a:rPr lang="en-US" sz="2800" dirty="0" smtClean="0">
                <a:latin typeface="Consolas" panose="020B0609020204030204" pitchFamily="49" charset="0"/>
              </a:rPr>
              <a:t>: </a:t>
            </a:r>
            <a:r>
              <a:rPr lang="en-US" sz="2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yourComponent</a:t>
            </a:r>
            <a:r>
              <a:rPr lang="en-US" sz="2800" dirty="0" smtClean="0">
                <a:latin typeface="Consolas" panose="020B0609020204030204" pitchFamily="49" charset="0"/>
              </a:rPr>
              <a:t> 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2901" y="3787363"/>
            <a:ext cx="9825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If they are not used elsewhere in the project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41" y="263529"/>
            <a:ext cx="1402302" cy="18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1166" y="447456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ACTIVITY 1 </a:t>
            </a:r>
            <a:endParaRPr lang="fr-FR" sz="40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" y="259490"/>
            <a:ext cx="844633" cy="996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5249" y="259490"/>
            <a:ext cx="586458" cy="82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3293" y="516576"/>
            <a:ext cx="104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05MIN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4253" y="2485241"/>
            <a:ext cx="230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the-header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344253" y="3148342"/>
            <a:ext cx="210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badge-list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7315" y="3846089"/>
            <a:ext cx="198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user-info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92986" y="1546522"/>
            <a:ext cx="10272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Register</a:t>
            </a:r>
            <a:r>
              <a:rPr lang="en-US" sz="3600" b="1" dirty="0"/>
              <a:t> </a:t>
            </a:r>
            <a:r>
              <a:rPr lang="en-US" sz="3600" b="1" dirty="0" smtClean="0"/>
              <a:t> locally</a:t>
            </a:r>
            <a:r>
              <a:rPr lang="en-US" sz="3600" dirty="0" smtClean="0"/>
              <a:t> </a:t>
            </a:r>
            <a:r>
              <a:rPr lang="en-US" sz="3600" dirty="0"/>
              <a:t>in </a:t>
            </a:r>
            <a:r>
              <a:rPr lang="en-US" sz="3600" dirty="0" err="1"/>
              <a:t>App.vue</a:t>
            </a:r>
            <a:r>
              <a:rPr lang="en-US" sz="3600" dirty="0"/>
              <a:t> </a:t>
            </a:r>
            <a:r>
              <a:rPr lang="en-US" sz="3600" dirty="0" smtClean="0"/>
              <a:t>the following components 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22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5769735" y="1867437"/>
            <a:ext cx="64395" cy="458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3342" y="807906"/>
            <a:ext cx="286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Global style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43" y="3528812"/>
            <a:ext cx="3638870" cy="25743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9438" y="807906"/>
            <a:ext cx="286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Local style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7459" y="643944"/>
            <a:ext cx="915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VS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18" y="3519396"/>
            <a:ext cx="3515274" cy="25837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24743" y="2498501"/>
            <a:ext cx="333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header style will be available </a:t>
            </a:r>
          </a:p>
          <a:p>
            <a:pPr algn="ctr"/>
            <a:r>
              <a:rPr lang="en-US" dirty="0" smtClean="0"/>
              <a:t>everywhere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1137" y="2498501"/>
            <a:ext cx="333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header style will be available </a:t>
            </a:r>
          </a:p>
          <a:p>
            <a:pPr algn="ctr"/>
            <a:r>
              <a:rPr lang="en-US" b="1" dirty="0" smtClean="0"/>
              <a:t>Only on this component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2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7920</TotalTime>
  <Words>462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401</cp:revision>
  <dcterms:created xsi:type="dcterms:W3CDTF">2020-01-30T10:34:45Z</dcterms:created>
  <dcterms:modified xsi:type="dcterms:W3CDTF">2021-12-04T12:04:10Z</dcterms:modified>
</cp:coreProperties>
</file>