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268" r:id="rId2"/>
    <p:sldId id="261" r:id="rId3"/>
    <p:sldId id="260" r:id="rId4"/>
    <p:sldId id="269" r:id="rId5"/>
    <p:sldId id="270" r:id="rId6"/>
    <p:sldId id="271" r:id="rId7"/>
    <p:sldId id="272" r:id="rId8"/>
    <p:sldId id="262"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9991"/>
    <a:srgbClr val="F2F2F2"/>
    <a:srgbClr val="5A5A66"/>
    <a:srgbClr val="000000"/>
    <a:srgbClr val="EFF1F8"/>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9" autoAdjust="0"/>
    <p:restoredTop sz="72993" autoAdjust="0"/>
  </p:normalViewPr>
  <p:slideViewPr>
    <p:cSldViewPr snapToGrid="0" snapToObjects="1">
      <p:cViewPr varScale="1">
        <p:scale>
          <a:sx n="48" d="100"/>
          <a:sy n="48" d="100"/>
        </p:scale>
        <p:origin x="77" y="120"/>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2/15/2024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4655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2653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56146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Y69r546REwrBKlLy8FM1B_EX7ok58VeT/edit#gid=15880293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novypro.com/profile_projects/phebeevangeline" TargetMode="External"/><Relationship Id="rId2" Type="http://schemas.openxmlformats.org/officeDocument/2006/relationships/hyperlink" Target="https://www.novypro.com/project/business-analytics-dashboard"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9848" y="645819"/>
            <a:ext cx="15828579" cy="1569660"/>
          </a:xfrm>
          <a:prstGeom prst="rect">
            <a:avLst/>
          </a:prstGeom>
          <a:noFill/>
        </p:spPr>
        <p:txBody>
          <a:bodyPr wrap="square" rtlCol="0">
            <a:spAutoFit/>
          </a:bodyPr>
          <a:lstStyle/>
          <a:p>
            <a:pPr algn="ctr"/>
            <a:r>
              <a:rPr lang="en-US" sz="9600" b="1" dirty="0" smtClean="0">
                <a:latin typeface="Algerian" panose="04020705040A02060702" pitchFamily="82" charset="0"/>
              </a:rPr>
              <a:t>ANALYTIC AVENUE</a:t>
            </a:r>
            <a:endParaRPr lang="en-IN" sz="9600" b="1" dirty="0">
              <a:latin typeface="Algerian" panose="04020705040A02060702" pitchFamily="82" charset="0"/>
            </a:endParaRPr>
          </a:p>
        </p:txBody>
      </p:sp>
      <p:sp>
        <p:nvSpPr>
          <p:cNvPr id="3" name="TextBox 2"/>
          <p:cNvSpPr txBox="1"/>
          <p:nvPr/>
        </p:nvSpPr>
        <p:spPr>
          <a:xfrm>
            <a:off x="6865882" y="4280309"/>
            <a:ext cx="9412014" cy="830997"/>
          </a:xfrm>
          <a:prstGeom prst="rect">
            <a:avLst/>
          </a:prstGeom>
          <a:noFill/>
        </p:spPr>
        <p:txBody>
          <a:bodyPr wrap="square" rtlCol="0">
            <a:spAutoFit/>
          </a:bodyPr>
          <a:lstStyle/>
          <a:p>
            <a:pPr algn="ctr"/>
            <a:r>
              <a:rPr lang="en-US" sz="4800" b="1" dirty="0" smtClean="0">
                <a:solidFill>
                  <a:schemeClr val="accent2">
                    <a:lumMod val="40000"/>
                    <a:lumOff val="60000"/>
                  </a:schemeClr>
                </a:solidFill>
                <a:latin typeface="Algerian" panose="04020705040A02060702" pitchFamily="82" charset="0"/>
              </a:rPr>
              <a:t>POWER BI PROJECT</a:t>
            </a:r>
            <a:endParaRPr lang="en-IN" sz="4800" b="1" dirty="0">
              <a:solidFill>
                <a:schemeClr val="accent2">
                  <a:lumMod val="40000"/>
                  <a:lumOff val="60000"/>
                </a:schemeClr>
              </a:solidFill>
              <a:latin typeface="Algerian" panose="04020705040A02060702" pitchFamily="82" charset="0"/>
            </a:endParaRPr>
          </a:p>
        </p:txBody>
      </p:sp>
      <p:sp>
        <p:nvSpPr>
          <p:cNvPr id="4" name="TextBox 3"/>
          <p:cNvSpPr txBox="1"/>
          <p:nvPr/>
        </p:nvSpPr>
        <p:spPr>
          <a:xfrm>
            <a:off x="9900745" y="5940774"/>
            <a:ext cx="3342289" cy="923330"/>
          </a:xfrm>
          <a:prstGeom prst="rect">
            <a:avLst/>
          </a:prstGeom>
          <a:noFill/>
        </p:spPr>
        <p:txBody>
          <a:bodyPr wrap="square" rtlCol="0">
            <a:spAutoFit/>
          </a:bodyPr>
          <a:lstStyle/>
          <a:p>
            <a:pPr algn="ctr"/>
            <a:r>
              <a:rPr lang="en-US" sz="5400" dirty="0" smtClean="0">
                <a:latin typeface="Algerian" panose="04020705040A02060702" pitchFamily="82" charset="0"/>
              </a:rPr>
              <a:t>TITLE</a:t>
            </a:r>
            <a:endParaRPr lang="en-IN" sz="5400" dirty="0">
              <a:latin typeface="Algerian" panose="04020705040A02060702" pitchFamily="82" charset="0"/>
            </a:endParaRPr>
          </a:p>
        </p:txBody>
      </p:sp>
      <p:sp>
        <p:nvSpPr>
          <p:cNvPr id="5" name="TextBox 4"/>
          <p:cNvSpPr txBox="1"/>
          <p:nvPr/>
        </p:nvSpPr>
        <p:spPr>
          <a:xfrm>
            <a:off x="4256690" y="7693572"/>
            <a:ext cx="15875876" cy="1015663"/>
          </a:xfrm>
          <a:prstGeom prst="rect">
            <a:avLst/>
          </a:prstGeom>
          <a:noFill/>
        </p:spPr>
        <p:txBody>
          <a:bodyPr wrap="square" rtlCol="0">
            <a:spAutoFit/>
          </a:bodyPr>
          <a:lstStyle/>
          <a:p>
            <a:pPr algn="ctr"/>
            <a:r>
              <a:rPr lang="en-US" sz="6000" b="1" dirty="0" smtClean="0">
                <a:latin typeface="Algerian" panose="04020705040A02060702" pitchFamily="82" charset="0"/>
              </a:rPr>
              <a:t>BUSINESS ANALYTIC DASHBOARD</a:t>
            </a:r>
            <a:endParaRPr lang="en-IN" sz="6000" b="1" dirty="0">
              <a:latin typeface="Algerian" panose="04020705040A02060702" pitchFamily="82" charset="0"/>
            </a:endParaRPr>
          </a:p>
        </p:txBody>
      </p:sp>
      <p:sp>
        <p:nvSpPr>
          <p:cNvPr id="6" name="TextBox 5"/>
          <p:cNvSpPr txBox="1"/>
          <p:nvPr/>
        </p:nvSpPr>
        <p:spPr>
          <a:xfrm>
            <a:off x="13081518" y="10972800"/>
            <a:ext cx="9797143" cy="1446550"/>
          </a:xfrm>
          <a:prstGeom prst="rect">
            <a:avLst/>
          </a:prstGeom>
          <a:noFill/>
        </p:spPr>
        <p:txBody>
          <a:bodyPr wrap="square" rtlCol="0">
            <a:spAutoFit/>
          </a:bodyPr>
          <a:lstStyle/>
          <a:p>
            <a:r>
              <a:rPr lang="en-US" sz="4400" dirty="0" smtClean="0">
                <a:latin typeface="Algerian" panose="04020705040A02060702" pitchFamily="82" charset="0"/>
              </a:rPr>
              <a:t>BY</a:t>
            </a:r>
            <a:r>
              <a:rPr lang="en-US" sz="4400" dirty="0" smtClean="0"/>
              <a:t/>
            </a:r>
            <a:br>
              <a:rPr lang="en-US" sz="4400" dirty="0" smtClean="0"/>
            </a:br>
            <a:r>
              <a:rPr lang="en-US" sz="4400" dirty="0" smtClean="0">
                <a:latin typeface="Algerian" panose="04020705040A02060702" pitchFamily="82" charset="0"/>
              </a:rPr>
              <a:t>PHEBE EVANGELINE R</a:t>
            </a:r>
            <a:endParaRPr lang="en-IN" sz="4400" dirty="0">
              <a:latin typeface="Algerian" panose="04020705040A02060702" pitchFamily="82" charset="0"/>
            </a:endParaRPr>
          </a:p>
        </p:txBody>
      </p:sp>
    </p:spTree>
    <p:extLst>
      <p:ext uri="{BB962C8B-B14F-4D97-AF65-F5344CB8AC3E}">
        <p14:creationId xmlns:p14="http://schemas.microsoft.com/office/powerpoint/2010/main" val="271457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adroTexto 556"/>
          <p:cNvSpPr txBox="1"/>
          <p:nvPr/>
        </p:nvSpPr>
        <p:spPr>
          <a:xfrm>
            <a:off x="260372" y="372682"/>
            <a:ext cx="13312160" cy="923330"/>
          </a:xfrm>
          <a:prstGeom prst="rect">
            <a:avLst/>
          </a:prstGeom>
          <a:noFill/>
        </p:spPr>
        <p:txBody>
          <a:bodyPr wrap="square" rtlCol="0">
            <a:spAutoFit/>
          </a:bodyPr>
          <a:lstStyle/>
          <a:p>
            <a:r>
              <a:rPr lang="en-US" sz="5400" b="1" dirty="0">
                <a:solidFill>
                  <a:schemeClr val="accent2">
                    <a:lumMod val="40000"/>
                    <a:lumOff val="60000"/>
                  </a:schemeClr>
                </a:solidFill>
                <a:latin typeface="Georgia" panose="02040502050405020303" pitchFamily="18" charset="0"/>
                <a:ea typeface="Lato Heavy" charset="0"/>
                <a:cs typeface="Lato Heavy" charset="0"/>
              </a:rPr>
              <a:t>PROBLEM</a:t>
            </a:r>
            <a:r>
              <a:rPr lang="en-US" sz="5400" b="1" dirty="0">
                <a:solidFill>
                  <a:srgbClr val="239991"/>
                </a:solidFill>
                <a:latin typeface="Georgia" panose="02040502050405020303" pitchFamily="18" charset="0"/>
                <a:ea typeface="Lato Heavy" charset="0"/>
                <a:cs typeface="Lato Heavy" charset="0"/>
              </a:rPr>
              <a:t> </a:t>
            </a:r>
            <a:r>
              <a:rPr lang="en-US" sz="5400" b="1" dirty="0">
                <a:solidFill>
                  <a:schemeClr val="accent2">
                    <a:lumMod val="40000"/>
                    <a:lumOff val="60000"/>
                  </a:schemeClr>
                </a:solidFill>
                <a:latin typeface="Georgia" panose="02040502050405020303" pitchFamily="18" charset="0"/>
                <a:ea typeface="Lato Heavy" charset="0"/>
                <a:cs typeface="Lato Heavy" charset="0"/>
              </a:rPr>
              <a:t>STATEMENT</a:t>
            </a:r>
          </a:p>
        </p:txBody>
      </p:sp>
      <p:sp>
        <p:nvSpPr>
          <p:cNvPr id="558" name="CuadroTexto 557"/>
          <p:cNvSpPr txBox="1"/>
          <p:nvPr/>
        </p:nvSpPr>
        <p:spPr>
          <a:xfrm>
            <a:off x="2357186" y="1925580"/>
            <a:ext cx="20312779" cy="2616101"/>
          </a:xfrm>
          <a:prstGeom prst="rect">
            <a:avLst/>
          </a:prstGeom>
          <a:noFill/>
        </p:spPr>
        <p:txBody>
          <a:bodyPr wrap="square" rtlCol="0">
            <a:spAutoFit/>
          </a:bodyPr>
          <a:lstStyle/>
          <a:p>
            <a:pPr algn="ctr"/>
            <a:r>
              <a:rPr lang="en-US" sz="3200" dirty="0">
                <a:latin typeface="Lato Light" charset="0"/>
                <a:ea typeface="Lato Light" charset="0"/>
                <a:cs typeface="Lato Light" charset="0"/>
              </a:rPr>
              <a:t>The objective of this project is to make use of data sets that include customer demographics, purchasing behavior, and marketing engagement. By analyzing customer segments, financial performance, and marketing campaign effectiveness, the aim is to improve strategic decision-making processes, develop better customer targeting strategies, and maximize revenue generation opportunities.</a:t>
            </a:r>
          </a:p>
          <a:p>
            <a:pPr algn="ctr"/>
            <a:endParaRPr lang="en-US" dirty="0">
              <a:latin typeface="Lato Light" charset="0"/>
              <a:ea typeface="Lato Light" charset="0"/>
              <a:cs typeface="Lato Light" charset="0"/>
            </a:endParaRPr>
          </a:p>
        </p:txBody>
      </p:sp>
      <p:sp>
        <p:nvSpPr>
          <p:cNvPr id="2" name="TextBox 1"/>
          <p:cNvSpPr txBox="1"/>
          <p:nvPr/>
        </p:nvSpPr>
        <p:spPr>
          <a:xfrm>
            <a:off x="930166" y="4934607"/>
            <a:ext cx="20479406" cy="7971413"/>
          </a:xfrm>
          <a:prstGeom prst="rect">
            <a:avLst/>
          </a:prstGeom>
          <a:noFill/>
        </p:spPr>
        <p:txBody>
          <a:bodyPr wrap="square" rtlCol="0">
            <a:spAutoFit/>
          </a:bodyPr>
          <a:lstStyle/>
          <a:p>
            <a:r>
              <a:rPr lang="en-US" sz="3200" b="1" u="sng" dirty="0">
                <a:solidFill>
                  <a:schemeClr val="accent4">
                    <a:lumMod val="20000"/>
                    <a:lumOff val="80000"/>
                  </a:schemeClr>
                </a:solidFill>
              </a:rPr>
              <a:t>Customer Analysis </a:t>
            </a:r>
            <a:r>
              <a:rPr lang="en-US" sz="3200" dirty="0" smtClean="0"/>
              <a:t>: Understanding </a:t>
            </a:r>
            <a:r>
              <a:rPr lang="en-US" sz="3200" dirty="0"/>
              <a:t>customer behavior is pivotal for strategic decision-making. Leveraging the provided dataset encompassing customer demographics, purchase patterns, and engagement metrics, the goal is to identify key segments, preferences, and trends. By analyzing factors such as age, income, presence of children, and customer type, the aim is to tailor marketing strategies, improve customer retention, and enhance overall satisfaction</a:t>
            </a:r>
            <a:r>
              <a:rPr lang="en-US" sz="3200" dirty="0" smtClean="0"/>
              <a:t>.</a:t>
            </a:r>
            <a:br>
              <a:rPr lang="en-US" sz="3200" dirty="0" smtClean="0"/>
            </a:br>
            <a:endParaRPr lang="en-US" sz="3200" dirty="0" smtClean="0"/>
          </a:p>
          <a:p>
            <a:r>
              <a:rPr lang="en-US" sz="3200" b="1" u="sng" dirty="0" smtClean="0">
                <a:solidFill>
                  <a:schemeClr val="accent4">
                    <a:lumMod val="20000"/>
                    <a:lumOff val="80000"/>
                  </a:schemeClr>
                </a:solidFill>
              </a:rPr>
              <a:t>Finance </a:t>
            </a:r>
            <a:r>
              <a:rPr lang="en-US" sz="3200" b="1" u="sng" dirty="0">
                <a:solidFill>
                  <a:schemeClr val="accent4">
                    <a:lumMod val="20000"/>
                    <a:lumOff val="80000"/>
                  </a:schemeClr>
                </a:solidFill>
              </a:rPr>
              <a:t>Report </a:t>
            </a:r>
            <a:r>
              <a:rPr lang="en-US" sz="3200" dirty="0" smtClean="0"/>
              <a:t>:Efficient </a:t>
            </a:r>
            <a:r>
              <a:rPr lang="en-US" sz="3200" dirty="0"/>
              <a:t>financial management requires comprehensive analysis of revenue streams, cost structures, and profitability drivers. Leveraging the dataset featuring sales transactions, product prices, and customer information, the objective is to generate insights into revenue trends, cost-effectiveness of different sales channels, and overall financial performance. This analysis will aid in optimizing pricing strategies, identifying areas for cost reduction, and maximizing profitability</a:t>
            </a:r>
            <a:r>
              <a:rPr lang="en-US" sz="3200" dirty="0" smtClean="0"/>
              <a:t>.</a:t>
            </a:r>
            <a:br>
              <a:rPr lang="en-US" sz="3200" dirty="0" smtClean="0"/>
            </a:br>
            <a:r>
              <a:rPr lang="en-US" sz="3200" dirty="0" smtClean="0"/>
              <a:t/>
            </a:r>
            <a:br>
              <a:rPr lang="en-US" sz="3200" dirty="0" smtClean="0"/>
            </a:br>
            <a:r>
              <a:rPr lang="en-US" sz="3200" b="1" u="sng" dirty="0" smtClean="0">
                <a:solidFill>
                  <a:schemeClr val="accent4">
                    <a:lumMod val="20000"/>
                    <a:lumOff val="80000"/>
                  </a:schemeClr>
                </a:solidFill>
              </a:rPr>
              <a:t>Marketing </a:t>
            </a:r>
            <a:r>
              <a:rPr lang="en-US" sz="3200" b="1" u="sng" dirty="0">
                <a:solidFill>
                  <a:schemeClr val="accent4">
                    <a:lumMod val="20000"/>
                    <a:lumOff val="80000"/>
                  </a:schemeClr>
                </a:solidFill>
              </a:rPr>
              <a:t>Campaigns </a:t>
            </a:r>
            <a:r>
              <a:rPr lang="en-US" sz="3200" dirty="0" smtClean="0"/>
              <a:t>:Effective </a:t>
            </a:r>
            <a:r>
              <a:rPr lang="en-US" sz="3200" dirty="0"/>
              <a:t>marketing campaigns rely on understanding customer preferences, campaign performance, and market dynamics. Utilizing the dataset containing information on campaigns, platforms, and customer demographics, the goal is to evaluate the effectiveness of past marketing initiatives. By analyzing factors such as campaign engagement, conversion rates, and customer response across different demographics and regions, the aim is to optimize future marketing strategies, allocate resources efficiently, and maximize return on investment.</a:t>
            </a:r>
            <a:endParaRPr lang="en-IN" sz="3200" dirty="0"/>
          </a:p>
        </p:txBody>
      </p:sp>
    </p:spTree>
    <p:extLst>
      <p:ext uri="{BB962C8B-B14F-4D97-AF65-F5344CB8AC3E}">
        <p14:creationId xmlns:p14="http://schemas.microsoft.com/office/powerpoint/2010/main" val="13307900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adroTexto 600"/>
          <p:cNvSpPr txBox="1"/>
          <p:nvPr/>
        </p:nvSpPr>
        <p:spPr>
          <a:xfrm>
            <a:off x="399501" y="389150"/>
            <a:ext cx="4958409" cy="1200329"/>
          </a:xfrm>
          <a:prstGeom prst="rect">
            <a:avLst/>
          </a:prstGeom>
          <a:noFill/>
        </p:spPr>
        <p:txBody>
          <a:bodyPr wrap="none" rtlCol="0">
            <a:spAutoFit/>
          </a:bodyPr>
          <a:lstStyle/>
          <a:p>
            <a:pPr algn="ctr"/>
            <a:r>
              <a:rPr lang="en-US" sz="7200" b="1" dirty="0" smtClean="0">
                <a:solidFill>
                  <a:schemeClr val="accent2">
                    <a:lumMod val="40000"/>
                    <a:lumOff val="60000"/>
                  </a:schemeClr>
                </a:solidFill>
                <a:latin typeface="Algerian" panose="04020705040A02060702" pitchFamily="82" charset="0"/>
                <a:ea typeface="Lato Heavy" charset="0"/>
                <a:cs typeface="Lato Heavy" charset="0"/>
              </a:rPr>
              <a:t>APPROACH</a:t>
            </a:r>
            <a:endParaRPr lang="en-US" sz="7200" b="1" dirty="0">
              <a:solidFill>
                <a:schemeClr val="accent2">
                  <a:lumMod val="40000"/>
                  <a:lumOff val="60000"/>
                </a:schemeClr>
              </a:solidFill>
              <a:latin typeface="Algerian" panose="04020705040A02060702" pitchFamily="82" charset="0"/>
              <a:ea typeface="Lato Heavy" charset="0"/>
              <a:cs typeface="Lato Heavy" charset="0"/>
            </a:endParaRPr>
          </a:p>
        </p:txBody>
      </p:sp>
      <p:sp>
        <p:nvSpPr>
          <p:cNvPr id="5" name="TextBox 4"/>
          <p:cNvSpPr txBox="1"/>
          <p:nvPr/>
        </p:nvSpPr>
        <p:spPr>
          <a:xfrm>
            <a:off x="1056290" y="1622942"/>
            <a:ext cx="15160314" cy="11726287"/>
          </a:xfrm>
          <a:prstGeom prst="rect">
            <a:avLst/>
          </a:prstGeom>
          <a:noFill/>
        </p:spPr>
        <p:txBody>
          <a:bodyPr wrap="square" rtlCol="0">
            <a:spAutoFit/>
          </a:bodyPr>
          <a:lstStyle/>
          <a:p>
            <a:pPr marL="571500" indent="-571500">
              <a:lnSpc>
                <a:spcPct val="150000"/>
              </a:lnSpc>
              <a:buFont typeface="Wingdings" panose="05000000000000000000" pitchFamily="2" charset="2"/>
              <a:buChar char="v"/>
            </a:pPr>
            <a:r>
              <a:rPr lang="en-US" dirty="0" smtClean="0"/>
              <a:t>DATA COLLECTING</a:t>
            </a:r>
          </a:p>
          <a:p>
            <a:pPr marL="571500" indent="-571500">
              <a:lnSpc>
                <a:spcPct val="150000"/>
              </a:lnSpc>
              <a:buFont typeface="Wingdings" panose="05000000000000000000" pitchFamily="2" charset="2"/>
              <a:buChar char="v"/>
            </a:pPr>
            <a:r>
              <a:rPr lang="en-US" dirty="0" smtClean="0"/>
              <a:t>DATA IMPORT</a:t>
            </a:r>
          </a:p>
          <a:p>
            <a:pPr marL="571500" indent="-571500">
              <a:lnSpc>
                <a:spcPct val="150000"/>
              </a:lnSpc>
              <a:buFont typeface="Wingdings" panose="05000000000000000000" pitchFamily="2" charset="2"/>
              <a:buChar char="v"/>
            </a:pPr>
            <a:r>
              <a:rPr lang="en-US" dirty="0" smtClean="0"/>
              <a:t>DATA CLEANING AND PREPROCESSING</a:t>
            </a:r>
          </a:p>
          <a:p>
            <a:pPr marL="571500" indent="-571500">
              <a:lnSpc>
                <a:spcPct val="150000"/>
              </a:lnSpc>
              <a:buFont typeface="Wingdings" panose="05000000000000000000" pitchFamily="2" charset="2"/>
              <a:buChar char="v"/>
            </a:pPr>
            <a:r>
              <a:rPr lang="en-US" dirty="0" smtClean="0"/>
              <a:t>SEGMENT ANALYSIS</a:t>
            </a:r>
          </a:p>
          <a:p>
            <a:pPr marL="571500" indent="-571500">
              <a:lnSpc>
                <a:spcPct val="150000"/>
              </a:lnSpc>
              <a:buFont typeface="Wingdings" panose="05000000000000000000" pitchFamily="2" charset="2"/>
              <a:buChar char="v"/>
            </a:pPr>
            <a:r>
              <a:rPr lang="en-US" dirty="0" smtClean="0"/>
              <a:t>CATEGORY ANALYSIS</a:t>
            </a:r>
          </a:p>
          <a:p>
            <a:pPr marL="571500" indent="-571500">
              <a:lnSpc>
                <a:spcPct val="150000"/>
              </a:lnSpc>
              <a:buFont typeface="Wingdings" panose="05000000000000000000" pitchFamily="2" charset="2"/>
              <a:buChar char="v"/>
            </a:pPr>
            <a:r>
              <a:rPr lang="en-US" dirty="0" smtClean="0"/>
              <a:t>FINANCE ANALYSIS</a:t>
            </a:r>
          </a:p>
          <a:p>
            <a:pPr marL="571500" indent="-571500">
              <a:lnSpc>
                <a:spcPct val="150000"/>
              </a:lnSpc>
              <a:buFont typeface="Wingdings" panose="05000000000000000000" pitchFamily="2" charset="2"/>
              <a:buChar char="v"/>
            </a:pPr>
            <a:r>
              <a:rPr lang="en-US" dirty="0" smtClean="0"/>
              <a:t>DYNAMIC DASHBOARD</a:t>
            </a:r>
          </a:p>
          <a:p>
            <a:pPr marL="571500" indent="-571500">
              <a:lnSpc>
                <a:spcPct val="150000"/>
              </a:lnSpc>
              <a:buFont typeface="Wingdings" panose="05000000000000000000" pitchFamily="2" charset="2"/>
              <a:buChar char="v"/>
            </a:pPr>
            <a:r>
              <a:rPr lang="en-US" dirty="0" smtClean="0"/>
              <a:t>STORYTELLING</a:t>
            </a:r>
          </a:p>
          <a:p>
            <a:pPr marL="571500" indent="-571500">
              <a:lnSpc>
                <a:spcPct val="150000"/>
              </a:lnSpc>
              <a:buFont typeface="Wingdings" panose="05000000000000000000" pitchFamily="2" charset="2"/>
              <a:buChar char="v"/>
            </a:pPr>
            <a:r>
              <a:rPr lang="en-US" dirty="0" smtClean="0"/>
              <a:t>REPORT</a:t>
            </a:r>
          </a:p>
          <a:p>
            <a:pPr marL="571500" indent="-571500">
              <a:lnSpc>
                <a:spcPct val="150000"/>
              </a:lnSpc>
              <a:buFont typeface="Wingdings" panose="05000000000000000000" pitchFamily="2" charset="2"/>
              <a:buChar char="v"/>
            </a:pPr>
            <a:r>
              <a:rPr lang="en-US" dirty="0" smtClean="0"/>
              <a:t>USER ENGAGEMENT</a:t>
            </a:r>
          </a:p>
          <a:p>
            <a:pPr marL="571500" indent="-571500">
              <a:buFont typeface="Wingdings" panose="05000000000000000000" pitchFamily="2" charset="2"/>
              <a:buChar char="v"/>
            </a:pPr>
            <a:endParaRPr lang="en-US" dirty="0" smtClean="0"/>
          </a:p>
          <a:p>
            <a:pPr marL="571500" indent="-571500">
              <a:buFont typeface="Wingdings" panose="05000000000000000000" pitchFamily="2" charset="2"/>
              <a:buChar char="v"/>
            </a:pPr>
            <a:endParaRPr lang="en-US" dirty="0" smtClean="0"/>
          </a:p>
          <a:p>
            <a:pPr marL="571500" indent="-571500">
              <a:buFont typeface="Wingdings" panose="05000000000000000000" pitchFamily="2" charset="2"/>
              <a:buChar char="v"/>
            </a:pPr>
            <a:endParaRPr lang="en-US" dirty="0" smtClean="0"/>
          </a:p>
          <a:p>
            <a:endParaRPr lang="en-US" dirty="0" smtClean="0"/>
          </a:p>
          <a:p>
            <a:pPr marL="571500" indent="-571500">
              <a:buFont typeface="Wingdings" panose="05000000000000000000" pitchFamily="2" charset="2"/>
              <a:buChar char="v"/>
            </a:pPr>
            <a:endParaRPr lang="en-US" dirty="0" smtClean="0"/>
          </a:p>
          <a:p>
            <a:endParaRPr lang="en-IN" dirty="0"/>
          </a:p>
        </p:txBody>
      </p:sp>
      <p:sp>
        <p:nvSpPr>
          <p:cNvPr id="2" name="TextBox 1"/>
          <p:cNvSpPr txBox="1"/>
          <p:nvPr/>
        </p:nvSpPr>
        <p:spPr>
          <a:xfrm>
            <a:off x="1455576" y="11775233"/>
            <a:ext cx="20452702" cy="646331"/>
          </a:xfrm>
          <a:prstGeom prst="rect">
            <a:avLst/>
          </a:prstGeom>
          <a:noFill/>
        </p:spPr>
        <p:txBody>
          <a:bodyPr wrap="square" rtlCol="0">
            <a:spAutoFit/>
          </a:bodyPr>
          <a:lstStyle/>
          <a:p>
            <a:r>
              <a:rPr lang="en-IN" dirty="0">
                <a:hlinkClick r:id="rId3"/>
              </a:rPr>
              <a:t>https://docs.google.com/spreadsheets/d/1Y69r546REwrBKlLy8FM1B_EX7ok58VeT/edit#gid=158802934</a:t>
            </a:r>
            <a:endParaRPr lang="en-IN" dirty="0"/>
          </a:p>
        </p:txBody>
      </p:sp>
      <p:sp>
        <p:nvSpPr>
          <p:cNvPr id="3" name="TextBox 2"/>
          <p:cNvSpPr txBox="1"/>
          <p:nvPr/>
        </p:nvSpPr>
        <p:spPr>
          <a:xfrm>
            <a:off x="1642188" y="10711543"/>
            <a:ext cx="4982547" cy="653143"/>
          </a:xfrm>
          <a:prstGeom prst="rect">
            <a:avLst/>
          </a:prstGeom>
          <a:noFill/>
        </p:spPr>
        <p:txBody>
          <a:bodyPr wrap="square" rtlCol="0">
            <a:spAutoFit/>
          </a:bodyPr>
          <a:lstStyle/>
          <a:p>
            <a:r>
              <a:rPr lang="en-US" dirty="0" smtClean="0">
                <a:solidFill>
                  <a:schemeClr val="accent2">
                    <a:lumMod val="40000"/>
                    <a:lumOff val="60000"/>
                  </a:schemeClr>
                </a:solidFill>
                <a:latin typeface="Algerian" panose="04020705040A02060702" pitchFamily="82" charset="0"/>
              </a:rPr>
              <a:t>DATASET</a:t>
            </a:r>
            <a:endParaRPr lang="en-IN" dirty="0">
              <a:solidFill>
                <a:schemeClr val="accent2">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8579241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007" y="543937"/>
            <a:ext cx="2680138" cy="1200329"/>
          </a:xfrm>
          <a:prstGeom prst="rect">
            <a:avLst/>
          </a:prstGeom>
          <a:noFill/>
        </p:spPr>
        <p:txBody>
          <a:bodyPr wrap="square" rtlCol="0">
            <a:spAutoFit/>
          </a:bodyPr>
          <a:lstStyle/>
          <a:p>
            <a:r>
              <a:rPr lang="en-US" dirty="0" smtClean="0">
                <a:solidFill>
                  <a:schemeClr val="accent2">
                    <a:lumMod val="40000"/>
                    <a:lumOff val="60000"/>
                  </a:schemeClr>
                </a:solidFill>
                <a:latin typeface="Algerian" panose="04020705040A02060702" pitchFamily="82" charset="0"/>
              </a:rPr>
              <a:t>DASHBOARD </a:t>
            </a:r>
            <a:endParaRPr lang="en-IN" dirty="0">
              <a:solidFill>
                <a:schemeClr val="accent2">
                  <a:lumMod val="40000"/>
                  <a:lumOff val="60000"/>
                </a:schemeClr>
              </a:solidFill>
              <a:latin typeface="Algerian" panose="04020705040A02060702" pitchFamily="82" charset="0"/>
            </a:endParaRPr>
          </a:p>
        </p:txBody>
      </p:sp>
      <p:sp>
        <p:nvSpPr>
          <p:cNvPr id="4" name="TextBox 3"/>
          <p:cNvSpPr txBox="1"/>
          <p:nvPr/>
        </p:nvSpPr>
        <p:spPr>
          <a:xfrm>
            <a:off x="1762522" y="12351313"/>
            <a:ext cx="10925504" cy="523220"/>
          </a:xfrm>
          <a:prstGeom prst="rect">
            <a:avLst/>
          </a:prstGeom>
          <a:noFill/>
        </p:spPr>
        <p:txBody>
          <a:bodyPr wrap="square" rtlCol="0">
            <a:spAutoFit/>
          </a:bodyPr>
          <a:lstStyle/>
          <a:p>
            <a:r>
              <a:rPr lang="en-US" sz="2800" b="1" u="sng" dirty="0"/>
              <a:t>To view the interactive dashboard, please click on the following link</a:t>
            </a:r>
            <a:endParaRPr lang="en-IN" sz="2800" b="1" u="sng" dirty="0"/>
          </a:p>
        </p:txBody>
      </p:sp>
      <p:sp>
        <p:nvSpPr>
          <p:cNvPr id="5" name="TextBox 4"/>
          <p:cNvSpPr txBox="1"/>
          <p:nvPr/>
        </p:nvSpPr>
        <p:spPr>
          <a:xfrm>
            <a:off x="1762522" y="12874533"/>
            <a:ext cx="13432220" cy="523220"/>
          </a:xfrm>
          <a:prstGeom prst="rect">
            <a:avLst/>
          </a:prstGeom>
          <a:noFill/>
        </p:spPr>
        <p:txBody>
          <a:bodyPr wrap="square" rtlCol="0">
            <a:spAutoFit/>
          </a:bodyPr>
          <a:lstStyle/>
          <a:p>
            <a:r>
              <a:rPr lang="en-US" sz="2800" dirty="0" smtClean="0">
                <a:hlinkClick r:id="rId2"/>
              </a:rPr>
              <a:t>DASHBOARD</a:t>
            </a:r>
            <a:r>
              <a:rPr lang="en-US" sz="2800" dirty="0"/>
              <a:t> :https://www.novypro.com/profile_projects/phebeevangeline</a:t>
            </a:r>
            <a:endParaRPr lang="en-IN" sz="2800" dirty="0" smtClean="0">
              <a:hlinkClick r:id="rId3"/>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0007" y="1513434"/>
            <a:ext cx="21969638" cy="10504395"/>
          </a:xfrm>
          <a:prstGeom prst="rect">
            <a:avLst/>
          </a:prstGeom>
        </p:spPr>
      </p:pic>
    </p:spTree>
    <p:extLst>
      <p:ext uri="{BB962C8B-B14F-4D97-AF65-F5344CB8AC3E}">
        <p14:creationId xmlns:p14="http://schemas.microsoft.com/office/powerpoint/2010/main" val="1723412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951" y="930166"/>
            <a:ext cx="7725103" cy="923330"/>
          </a:xfrm>
          <a:prstGeom prst="rect">
            <a:avLst/>
          </a:prstGeom>
          <a:noFill/>
        </p:spPr>
        <p:txBody>
          <a:bodyPr wrap="square" rtlCol="0">
            <a:spAutoFit/>
          </a:bodyPr>
          <a:lstStyle/>
          <a:p>
            <a:r>
              <a:rPr lang="en-US" sz="5400" b="1" dirty="0" smtClean="0">
                <a:solidFill>
                  <a:schemeClr val="accent2">
                    <a:lumMod val="40000"/>
                    <a:lumOff val="60000"/>
                  </a:schemeClr>
                </a:solidFill>
                <a:latin typeface="Algerian" panose="04020705040A02060702" pitchFamily="82" charset="0"/>
              </a:rPr>
              <a:t>KEY INSIGHT</a:t>
            </a:r>
            <a:endParaRPr lang="en-IN" sz="5400" b="1" dirty="0">
              <a:solidFill>
                <a:schemeClr val="accent2">
                  <a:lumMod val="40000"/>
                  <a:lumOff val="60000"/>
                </a:schemeClr>
              </a:solidFill>
              <a:latin typeface="Algerian" panose="04020705040A02060702" pitchFamily="82" charset="0"/>
            </a:endParaRPr>
          </a:p>
        </p:txBody>
      </p:sp>
      <p:sp>
        <p:nvSpPr>
          <p:cNvPr id="3" name="TextBox 2"/>
          <p:cNvSpPr txBox="1"/>
          <p:nvPr/>
        </p:nvSpPr>
        <p:spPr>
          <a:xfrm rot="10800000" flipV="1">
            <a:off x="619359" y="2267455"/>
            <a:ext cx="20069504" cy="11172289"/>
          </a:xfrm>
          <a:prstGeom prst="rect">
            <a:avLst/>
          </a:prstGeom>
          <a:noFill/>
        </p:spPr>
        <p:txBody>
          <a:bodyPr wrap="square" rtlCol="0">
            <a:spAutoFit/>
          </a:bodyPr>
          <a:lstStyle/>
          <a:p>
            <a:pPr marL="571500" indent="-571500">
              <a:lnSpc>
                <a:spcPct val="150000"/>
              </a:lnSpc>
              <a:buFont typeface="Wingdings" panose="05000000000000000000" pitchFamily="2" charset="2"/>
              <a:buChar char="v"/>
            </a:pPr>
            <a:r>
              <a:rPr lang="en-US" sz="4000" dirty="0"/>
              <a:t>Understanding profitable customer segments and their characteristics.</a:t>
            </a:r>
          </a:p>
          <a:p>
            <a:pPr marL="571500" indent="-571500">
              <a:lnSpc>
                <a:spcPct val="150000"/>
              </a:lnSpc>
              <a:buFont typeface="Wingdings" panose="05000000000000000000" pitchFamily="2" charset="2"/>
              <a:buChar char="v"/>
            </a:pPr>
            <a:r>
              <a:rPr lang="en-US" sz="4000" dirty="0"/>
              <a:t>Identifying growth opportunities within specific customer segments.</a:t>
            </a:r>
          </a:p>
          <a:p>
            <a:pPr marL="571500" indent="-571500">
              <a:lnSpc>
                <a:spcPct val="150000"/>
              </a:lnSpc>
              <a:buFont typeface="Wingdings" panose="05000000000000000000" pitchFamily="2" charset="2"/>
              <a:buChar char="v"/>
            </a:pPr>
            <a:r>
              <a:rPr lang="en-US" sz="4000" dirty="0"/>
              <a:t>Tailoring marketing strategies and product offerings to meet diverse segment needs.</a:t>
            </a:r>
          </a:p>
          <a:p>
            <a:pPr marL="571500" indent="-571500">
              <a:lnSpc>
                <a:spcPct val="150000"/>
              </a:lnSpc>
              <a:buFont typeface="Wingdings" panose="05000000000000000000" pitchFamily="2" charset="2"/>
              <a:buChar char="v"/>
            </a:pPr>
            <a:r>
              <a:rPr lang="en-US" sz="4000" dirty="0"/>
              <a:t>Evaluating campaign effectiveness in reaching target audiences</a:t>
            </a:r>
            <a:r>
              <a:rPr lang="en-US" sz="4000" dirty="0" smtClean="0"/>
              <a:t>.</a:t>
            </a:r>
            <a:endParaRPr lang="en-US" sz="4000" dirty="0"/>
          </a:p>
          <a:p>
            <a:pPr marL="571500" indent="-571500">
              <a:lnSpc>
                <a:spcPct val="150000"/>
              </a:lnSpc>
              <a:buFont typeface="Wingdings" panose="05000000000000000000" pitchFamily="2" charset="2"/>
              <a:buChar char="v"/>
            </a:pPr>
            <a:r>
              <a:rPr lang="en-US" sz="4000" dirty="0"/>
              <a:t>Identifying successful marketing channels or platforms for customer engagement.</a:t>
            </a:r>
          </a:p>
          <a:p>
            <a:pPr marL="571500" indent="-571500">
              <a:lnSpc>
                <a:spcPct val="150000"/>
              </a:lnSpc>
              <a:buFont typeface="Wingdings" panose="05000000000000000000" pitchFamily="2" charset="2"/>
              <a:buChar char="v"/>
            </a:pPr>
            <a:r>
              <a:rPr lang="en-US" sz="4000" dirty="0"/>
              <a:t>Assessing the impact of messaging or creative approaches on campaign effectiveness.</a:t>
            </a:r>
          </a:p>
          <a:p>
            <a:pPr marL="571500" indent="-571500">
              <a:lnSpc>
                <a:spcPct val="150000"/>
              </a:lnSpc>
              <a:buFont typeface="Wingdings" panose="05000000000000000000" pitchFamily="2" charset="2"/>
              <a:buChar char="v"/>
            </a:pPr>
            <a:r>
              <a:rPr lang="en-US" sz="4000" dirty="0"/>
              <a:t>Analyzing revenue and profit trends to identify performance drivers.</a:t>
            </a:r>
          </a:p>
          <a:p>
            <a:pPr marL="571500" indent="-571500">
              <a:lnSpc>
                <a:spcPct val="150000"/>
              </a:lnSpc>
              <a:buFont typeface="Wingdings" panose="05000000000000000000" pitchFamily="2" charset="2"/>
              <a:buChar char="v"/>
            </a:pPr>
            <a:r>
              <a:rPr lang="en-US" sz="4000" dirty="0"/>
              <a:t>Assessing cost structures and optimizing expenses.</a:t>
            </a:r>
          </a:p>
          <a:p>
            <a:pPr marL="571500" indent="-571500">
              <a:lnSpc>
                <a:spcPct val="150000"/>
              </a:lnSpc>
              <a:buFont typeface="Wingdings" panose="05000000000000000000" pitchFamily="2" charset="2"/>
              <a:buChar char="v"/>
            </a:pPr>
            <a:r>
              <a:rPr lang="en-US" sz="4000" dirty="0"/>
              <a:t>Evaluating overall financial health and alignment with goals.</a:t>
            </a:r>
          </a:p>
          <a:p>
            <a:pPr marL="571500" indent="-571500">
              <a:lnSpc>
                <a:spcPct val="150000"/>
              </a:lnSpc>
              <a:buFont typeface="Wingdings" panose="05000000000000000000" pitchFamily="2" charset="2"/>
              <a:buChar char="v"/>
            </a:pPr>
            <a:r>
              <a:rPr lang="en-US" sz="4000" dirty="0"/>
              <a:t>Identifying potential financial risks and opportunities.</a:t>
            </a:r>
          </a:p>
          <a:p>
            <a:pPr marL="571500" indent="-571500">
              <a:lnSpc>
                <a:spcPct val="150000"/>
              </a:lnSpc>
              <a:buFont typeface="Wingdings" panose="05000000000000000000" pitchFamily="2" charset="2"/>
              <a:buChar char="v"/>
            </a:pPr>
            <a:r>
              <a:rPr lang="en-US" sz="4000" dirty="0"/>
              <a:t>Assessing the effectiveness of capital allocation and investment strategies.</a:t>
            </a:r>
          </a:p>
          <a:p>
            <a:pPr>
              <a:lnSpc>
                <a:spcPct val="150000"/>
              </a:lnSpc>
            </a:pPr>
            <a:endParaRPr lang="en-US" sz="4000" dirty="0"/>
          </a:p>
        </p:txBody>
      </p:sp>
    </p:spTree>
    <p:extLst>
      <p:ext uri="{BB962C8B-B14F-4D97-AF65-F5344CB8AC3E}">
        <p14:creationId xmlns:p14="http://schemas.microsoft.com/office/powerpoint/2010/main" val="1174592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9517" y="1182414"/>
            <a:ext cx="8891752" cy="923330"/>
          </a:xfrm>
          <a:prstGeom prst="rect">
            <a:avLst/>
          </a:prstGeom>
          <a:noFill/>
        </p:spPr>
        <p:txBody>
          <a:bodyPr wrap="square" rtlCol="0">
            <a:spAutoFit/>
          </a:bodyPr>
          <a:lstStyle/>
          <a:p>
            <a:r>
              <a:rPr lang="en-US" sz="5400" dirty="0" smtClean="0">
                <a:solidFill>
                  <a:schemeClr val="accent2">
                    <a:lumMod val="40000"/>
                    <a:lumOff val="60000"/>
                  </a:schemeClr>
                </a:solidFill>
                <a:latin typeface="Algerian" panose="04020705040A02060702" pitchFamily="82" charset="0"/>
              </a:rPr>
              <a:t>TARGETED</a:t>
            </a:r>
            <a:r>
              <a:rPr lang="en-US" sz="5400" dirty="0" smtClean="0">
                <a:solidFill>
                  <a:srgbClr val="239991"/>
                </a:solidFill>
                <a:latin typeface="Algerian" panose="04020705040A02060702" pitchFamily="82" charset="0"/>
              </a:rPr>
              <a:t> </a:t>
            </a:r>
            <a:r>
              <a:rPr lang="en-US" sz="5400" dirty="0" smtClean="0">
                <a:solidFill>
                  <a:schemeClr val="accent2">
                    <a:lumMod val="40000"/>
                    <a:lumOff val="60000"/>
                  </a:schemeClr>
                </a:solidFill>
                <a:latin typeface="Algerian" panose="04020705040A02060702" pitchFamily="82" charset="0"/>
              </a:rPr>
              <a:t>CLIENT</a:t>
            </a:r>
            <a:endParaRPr lang="en-IN" sz="5400" dirty="0">
              <a:solidFill>
                <a:schemeClr val="accent2">
                  <a:lumMod val="40000"/>
                  <a:lumOff val="60000"/>
                </a:schemeClr>
              </a:solidFill>
              <a:latin typeface="Algerian" panose="04020705040A02060702" pitchFamily="82" charset="0"/>
            </a:endParaRPr>
          </a:p>
        </p:txBody>
      </p:sp>
      <p:sp>
        <p:nvSpPr>
          <p:cNvPr id="3" name="TextBox 2"/>
          <p:cNvSpPr txBox="1"/>
          <p:nvPr/>
        </p:nvSpPr>
        <p:spPr>
          <a:xfrm>
            <a:off x="2049517" y="2307517"/>
            <a:ext cx="20101034" cy="10809434"/>
          </a:xfrm>
          <a:prstGeom prst="rect">
            <a:avLst/>
          </a:prstGeom>
          <a:noFill/>
        </p:spPr>
        <p:txBody>
          <a:bodyPr wrap="square" rtlCol="0" anchor="ctr">
            <a:spAutoFit/>
          </a:bodyPr>
          <a:lstStyle/>
          <a:p>
            <a:pPr marL="571500" indent="-571500">
              <a:lnSpc>
                <a:spcPct val="150000"/>
              </a:lnSpc>
              <a:buFont typeface="Arial" panose="020B0604020202020204" pitchFamily="34" charset="0"/>
              <a:buChar char="•"/>
            </a:pPr>
            <a:r>
              <a:rPr lang="en-US" dirty="0" smtClean="0"/>
              <a:t>AMAZON</a:t>
            </a:r>
          </a:p>
          <a:p>
            <a:pPr marL="571500" indent="-571500">
              <a:lnSpc>
                <a:spcPct val="150000"/>
              </a:lnSpc>
              <a:buFont typeface="Arial" panose="020B0604020202020204" pitchFamily="34" charset="0"/>
              <a:buChar char="•"/>
            </a:pPr>
            <a:r>
              <a:rPr lang="en-US" dirty="0" smtClean="0"/>
              <a:t>FLIPKART</a:t>
            </a:r>
          </a:p>
          <a:p>
            <a:pPr marL="571500" indent="-571500">
              <a:lnSpc>
                <a:spcPct val="150000"/>
              </a:lnSpc>
              <a:buFont typeface="Arial" panose="020B0604020202020204" pitchFamily="34" charset="0"/>
              <a:buChar char="•"/>
            </a:pPr>
            <a:r>
              <a:rPr lang="en-US" dirty="0" smtClean="0"/>
              <a:t>MEESHO</a:t>
            </a:r>
          </a:p>
          <a:p>
            <a:pPr marL="571500" indent="-571500">
              <a:lnSpc>
                <a:spcPct val="150000"/>
              </a:lnSpc>
              <a:buFont typeface="Arial" panose="020B0604020202020204" pitchFamily="34" charset="0"/>
              <a:buChar char="•"/>
            </a:pPr>
            <a:r>
              <a:rPr lang="en-US" dirty="0" smtClean="0"/>
              <a:t>ZEPTO</a:t>
            </a:r>
          </a:p>
          <a:p>
            <a:pPr marL="571500" indent="-571500">
              <a:lnSpc>
                <a:spcPct val="150000"/>
              </a:lnSpc>
              <a:buFont typeface="Arial" panose="020B0604020202020204" pitchFamily="34" charset="0"/>
              <a:buChar char="•"/>
            </a:pPr>
            <a:r>
              <a:rPr lang="en-US" dirty="0" smtClean="0"/>
              <a:t>SPOTIFY</a:t>
            </a:r>
          </a:p>
          <a:p>
            <a:pPr marL="571500" indent="-571500">
              <a:lnSpc>
                <a:spcPct val="150000"/>
              </a:lnSpc>
              <a:buFont typeface="Arial" panose="020B0604020202020204" pitchFamily="34" charset="0"/>
              <a:buChar char="•"/>
            </a:pPr>
            <a:r>
              <a:rPr lang="en-US" dirty="0" smtClean="0"/>
              <a:t>NETFLIX</a:t>
            </a:r>
          </a:p>
          <a:p>
            <a:pPr marL="571500" indent="-571500">
              <a:lnSpc>
                <a:spcPct val="150000"/>
              </a:lnSpc>
              <a:buFont typeface="Arial" panose="020B0604020202020204" pitchFamily="34" charset="0"/>
              <a:buChar char="•"/>
            </a:pPr>
            <a:r>
              <a:rPr lang="en-US" dirty="0" smtClean="0"/>
              <a:t>HOTSTAR</a:t>
            </a:r>
          </a:p>
          <a:p>
            <a:pPr marL="571500" indent="-571500">
              <a:lnSpc>
                <a:spcPct val="150000"/>
              </a:lnSpc>
              <a:buFont typeface="Arial" panose="020B0604020202020204" pitchFamily="34" charset="0"/>
              <a:buChar char="•"/>
            </a:pPr>
            <a:r>
              <a:rPr lang="en-US" dirty="0" smtClean="0"/>
              <a:t>NYKA</a:t>
            </a:r>
          </a:p>
          <a:p>
            <a:pPr marL="571500" indent="-571500">
              <a:lnSpc>
                <a:spcPct val="150000"/>
              </a:lnSpc>
              <a:buFont typeface="Arial" panose="020B0604020202020204" pitchFamily="34" charset="0"/>
              <a:buChar char="•"/>
            </a:pPr>
            <a:r>
              <a:rPr lang="en-US" dirty="0" smtClean="0"/>
              <a:t>PURPLE</a:t>
            </a:r>
          </a:p>
          <a:p>
            <a:pPr marL="571500" indent="-571500">
              <a:lnSpc>
                <a:spcPct val="150000"/>
              </a:lnSpc>
              <a:buFont typeface="Arial" panose="020B0604020202020204" pitchFamily="34" charset="0"/>
              <a:buChar char="•"/>
            </a:pPr>
            <a:r>
              <a:rPr lang="en-US" dirty="0" smtClean="0"/>
              <a:t>ZOMATO</a:t>
            </a:r>
          </a:p>
          <a:p>
            <a:pPr marL="571500" indent="-571500">
              <a:lnSpc>
                <a:spcPct val="150000"/>
              </a:lnSpc>
              <a:buFont typeface="Arial" panose="020B0604020202020204" pitchFamily="34" charset="0"/>
              <a:buChar char="•"/>
            </a:pPr>
            <a:r>
              <a:rPr lang="en-US" dirty="0" smtClean="0"/>
              <a:t>UBER</a:t>
            </a:r>
          </a:p>
          <a:p>
            <a:pPr marL="571500" indent="-571500">
              <a:lnSpc>
                <a:spcPct val="150000"/>
              </a:lnSpc>
              <a:buFont typeface="Arial" panose="020B0604020202020204" pitchFamily="34" charset="0"/>
              <a:buChar char="•"/>
            </a:pPr>
            <a:r>
              <a:rPr lang="en-US" dirty="0" smtClean="0"/>
              <a:t>RAPIDO</a:t>
            </a:r>
          </a:p>
          <a:p>
            <a:pPr marL="571500" indent="-571500">
              <a:lnSpc>
                <a:spcPct val="150000"/>
              </a:lnSpc>
              <a:buFont typeface="Arial" panose="020B0604020202020204" pitchFamily="34" charset="0"/>
              <a:buChar char="•"/>
            </a:pPr>
            <a:r>
              <a:rPr lang="en-US" dirty="0" smtClean="0"/>
              <a:t>BIGBASKET</a:t>
            </a:r>
            <a:endParaRPr lang="en-IN" dirty="0"/>
          </a:p>
        </p:txBody>
      </p:sp>
    </p:spTree>
    <p:extLst>
      <p:ext uri="{BB962C8B-B14F-4D97-AF65-F5344CB8AC3E}">
        <p14:creationId xmlns:p14="http://schemas.microsoft.com/office/powerpoint/2010/main" val="1051563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2124" y="1213945"/>
            <a:ext cx="12375931" cy="830997"/>
          </a:xfrm>
          <a:prstGeom prst="rect">
            <a:avLst/>
          </a:prstGeom>
          <a:noFill/>
        </p:spPr>
        <p:txBody>
          <a:bodyPr wrap="square" rtlCol="0">
            <a:spAutoFit/>
          </a:bodyPr>
          <a:lstStyle/>
          <a:p>
            <a:r>
              <a:rPr lang="en-US" sz="4800" dirty="0" smtClean="0">
                <a:solidFill>
                  <a:schemeClr val="accent2">
                    <a:lumMod val="40000"/>
                    <a:lumOff val="60000"/>
                  </a:schemeClr>
                </a:solidFill>
                <a:latin typeface="Algerian" panose="04020705040A02060702" pitchFamily="82" charset="0"/>
              </a:rPr>
              <a:t>USE CASES IN REAL WORLD</a:t>
            </a:r>
            <a:endParaRPr lang="en-IN" sz="4800" dirty="0">
              <a:solidFill>
                <a:schemeClr val="accent2">
                  <a:lumMod val="40000"/>
                  <a:lumOff val="60000"/>
                </a:schemeClr>
              </a:solidFill>
              <a:latin typeface="Algerian" panose="04020705040A02060702" pitchFamily="82" charset="0"/>
            </a:endParaRPr>
          </a:p>
        </p:txBody>
      </p:sp>
      <p:sp>
        <p:nvSpPr>
          <p:cNvPr id="3" name="TextBox 2"/>
          <p:cNvSpPr txBox="1"/>
          <p:nvPr/>
        </p:nvSpPr>
        <p:spPr>
          <a:xfrm>
            <a:off x="2774731" y="3184634"/>
            <a:ext cx="18477186" cy="7485447"/>
          </a:xfrm>
          <a:prstGeom prst="rect">
            <a:avLst/>
          </a:prstGeom>
          <a:noFill/>
        </p:spPr>
        <p:txBody>
          <a:bodyPr wrap="square" rtlCol="0">
            <a:spAutoFit/>
          </a:bodyPr>
          <a:lstStyle/>
          <a:p>
            <a:pPr marL="571500" indent="-571500">
              <a:lnSpc>
                <a:spcPct val="150000"/>
              </a:lnSpc>
              <a:buFont typeface="Wingdings" panose="05000000000000000000" pitchFamily="2" charset="2"/>
              <a:buChar char="v"/>
            </a:pPr>
            <a:r>
              <a:rPr lang="en-US" b="1" dirty="0"/>
              <a:t>Customer Segmentation and Targeted </a:t>
            </a:r>
            <a:r>
              <a:rPr lang="en-US" b="1" dirty="0" smtClean="0"/>
              <a:t>Marketing</a:t>
            </a:r>
          </a:p>
          <a:p>
            <a:pPr marL="571500" indent="-571500">
              <a:lnSpc>
                <a:spcPct val="150000"/>
              </a:lnSpc>
              <a:buFont typeface="Wingdings" panose="05000000000000000000" pitchFamily="2" charset="2"/>
              <a:buChar char="v"/>
            </a:pPr>
            <a:r>
              <a:rPr lang="en-US" b="1" dirty="0"/>
              <a:t>Dynamic Pricing and Price </a:t>
            </a:r>
            <a:r>
              <a:rPr lang="en-US" b="1" dirty="0" smtClean="0"/>
              <a:t>Elasticity</a:t>
            </a:r>
          </a:p>
          <a:p>
            <a:pPr marL="571500" indent="-571500">
              <a:lnSpc>
                <a:spcPct val="150000"/>
              </a:lnSpc>
              <a:buFont typeface="Wingdings" panose="05000000000000000000" pitchFamily="2" charset="2"/>
              <a:buChar char="v"/>
            </a:pPr>
            <a:r>
              <a:rPr lang="en-US" b="1" dirty="0"/>
              <a:t>Customer Lifetime Value and </a:t>
            </a:r>
            <a:r>
              <a:rPr lang="en-US" b="1" dirty="0" smtClean="0"/>
              <a:t>Retention</a:t>
            </a:r>
          </a:p>
          <a:p>
            <a:pPr marL="571500" indent="-571500">
              <a:lnSpc>
                <a:spcPct val="150000"/>
              </a:lnSpc>
              <a:buFont typeface="Wingdings" panose="05000000000000000000" pitchFamily="2" charset="2"/>
              <a:buChar char="v"/>
            </a:pPr>
            <a:r>
              <a:rPr lang="en-IN" b="1" dirty="0"/>
              <a:t>Campaign Performance </a:t>
            </a:r>
            <a:r>
              <a:rPr lang="en-IN" b="1" dirty="0" smtClean="0"/>
              <a:t>Optimization</a:t>
            </a:r>
          </a:p>
          <a:p>
            <a:pPr marL="571500" indent="-571500">
              <a:lnSpc>
                <a:spcPct val="150000"/>
              </a:lnSpc>
              <a:buFont typeface="Wingdings" panose="05000000000000000000" pitchFamily="2" charset="2"/>
              <a:buChar char="v"/>
            </a:pPr>
            <a:r>
              <a:rPr lang="en-IN" b="1" dirty="0"/>
              <a:t>Product Development and </a:t>
            </a:r>
            <a:r>
              <a:rPr lang="en-IN" b="1" dirty="0" smtClean="0"/>
              <a:t>Innovation</a:t>
            </a:r>
            <a:endParaRPr lang="en-US" b="1" dirty="0" smtClean="0"/>
          </a:p>
          <a:p>
            <a:pPr marL="571500" indent="-571500">
              <a:lnSpc>
                <a:spcPct val="150000"/>
              </a:lnSpc>
              <a:buFont typeface="Wingdings" panose="05000000000000000000" pitchFamily="2" charset="2"/>
              <a:buChar char="v"/>
            </a:pPr>
            <a:r>
              <a:rPr lang="en-IN" b="1" dirty="0"/>
              <a:t>Cross-selling and Upselling </a:t>
            </a:r>
            <a:r>
              <a:rPr lang="en-IN" b="1" dirty="0" smtClean="0"/>
              <a:t>Opportunities</a:t>
            </a:r>
          </a:p>
          <a:p>
            <a:pPr marL="571500" indent="-571500">
              <a:lnSpc>
                <a:spcPct val="150000"/>
              </a:lnSpc>
              <a:buFont typeface="Wingdings" panose="05000000000000000000" pitchFamily="2" charset="2"/>
              <a:buChar char="v"/>
            </a:pPr>
            <a:r>
              <a:rPr lang="en-US" b="1" dirty="0"/>
              <a:t>Inventory Management and Supply Chain </a:t>
            </a:r>
            <a:r>
              <a:rPr lang="en-US" b="1" dirty="0" smtClean="0"/>
              <a:t>Optimization</a:t>
            </a:r>
          </a:p>
          <a:p>
            <a:pPr marL="571500" indent="-571500">
              <a:lnSpc>
                <a:spcPct val="150000"/>
              </a:lnSpc>
              <a:buFont typeface="Wingdings" panose="05000000000000000000" pitchFamily="2" charset="2"/>
              <a:buChar char="v"/>
            </a:pPr>
            <a:r>
              <a:rPr lang="en-US" b="1" dirty="0"/>
              <a:t>Customer Service Optimization and </a:t>
            </a:r>
            <a:r>
              <a:rPr lang="en-US" b="1" dirty="0" smtClean="0"/>
              <a:t>Personalization</a:t>
            </a:r>
          </a:p>
          <a:p>
            <a:pPr marL="571500" indent="-571500">
              <a:lnSpc>
                <a:spcPct val="150000"/>
              </a:lnSpc>
              <a:buFont typeface="Wingdings" panose="05000000000000000000" pitchFamily="2" charset="2"/>
              <a:buChar char="v"/>
            </a:pPr>
            <a:r>
              <a:rPr lang="en-US" b="1" dirty="0"/>
              <a:t>Market Research and Competitive Analysis</a:t>
            </a:r>
            <a:endParaRPr lang="en-IN" dirty="0"/>
          </a:p>
        </p:txBody>
      </p:sp>
    </p:spTree>
    <p:extLst>
      <p:ext uri="{BB962C8B-B14F-4D97-AF65-F5344CB8AC3E}">
        <p14:creationId xmlns:p14="http://schemas.microsoft.com/office/powerpoint/2010/main" val="1251764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3445" y="1548882"/>
            <a:ext cx="15115592" cy="1015663"/>
          </a:xfrm>
          <a:prstGeom prst="rect">
            <a:avLst/>
          </a:prstGeom>
          <a:noFill/>
        </p:spPr>
        <p:txBody>
          <a:bodyPr wrap="square" rtlCol="0">
            <a:spAutoFit/>
          </a:bodyPr>
          <a:lstStyle/>
          <a:p>
            <a:r>
              <a:rPr lang="en-US" sz="6000" b="1" dirty="0" smtClean="0">
                <a:solidFill>
                  <a:schemeClr val="accent2">
                    <a:lumMod val="40000"/>
                    <a:lumOff val="60000"/>
                  </a:schemeClr>
                </a:solidFill>
                <a:latin typeface="Algerian" panose="04020705040A02060702" pitchFamily="82" charset="0"/>
              </a:rPr>
              <a:t>CONCLUSION</a:t>
            </a:r>
            <a:endParaRPr lang="en-IN" sz="6000" b="1" dirty="0">
              <a:solidFill>
                <a:schemeClr val="accent2">
                  <a:lumMod val="40000"/>
                  <a:lumOff val="60000"/>
                </a:schemeClr>
              </a:solidFill>
              <a:latin typeface="Algerian" panose="04020705040A02060702" pitchFamily="82" charset="0"/>
            </a:endParaRPr>
          </a:p>
        </p:txBody>
      </p:sp>
      <p:sp>
        <p:nvSpPr>
          <p:cNvPr id="5" name="TextBox 4"/>
          <p:cNvSpPr txBox="1"/>
          <p:nvPr/>
        </p:nvSpPr>
        <p:spPr>
          <a:xfrm>
            <a:off x="1903445" y="2817845"/>
            <a:ext cx="18866498" cy="10064294"/>
          </a:xfrm>
          <a:prstGeom prst="rect">
            <a:avLst/>
          </a:prstGeom>
          <a:noFill/>
        </p:spPr>
        <p:txBody>
          <a:bodyPr wrap="square" rtlCol="0">
            <a:spAutoFit/>
          </a:bodyPr>
          <a:lstStyle/>
          <a:p>
            <a:endParaRPr lang="en-US" dirty="0"/>
          </a:p>
          <a:p>
            <a:r>
              <a:rPr lang="en-US" dirty="0"/>
              <a:t>The Customer Segment Analysis report allows you to understand your audience better, identifying key segments based on demographics, behavior, and preferences. This insight enables you to tailor your marketing strategies to effectively target and engage each segment, ultimately driving higher conversion rates and customer satisfaction.</a:t>
            </a:r>
          </a:p>
          <a:p>
            <a:endParaRPr lang="en-US" dirty="0"/>
          </a:p>
          <a:p>
            <a:r>
              <a:rPr lang="en-US" dirty="0"/>
              <a:t>The Campaign Analysis report enables you to evaluate the performance of your marketing campaigns across various channels and initiatives. By tracking key metrics such as reach, engagement, and conversion rates, you can identify which campaigns are delivering the best results and allocate resources more efficiently to maximize ROI.</a:t>
            </a:r>
          </a:p>
          <a:p>
            <a:endParaRPr lang="en-US" dirty="0"/>
          </a:p>
          <a:p>
            <a:r>
              <a:rPr lang="en-US" dirty="0" smtClean="0"/>
              <a:t>Finance </a:t>
            </a:r>
            <a:r>
              <a:rPr lang="en-US" dirty="0"/>
              <a:t>Analysis report provides a clear overview of the financial implications of your marketing efforts. By analyzing metrics such </a:t>
            </a:r>
            <a:r>
              <a:rPr lang="en-US" dirty="0" smtClean="0"/>
              <a:t>as </a:t>
            </a:r>
            <a:r>
              <a:rPr lang="en-US" b="1" dirty="0" smtClean="0"/>
              <a:t>Profit </a:t>
            </a:r>
            <a:r>
              <a:rPr lang="en-US" b="1" dirty="0"/>
              <a:t>&amp; </a:t>
            </a:r>
            <a:r>
              <a:rPr lang="en-US" b="1" dirty="0" smtClean="0"/>
              <a:t>Loss </a:t>
            </a:r>
            <a:r>
              <a:rPr lang="en-US" b="1" dirty="0"/>
              <a:t>statement</a:t>
            </a:r>
            <a:r>
              <a:rPr lang="en-US" dirty="0"/>
              <a:t> for any customer / product / country or aggregation of the above over any time period and More</a:t>
            </a:r>
            <a:r>
              <a:rPr lang="en-US" dirty="0" smtClean="0"/>
              <a:t>.</a:t>
            </a:r>
          </a:p>
          <a:p>
            <a:endParaRPr lang="en-US" dirty="0"/>
          </a:p>
          <a:p>
            <a:r>
              <a:rPr lang="en-US" dirty="0" smtClean="0"/>
              <a:t> Integrated </a:t>
            </a:r>
            <a:r>
              <a:rPr lang="en-US" dirty="0"/>
              <a:t>dashboard equips you with the insights needed to drive strategic marketing decisions, enhance customer satisfaction, and maximize </a:t>
            </a:r>
            <a:r>
              <a:rPr lang="en-US" dirty="0" smtClean="0"/>
              <a:t> </a:t>
            </a:r>
            <a:r>
              <a:rPr lang="en-US" dirty="0"/>
              <a:t>ultimately contributing to the overall success and growth of your business.</a:t>
            </a:r>
            <a:endParaRPr lang="en-IN" dirty="0"/>
          </a:p>
        </p:txBody>
      </p:sp>
    </p:spTree>
    <p:extLst>
      <p:ext uri="{BB962C8B-B14F-4D97-AF65-F5344CB8AC3E}">
        <p14:creationId xmlns:p14="http://schemas.microsoft.com/office/powerpoint/2010/main" val="7925420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usiness Banner Dark">
      <a:dk1>
        <a:srgbClr val="FEFFFF"/>
      </a:dk1>
      <a:lt1>
        <a:srgbClr val="FFFFFF"/>
      </a:lt1>
      <a:dk2>
        <a:srgbClr val="FEFFFF"/>
      </a:dk2>
      <a:lt2>
        <a:srgbClr val="373737"/>
      </a:lt2>
      <a:accent1>
        <a:srgbClr val="18BEBB"/>
      </a:accent1>
      <a:accent2>
        <a:srgbClr val="49BDF2"/>
      </a:accent2>
      <a:accent3>
        <a:srgbClr val="FF9D1C"/>
      </a:accent3>
      <a:accent4>
        <a:srgbClr val="EF5247"/>
      </a:accent4>
      <a:accent5>
        <a:srgbClr val="6555A5"/>
      </a:accent5>
      <a:accent6>
        <a:srgbClr val="5E5E5E"/>
      </a:accent6>
      <a:hlink>
        <a:srgbClr val="EAEAEA"/>
      </a:hlink>
      <a:folHlink>
        <a:srgbClr val="FE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86338</TotalTime>
  <Words>537</Words>
  <Application>Microsoft Office PowerPoint</Application>
  <PresentationFormat>Custom</PresentationFormat>
  <Paragraphs>77</Paragraphs>
  <Slides>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 Unicode MS</vt:lpstr>
      <vt:lpstr>Algerian</vt:lpstr>
      <vt:lpstr>Arial</vt:lpstr>
      <vt:lpstr>Calibri</vt:lpstr>
      <vt:lpstr>Georgia</vt:lpstr>
      <vt:lpstr>Lato Heavy</vt:lpstr>
      <vt:lpstr>Lato Light</vt:lpstr>
      <vt:lpstr>Montserrat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HP</dc:creator>
  <cp:keywords/>
  <dc:description/>
  <cp:lastModifiedBy>Microsoft account</cp:lastModifiedBy>
  <cp:revision>15547</cp:revision>
  <dcterms:created xsi:type="dcterms:W3CDTF">2014-11-12T21:47:38Z</dcterms:created>
  <dcterms:modified xsi:type="dcterms:W3CDTF">2024-02-15T16:52:48Z</dcterms:modified>
  <cp:category/>
</cp:coreProperties>
</file>