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ndara" panose="020E0502030303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8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Candara" panose="020E0502030303020204" pitchFamily="34" charset="0"/>
              </a:rPr>
              <a:t>[Social Buzz]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ndara" panose="020E0502030303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277599" y="1850438"/>
            <a:ext cx="5677467" cy="2307755"/>
            <a:chOff x="0" y="-47625"/>
            <a:chExt cx="7569956" cy="3077008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23373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Tx/>
                <a:buChar char="-"/>
              </a:pPr>
              <a:r>
                <a:rPr lang="en-US" sz="32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Animals</a:t>
              </a:r>
            </a:p>
            <a:p>
              <a:pPr marL="342900" indent="-342900">
                <a:lnSpc>
                  <a:spcPts val="2660"/>
                </a:lnSpc>
                <a:buFontTx/>
                <a:buChar char="-"/>
              </a:pPr>
              <a:r>
                <a:rPr lang="en-US" sz="32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Science</a:t>
              </a:r>
            </a:p>
            <a:p>
              <a:pPr marL="342900" indent="-342900">
                <a:lnSpc>
                  <a:spcPts val="2660"/>
                </a:lnSpc>
                <a:buFontTx/>
                <a:buChar char="-"/>
              </a:pPr>
              <a:r>
                <a:rPr lang="en-US" sz="32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Healthy Eating</a:t>
              </a:r>
            </a:p>
            <a:p>
              <a:pPr marL="342900" indent="-342900">
                <a:lnSpc>
                  <a:spcPts val="2660"/>
                </a:lnSpc>
                <a:buFontTx/>
                <a:buChar char="-"/>
              </a:pPr>
              <a:r>
                <a:rPr lang="en-US" sz="32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Technology</a:t>
              </a:r>
            </a:p>
            <a:p>
              <a:pPr marL="342900" indent="-342900">
                <a:lnSpc>
                  <a:spcPts val="2660"/>
                </a:lnSpc>
                <a:buFontTx/>
                <a:buChar char="-"/>
              </a:pPr>
              <a:r>
                <a:rPr lang="en-US" sz="32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Food</a:t>
              </a: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534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3600" spc="-21" dirty="0">
                  <a:solidFill>
                    <a:srgbClr val="000000"/>
                  </a:solidFill>
                  <a:latin typeface="Candara" panose="020E0502030303020204" pitchFamily="34" charset="0"/>
                </a:rPr>
                <a:t>Top 5 Content Categories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277599" y="7154153"/>
            <a:ext cx="5677467" cy="1288659"/>
            <a:chOff x="0" y="-47625"/>
            <a:chExt cx="7569956" cy="1035304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2956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- MAY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6207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3600" spc="-21" dirty="0">
                  <a:solidFill>
                    <a:srgbClr val="000000"/>
                  </a:solidFill>
                  <a:latin typeface="Candara" panose="020E0502030303020204" pitchFamily="34" charset="0"/>
                </a:rPr>
                <a:t>The Month with the most posts</a:t>
              </a: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C3984435-AB9B-4FFC-38E5-485A3F9A8E80}"/>
              </a:ext>
            </a:extLst>
          </p:cNvPr>
          <p:cNvGrpSpPr/>
          <p:nvPr/>
        </p:nvGrpSpPr>
        <p:grpSpPr>
          <a:xfrm>
            <a:off x="11277599" y="4807104"/>
            <a:ext cx="5677467" cy="1615258"/>
            <a:chOff x="0" y="-47625"/>
            <a:chExt cx="7569956" cy="2153679"/>
          </a:xfrm>
        </p:grpSpPr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DFA88B6D-CB75-EBDF-F5C0-5785E34BE570}"/>
                </a:ext>
              </a:extLst>
            </p:cNvPr>
            <p:cNvSpPr txBox="1"/>
            <p:nvPr/>
          </p:nvSpPr>
          <p:spPr>
            <a:xfrm>
              <a:off x="0" y="691990"/>
              <a:ext cx="7569956" cy="1414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Tx/>
                <a:buChar char="-"/>
              </a:pPr>
              <a:r>
                <a:rPr lang="en-US" sz="32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Heart</a:t>
              </a:r>
            </a:p>
            <a:p>
              <a:pPr marL="342900" indent="-342900">
                <a:lnSpc>
                  <a:spcPts val="2660"/>
                </a:lnSpc>
                <a:buFontTx/>
                <a:buChar char="-"/>
              </a:pPr>
              <a:r>
                <a:rPr lang="en-US" sz="32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Peeking</a:t>
              </a:r>
            </a:p>
            <a:p>
              <a:pPr marL="342900" indent="-342900">
                <a:lnSpc>
                  <a:spcPts val="2660"/>
                </a:lnSpc>
                <a:buFontTx/>
                <a:buChar char="-"/>
              </a:pPr>
              <a:r>
                <a:rPr lang="en-US" sz="32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Scared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08B25954-CED7-9809-EE4D-6E3526EF34E5}"/>
                </a:ext>
              </a:extLst>
            </p:cNvPr>
            <p:cNvSpPr txBox="1"/>
            <p:nvPr/>
          </p:nvSpPr>
          <p:spPr>
            <a:xfrm>
              <a:off x="0" y="-47625"/>
              <a:ext cx="7569956" cy="534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3600" spc="-21" dirty="0">
                  <a:solidFill>
                    <a:srgbClr val="000000"/>
                  </a:solidFill>
                  <a:latin typeface="Candara" panose="020E0502030303020204" pitchFamily="34" charset="0"/>
                </a:rPr>
                <a:t>Top 3 Reaction Types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Candara" panose="020E0502030303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ndara" panose="020E0502030303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Candara" panose="020E0502030303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andara" panose="020E0502030303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r"/>
            <a:r>
              <a:rPr lang="en-US" sz="3600" dirty="0">
                <a:latin typeface="Candara" panose="020E0502030303020204" pitchFamily="34" charset="0"/>
              </a:rPr>
              <a:t>The Social Buzz Project is to</a:t>
            </a:r>
          </a:p>
          <a:p>
            <a:pPr algn="r"/>
            <a:endParaRPr lang="en-US" sz="3600" dirty="0">
              <a:latin typeface="Candara" panose="020E0502030303020204" pitchFamily="34" charset="0"/>
            </a:endParaRPr>
          </a:p>
          <a:p>
            <a:pPr algn="r"/>
            <a:r>
              <a:rPr lang="en-US" sz="3600" dirty="0">
                <a:latin typeface="Candara" panose="020E0502030303020204" pitchFamily="34" charset="0"/>
              </a:rPr>
              <a:t>1. Audit Big Data Practices</a:t>
            </a:r>
          </a:p>
          <a:p>
            <a:pPr algn="r"/>
            <a:r>
              <a:rPr lang="en-US" sz="3600" dirty="0">
                <a:latin typeface="Candara" panose="020E0502030303020204" pitchFamily="34" charset="0"/>
              </a:rPr>
              <a:t>2. Prepare for a Successful IPO</a:t>
            </a:r>
          </a:p>
          <a:p>
            <a:pPr algn="r"/>
            <a:r>
              <a:rPr lang="en-US" sz="3600" dirty="0">
                <a:latin typeface="Candara" panose="020E0502030303020204" pitchFamily="34" charset="0"/>
              </a:rPr>
              <a:t>3. Analyze the </a:t>
            </a:r>
          </a:p>
          <a:p>
            <a:pPr algn="r"/>
            <a:r>
              <a:rPr lang="en-US" sz="3600" dirty="0">
                <a:latin typeface="Candara" panose="020E0502030303020204" pitchFamily="34" charset="0"/>
              </a:rPr>
              <a:t>Top Content Categories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ndara" panose="020E0502030303020204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Candara" panose="020E0502030303020204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ndara" panose="020E0502030303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BF0F46-38BD-EDE4-822B-3C5955D4D4E9}"/>
              </a:ext>
            </a:extLst>
          </p:cNvPr>
          <p:cNvSpPr txBox="1"/>
          <p:nvPr/>
        </p:nvSpPr>
        <p:spPr>
          <a:xfrm>
            <a:off x="4219488" y="4800506"/>
            <a:ext cx="40424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Rapid growth and highly unstructured data (over 100,000 pieces of content daily)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Can we analyze this data to identify the main content categories impacting the business?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ndara" panose="020E0502030303020204" pitchFamily="34" charset="0"/>
              </a:rPr>
              <a:t>The Analytics team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A4DB420-0720-707A-FD54-EF984BDC8DFE}"/>
              </a:ext>
            </a:extLst>
          </p:cNvPr>
          <p:cNvGrpSpPr/>
          <p:nvPr/>
        </p:nvGrpSpPr>
        <p:grpSpPr>
          <a:xfrm>
            <a:off x="11411514" y="971048"/>
            <a:ext cx="6190686" cy="8287252"/>
            <a:chOff x="11411514" y="971048"/>
            <a:chExt cx="6190686" cy="8287252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11825797" y="1270731"/>
              <a:ext cx="2085137" cy="2085137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11419219" y="1028700"/>
              <a:ext cx="2174041" cy="2165548"/>
              <a:chOff x="0" y="0"/>
              <a:chExt cx="6502400" cy="6477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136837" t="-28774" r="-84967" b="-86469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endParaRPr lang="en-AU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1825797" y="4221947"/>
              <a:ext cx="2085137" cy="2085137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1411515" y="4002073"/>
              <a:ext cx="2187334" cy="2123082"/>
              <a:chOff x="-23042" y="66269"/>
              <a:chExt cx="6542158" cy="634998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-23042" y="119185"/>
                <a:ext cx="6542158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162891" t="-16684" r="-160683" b="-166629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11825797" y="7173163"/>
              <a:ext cx="2085137" cy="2085137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AU" dirty="0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28" name="Group 28"/>
            <p:cNvGrpSpPr>
              <a:grpSpLocks noChangeAspect="1"/>
            </p:cNvGrpSpPr>
            <p:nvPr/>
          </p:nvGrpSpPr>
          <p:grpSpPr>
            <a:xfrm>
              <a:off x="11419219" y="6931132"/>
              <a:ext cx="2174041" cy="2165548"/>
              <a:chOff x="0" y="0"/>
              <a:chExt cx="6502400" cy="6477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-23042" y="119185"/>
                <a:ext cx="6542159" cy="6244242"/>
              </a:xfrm>
              <a:custGeom>
                <a:avLst/>
                <a:gdLst/>
                <a:ahLst/>
                <a:cxnLst/>
                <a:rect l="l" t="t" r="r" b="b"/>
                <a:pathLst>
                  <a:path w="6542159" h="6244242">
                    <a:moveTo>
                      <a:pt x="3271080" y="4996"/>
                    </a:moveTo>
                    <a:cubicBezTo>
                      <a:pt x="2154117" y="0"/>
                      <a:pt x="1119857" y="593026"/>
                      <a:pt x="559929" y="1559521"/>
                    </a:cubicBezTo>
                    <a:cubicBezTo>
                      <a:pt x="0" y="2526015"/>
                      <a:pt x="0" y="3718228"/>
                      <a:pt x="559929" y="4684723"/>
                    </a:cubicBezTo>
                    <a:cubicBezTo>
                      <a:pt x="1119857" y="5651217"/>
                      <a:pt x="2154117" y="6244243"/>
                      <a:pt x="3271080" y="6239248"/>
                    </a:cubicBezTo>
                    <a:cubicBezTo>
                      <a:pt x="4388043" y="6244243"/>
                      <a:pt x="5422303" y="5651217"/>
                      <a:pt x="5982231" y="4684723"/>
                    </a:cubicBezTo>
                    <a:cubicBezTo>
                      <a:pt x="6542160" y="3718229"/>
                      <a:pt x="6542160" y="2526015"/>
                      <a:pt x="5982231" y="1559521"/>
                    </a:cubicBezTo>
                    <a:cubicBezTo>
                      <a:pt x="5422303" y="593027"/>
                      <a:pt x="4388043" y="1"/>
                      <a:pt x="3271080" y="4996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164266" t="1917" r="-22903" b="-93994"/>
                </a:stretch>
              </a:blipFill>
              <a:ln>
                <a:solidFill>
                  <a:srgbClr val="00BAFF"/>
                </a:solidFill>
              </a:ln>
            </p:spPr>
            <p:txBody>
              <a:bodyPr/>
              <a:lstStyle/>
              <a:p>
                <a:endParaRPr lang="en-AU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73038" y="66269"/>
                <a:ext cx="6350000" cy="6349987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87">
                    <a:moveTo>
                      <a:pt x="3175000" y="6349987"/>
                    </a:moveTo>
                    <a:cubicBezTo>
                      <a:pt x="1424279" y="6349987"/>
                      <a:pt x="0" y="4925733"/>
                      <a:pt x="0" y="3175038"/>
                    </a:cubicBezTo>
                    <a:cubicBezTo>
                      <a:pt x="0" y="1424317"/>
                      <a:pt x="1424292" y="0"/>
                      <a:pt x="3175000" y="0"/>
                    </a:cubicBezTo>
                    <a:cubicBezTo>
                      <a:pt x="4925733" y="0"/>
                      <a:pt x="6350000" y="1424330"/>
                      <a:pt x="6350000" y="3175038"/>
                    </a:cubicBezTo>
                    <a:cubicBezTo>
                      <a:pt x="6350000" y="4925720"/>
                      <a:pt x="4925733" y="6349987"/>
                      <a:pt x="3175000" y="6349987"/>
                    </a:cubicBezTo>
                    <a:close/>
                    <a:moveTo>
                      <a:pt x="3175000" y="115760"/>
                    </a:moveTo>
                    <a:cubicBezTo>
                      <a:pt x="1488135" y="115760"/>
                      <a:pt x="115760" y="1488148"/>
                      <a:pt x="115760" y="3175038"/>
                    </a:cubicBezTo>
                    <a:cubicBezTo>
                      <a:pt x="115760" y="4861915"/>
                      <a:pt x="1488135" y="6234265"/>
                      <a:pt x="3175000" y="6234265"/>
                    </a:cubicBezTo>
                    <a:cubicBezTo>
                      <a:pt x="4861852" y="6234265"/>
                      <a:pt x="6234265" y="4861890"/>
                      <a:pt x="6234265" y="3175038"/>
                    </a:cubicBezTo>
                    <a:cubicBezTo>
                      <a:pt x="6234265" y="1488148"/>
                      <a:pt x="4861852" y="115760"/>
                      <a:pt x="3175000" y="115760"/>
                    </a:cubicBezTo>
                    <a:close/>
                  </a:path>
                </a:pathLst>
              </a:custGeom>
              <a:solidFill>
                <a:srgbClr val="2E44D8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D8DA11-0E11-F807-1801-A2E0BB43940E}"/>
                </a:ext>
              </a:extLst>
            </p:cNvPr>
            <p:cNvSpPr txBox="1"/>
            <p:nvPr/>
          </p:nvSpPr>
          <p:spPr>
            <a:xfrm>
              <a:off x="14173200" y="1825527"/>
              <a:ext cx="342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andara" panose="020E0502030303020204" pitchFamily="34" charset="0"/>
                </a:rPr>
                <a:t>Pheby Mahoney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andara" panose="020E0502030303020204" pitchFamily="34" charset="0"/>
                </a:rPr>
                <a:t>(Data Analyst)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1756E0-9859-FE32-BA8C-079E055B16E8}"/>
                </a:ext>
              </a:extLst>
            </p:cNvPr>
            <p:cNvSpPr txBox="1"/>
            <p:nvPr/>
          </p:nvSpPr>
          <p:spPr>
            <a:xfrm>
              <a:off x="14164313" y="4648601"/>
              <a:ext cx="342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andara" panose="020E0502030303020204" pitchFamily="34" charset="0"/>
                </a:rPr>
                <a:t>Andrew Fleming </a:t>
              </a:r>
            </a:p>
            <a:p>
              <a:r>
                <a:rPr lang="en-US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andara" panose="020E0502030303020204" pitchFamily="34" charset="0"/>
                </a:rPr>
                <a:t>(Chief Technical Architect)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6B1C8B-7CFE-E92D-1A90-527D4B8A3C02}"/>
                </a:ext>
              </a:extLst>
            </p:cNvPr>
            <p:cNvSpPr txBox="1"/>
            <p:nvPr/>
          </p:nvSpPr>
          <p:spPr>
            <a:xfrm>
              <a:off x="14164313" y="7676500"/>
              <a:ext cx="342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andara" panose="020E0502030303020204" pitchFamily="34" charset="0"/>
                </a:rPr>
                <a:t>Marcus </a:t>
              </a:r>
              <a:r>
                <a:rPr lang="en-US" b="0" i="0" dirty="0" err="1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andara" panose="020E0502030303020204" pitchFamily="34" charset="0"/>
                </a:rPr>
                <a:t>Rompton</a:t>
              </a:r>
              <a:r>
                <a:rPr lang="en-US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andara" panose="020E0502030303020204" pitchFamily="34" charset="0"/>
                </a:rPr>
                <a:t> </a:t>
              </a:r>
            </a:p>
            <a:p>
              <a:r>
                <a:rPr lang="en-US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Candara" panose="020E0502030303020204" pitchFamily="34" charset="0"/>
                </a:rPr>
                <a:t>(Senior Principle)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pic>
          <p:nvPicPr>
            <p:cNvPr id="37" name="Picture 36" descr="A person sitting at a desk&#10;&#10;Description automatically generated">
              <a:extLst>
                <a:ext uri="{FF2B5EF4-FFF2-40B4-BE49-F238E27FC236}">
                  <a16:creationId xmlns:a16="http://schemas.microsoft.com/office/drawing/2014/main" id="{701D440B-EFCB-5896-D291-ECD7113AB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33" t="16290" r="2381" b="35405"/>
            <a:stretch/>
          </p:blipFill>
          <p:spPr>
            <a:xfrm>
              <a:off x="11411514" y="971048"/>
              <a:ext cx="2187335" cy="228270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andara" panose="020E0502030303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andara" panose="020E0502030303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ndara" panose="020E0502030303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andara" panose="020E0502030303020204" pitchFamily="34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08B954-6758-B903-EDF0-A7BE3E3C95AB}"/>
              </a:ext>
            </a:extLst>
          </p:cNvPr>
          <p:cNvSpPr txBox="1"/>
          <p:nvPr/>
        </p:nvSpPr>
        <p:spPr>
          <a:xfrm>
            <a:off x="3758354" y="1683944"/>
            <a:ext cx="54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5F1B38-307C-E5B7-E4F8-37F1B17CBBAF}"/>
              </a:ext>
            </a:extLst>
          </p:cNvPr>
          <p:cNvSpPr txBox="1"/>
          <p:nvPr/>
        </p:nvSpPr>
        <p:spPr>
          <a:xfrm>
            <a:off x="5613717" y="3286549"/>
            <a:ext cx="54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Data Extraction and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8A9673-CFBE-4E01-FD8B-DA4DAA5AB2B3}"/>
              </a:ext>
            </a:extLst>
          </p:cNvPr>
          <p:cNvSpPr txBox="1"/>
          <p:nvPr/>
        </p:nvSpPr>
        <p:spPr>
          <a:xfrm>
            <a:off x="7469080" y="4945704"/>
            <a:ext cx="54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Data Merging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803ABC-3B61-90D8-5FBD-4AA3BC794018}"/>
              </a:ext>
            </a:extLst>
          </p:cNvPr>
          <p:cNvSpPr txBox="1"/>
          <p:nvPr/>
        </p:nvSpPr>
        <p:spPr>
          <a:xfrm>
            <a:off x="9477643" y="6513910"/>
            <a:ext cx="54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Data Modelling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528941-408B-361F-3A8D-6F5A0786A8E1}"/>
              </a:ext>
            </a:extLst>
          </p:cNvPr>
          <p:cNvSpPr txBox="1"/>
          <p:nvPr/>
        </p:nvSpPr>
        <p:spPr>
          <a:xfrm>
            <a:off x="11280310" y="8125998"/>
            <a:ext cx="541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ndara" panose="020E0502030303020204" pitchFamily="34" charset="0"/>
              </a:rPr>
              <a:t>Data Visualization and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andara" panose="020E0502030303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01967B-D2A3-261F-51A4-B00780E607EA}"/>
              </a:ext>
            </a:extLst>
          </p:cNvPr>
          <p:cNvSpPr txBox="1"/>
          <p:nvPr/>
        </p:nvSpPr>
        <p:spPr>
          <a:xfrm>
            <a:off x="2276547" y="4942555"/>
            <a:ext cx="2673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ndara" panose="020E0502030303020204" pitchFamily="34" charset="0"/>
              </a:rPr>
              <a:t>16 unique categories of 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1B863-14C1-F838-9807-7BCD52F132B0}"/>
              </a:ext>
            </a:extLst>
          </p:cNvPr>
          <p:cNvSpPr txBox="1"/>
          <p:nvPr/>
        </p:nvSpPr>
        <p:spPr>
          <a:xfrm>
            <a:off x="7421571" y="3957670"/>
            <a:ext cx="26734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ndara" panose="020E0502030303020204" pitchFamily="34" charset="0"/>
              </a:rPr>
              <a:t>16 unique reactions for the top content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0C9272-61FF-E2A5-A737-FBCDF2A0EF52}"/>
              </a:ext>
            </a:extLst>
          </p:cNvPr>
          <p:cNvSpPr txBox="1"/>
          <p:nvPr/>
        </p:nvSpPr>
        <p:spPr>
          <a:xfrm>
            <a:off x="12819730" y="4910649"/>
            <a:ext cx="2673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ndara" panose="020E0502030303020204" pitchFamily="34" charset="0"/>
              </a:rPr>
              <a:t>The month with the most posts is 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A30347F-4FEE-525B-977E-2844BC4DA308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</a:blip>
          <a:stretch>
            <a:fillRect/>
          </a:stretch>
        </p:blipFill>
        <p:spPr>
          <a:xfrm>
            <a:off x="2869537" y="1400392"/>
            <a:ext cx="13645710" cy="8140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57EE983-210F-002C-DD74-2AD6AED6E8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6483" y="781697"/>
            <a:ext cx="8048574" cy="45904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C43ADC-A0DA-55AF-6E40-03621AA8E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2162" y="5208684"/>
            <a:ext cx="5084638" cy="44892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BBD019B-D812-8587-A18F-25F8F7355A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18111" y="1383832"/>
            <a:ext cx="6430989" cy="59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191</Words>
  <Application>Microsoft Office PowerPoint</Application>
  <PresentationFormat>Custom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Pheby Mahoney</cp:lastModifiedBy>
  <cp:revision>11</cp:revision>
  <dcterms:created xsi:type="dcterms:W3CDTF">2006-08-16T00:00:00Z</dcterms:created>
  <dcterms:modified xsi:type="dcterms:W3CDTF">2024-06-12T23:21:19Z</dcterms:modified>
  <dc:identifier>DAEhDyfaYKE</dc:identifier>
</cp:coreProperties>
</file>