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4" r:id="rId3"/>
    <p:sldId id="259" r:id="rId4"/>
    <p:sldId id="265" r:id="rId5"/>
    <p:sldId id="264" r:id="rId6"/>
    <p:sldId id="261" r:id="rId7"/>
    <p:sldId id="276" r:id="rId8"/>
    <p:sldId id="268" r:id="rId9"/>
    <p:sldId id="269" r:id="rId10"/>
    <p:sldId id="273" r:id="rId11"/>
    <p:sldId id="272" r:id="rId12"/>
    <p:sldId id="270" r:id="rId13"/>
    <p:sldId id="271" r:id="rId14"/>
    <p:sldId id="267"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4C"/>
    <a:srgbClr val="346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1129" autoAdjust="0"/>
  </p:normalViewPr>
  <p:slideViewPr>
    <p:cSldViewPr>
      <p:cViewPr varScale="1">
        <p:scale>
          <a:sx n="75" d="100"/>
          <a:sy n="75" d="100"/>
        </p:scale>
        <p:origin x="1830"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F5323-8565-4D5C-8D97-A0D85F0F25EA}" type="datetimeFigureOut">
              <a:rPr lang="en-GB" smtClean="0"/>
              <a:pPr/>
              <a:t>24/11/2014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61E1A-D829-4B13-8E47-3FA50A360041}" type="slidenum">
              <a:rPr lang="en-GB" smtClean="0"/>
              <a:pPr/>
              <a:t>‹#›</a:t>
            </a:fld>
            <a:endParaRPr lang="en-GB"/>
          </a:p>
        </p:txBody>
      </p:sp>
    </p:spTree>
    <p:extLst>
      <p:ext uri="{BB962C8B-B14F-4D97-AF65-F5344CB8AC3E}">
        <p14:creationId xmlns:p14="http://schemas.microsoft.com/office/powerpoint/2010/main" val="387878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Say</a:t>
            </a:r>
            <a:r>
              <a:rPr lang="en-GB" baseline="0" dirty="0" smtClean="0"/>
              <a:t> hello to relax </a:t>
            </a:r>
            <a:r>
              <a:rPr lang="en-GB" baseline="0" dirty="0" err="1" smtClean="0"/>
              <a:t>lloyds</a:t>
            </a:r>
            <a:r>
              <a:rPr lang="en-GB" baseline="0" dirty="0" smtClean="0"/>
              <a:t> straight away, and introduce everyone from the team. This will give Lloyds a better impression of our team as a whole </a:t>
            </a:r>
          </a:p>
        </p:txBody>
      </p:sp>
      <p:sp>
        <p:nvSpPr>
          <p:cNvPr id="4" name="Slide Number Placeholder 3"/>
          <p:cNvSpPr>
            <a:spLocks noGrp="1"/>
          </p:cNvSpPr>
          <p:nvPr>
            <p:ph type="sldNum" sz="quarter" idx="10"/>
          </p:nvPr>
        </p:nvSpPr>
        <p:spPr/>
        <p:txBody>
          <a:bodyPr/>
          <a:lstStyle/>
          <a:p>
            <a:fld id="{54261E1A-D829-4B13-8E47-3FA50A360041}" type="slidenum">
              <a:rPr lang="en-GB" smtClean="0"/>
              <a:pPr/>
              <a:t>1</a:t>
            </a:fld>
            <a:endParaRPr lang="en-GB"/>
          </a:p>
        </p:txBody>
      </p:sp>
    </p:spTree>
    <p:extLst>
      <p:ext uri="{BB962C8B-B14F-4D97-AF65-F5344CB8AC3E}">
        <p14:creationId xmlns:p14="http://schemas.microsoft.com/office/powerpoint/2010/main" val="3447559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Achievements – Use</a:t>
            </a:r>
            <a:r>
              <a:rPr lang="en-GB" baseline="0" dirty="0" smtClean="0"/>
              <a:t> gamification ideas to give users points based on what is considered “good banking” behaviour. Once a user gains enough points they can redeem a reward. The challenge of trying to gain points gives the user a sense of satisfaction/achievement. Rewards will be tailored to the users spending habits from the previously shown statement screen.</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10</a:t>
            </a:fld>
            <a:endParaRPr lang="en-GB"/>
          </a:p>
        </p:txBody>
      </p:sp>
    </p:spTree>
    <p:extLst>
      <p:ext uri="{BB962C8B-B14F-4D97-AF65-F5344CB8AC3E}">
        <p14:creationId xmlns:p14="http://schemas.microsoft.com/office/powerpoint/2010/main" val="1778416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Shows</a:t>
            </a:r>
            <a:r>
              <a:rPr lang="en-GB" baseline="0" dirty="0" smtClean="0"/>
              <a:t> </a:t>
            </a:r>
            <a:r>
              <a:rPr lang="en-GB" baseline="0" dirty="0" err="1" smtClean="0"/>
              <a:t>lloyds</a:t>
            </a:r>
            <a:r>
              <a:rPr lang="en-GB" baseline="0" dirty="0" smtClean="0"/>
              <a:t> </a:t>
            </a:r>
            <a:r>
              <a:rPr lang="en-GB" baseline="0" dirty="0" err="1" smtClean="0"/>
              <a:t>latests</a:t>
            </a:r>
            <a:r>
              <a:rPr lang="en-GB" baseline="0" dirty="0" smtClean="0"/>
              <a:t> student accounts and deals.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11</a:t>
            </a:fld>
            <a:endParaRPr lang="en-GB"/>
          </a:p>
        </p:txBody>
      </p:sp>
    </p:spTree>
    <p:extLst>
      <p:ext uri="{BB962C8B-B14F-4D97-AF65-F5344CB8AC3E}">
        <p14:creationId xmlns:p14="http://schemas.microsoft.com/office/powerpoint/2010/main" val="357334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user to transfer</a:t>
            </a:r>
            <a:r>
              <a:rPr lang="en-GB" baseline="0" dirty="0" smtClean="0"/>
              <a:t> among personal accounts but also to an external account.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12</a:t>
            </a:fld>
            <a:endParaRPr lang="en-GB"/>
          </a:p>
        </p:txBody>
      </p:sp>
    </p:spTree>
    <p:extLst>
      <p:ext uri="{BB962C8B-B14F-4D97-AF65-F5344CB8AC3E}">
        <p14:creationId xmlns:p14="http://schemas.microsoft.com/office/powerpoint/2010/main" val="3029729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the user to find</a:t>
            </a:r>
            <a:r>
              <a:rPr lang="en-GB" baseline="0" dirty="0" smtClean="0"/>
              <a:t> a near by branch.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13</a:t>
            </a:fld>
            <a:endParaRPr lang="en-GB"/>
          </a:p>
        </p:txBody>
      </p:sp>
    </p:spTree>
    <p:extLst>
      <p:ext uri="{BB962C8B-B14F-4D97-AF65-F5344CB8AC3E}">
        <p14:creationId xmlns:p14="http://schemas.microsoft.com/office/powerpoint/2010/main" val="334055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a:t>
            </a:r>
            <a:r>
              <a:rPr lang="en-GB" baseline="0" dirty="0" smtClean="0"/>
              <a:t> the user to put in their student loan, then calculates their average spend per day, week and month and uses that to predict future balances and when they with go into their overdraft.</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14</a:t>
            </a:fld>
            <a:endParaRPr lang="en-GB"/>
          </a:p>
        </p:txBody>
      </p:sp>
    </p:spTree>
    <p:extLst>
      <p:ext uri="{BB962C8B-B14F-4D97-AF65-F5344CB8AC3E}">
        <p14:creationId xmlns:p14="http://schemas.microsoft.com/office/powerpoint/2010/main" val="2673764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Allows the user to link their phone to social</a:t>
            </a:r>
            <a:r>
              <a:rPr lang="en-GB" baseline="0" dirty="0" smtClean="0"/>
              <a:t> media and </a:t>
            </a:r>
            <a:r>
              <a:rPr lang="en-GB" baseline="0" smtClean="0"/>
              <a:t>set notifications on/off.</a:t>
            </a:r>
            <a:endParaRPr lang="en-GB"/>
          </a:p>
        </p:txBody>
      </p:sp>
      <p:sp>
        <p:nvSpPr>
          <p:cNvPr id="4" name="Slide Number Placeholder 3"/>
          <p:cNvSpPr>
            <a:spLocks noGrp="1"/>
          </p:cNvSpPr>
          <p:nvPr>
            <p:ph type="sldNum" sz="quarter" idx="10"/>
          </p:nvPr>
        </p:nvSpPr>
        <p:spPr/>
        <p:txBody>
          <a:bodyPr/>
          <a:lstStyle/>
          <a:p>
            <a:fld id="{54261E1A-D829-4B13-8E47-3FA50A360041}" type="slidenum">
              <a:rPr lang="en-GB" smtClean="0"/>
              <a:pPr/>
              <a:t>15</a:t>
            </a:fld>
            <a:endParaRPr lang="en-GB"/>
          </a:p>
        </p:txBody>
      </p:sp>
    </p:spTree>
    <p:extLst>
      <p:ext uri="{BB962C8B-B14F-4D97-AF65-F5344CB8AC3E}">
        <p14:creationId xmlns:p14="http://schemas.microsoft.com/office/powerpoint/2010/main" val="81420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Say</a:t>
            </a:r>
            <a:r>
              <a:rPr lang="en-GB" baseline="0" dirty="0" smtClean="0"/>
              <a:t> hello to relax </a:t>
            </a:r>
            <a:r>
              <a:rPr lang="en-GB" baseline="0" dirty="0" err="1" smtClean="0"/>
              <a:t>lloyds</a:t>
            </a:r>
            <a:r>
              <a:rPr lang="en-GB" baseline="0" dirty="0" smtClean="0"/>
              <a:t> straight away, and possibly say something like “I’m Matt and this is &lt;Other speaker&gt;, and this is the rest of the development team”</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t>2</a:t>
            </a:fld>
            <a:endParaRPr lang="en-GB"/>
          </a:p>
        </p:txBody>
      </p:sp>
    </p:spTree>
    <p:extLst>
      <p:ext uri="{BB962C8B-B14F-4D97-AF65-F5344CB8AC3E}">
        <p14:creationId xmlns:p14="http://schemas.microsoft.com/office/powerpoint/2010/main" val="10392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GB" dirty="0" smtClean="0"/>
              <a:t>If it hasn’t already been clarified you will find a prototype of our future app in front of you or currently passing around the audience. </a:t>
            </a:r>
          </a:p>
          <a:p>
            <a:r>
              <a:rPr lang="en-GB" dirty="0" smtClean="0"/>
              <a:t>We’ll be glad to hear your feedback</a:t>
            </a:r>
            <a:r>
              <a:rPr lang="en-GB" baseline="0" dirty="0" smtClean="0"/>
              <a:t> so we can improve the final product </a:t>
            </a:r>
            <a:endParaRPr lang="en-GB" baseline="0" dirty="0" smtClean="0"/>
          </a:p>
          <a:p>
            <a:r>
              <a:rPr lang="en-GB" baseline="0" dirty="0" smtClean="0"/>
              <a:t>There will be a tablet version, it will be awesome.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3</a:t>
            </a:fld>
            <a:endParaRPr lang="en-GB"/>
          </a:p>
        </p:txBody>
      </p:sp>
    </p:spTree>
    <p:extLst>
      <p:ext uri="{BB962C8B-B14F-4D97-AF65-F5344CB8AC3E}">
        <p14:creationId xmlns:p14="http://schemas.microsoft.com/office/powerpoint/2010/main" val="100776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a:t>
            </a:r>
            <a:r>
              <a:rPr lang="en-GB" baseline="0" dirty="0" smtClean="0"/>
              <a:t> </a:t>
            </a:r>
          </a:p>
          <a:p>
            <a:r>
              <a:rPr lang="en-GB" baseline="0" dirty="0" smtClean="0"/>
              <a:t>-Children don’t decide which bank they will join their parents do. </a:t>
            </a:r>
          </a:p>
          <a:p>
            <a:pPr>
              <a:buFontTx/>
              <a:buChar char="-"/>
            </a:pPr>
            <a:r>
              <a:rPr lang="en-GB" baseline="0" dirty="0" smtClean="0"/>
              <a:t>Young people at university start caring about their finances and make their first real independent decision which bank to join </a:t>
            </a:r>
          </a:p>
          <a:p>
            <a:pPr>
              <a:buFontTx/>
              <a:buChar char="-"/>
            </a:pPr>
            <a:r>
              <a:rPr lang="en-GB" baseline="0" dirty="0" smtClean="0"/>
              <a:t>If you convince these people and provide satisfying services they will stay with the bank and when they grow up and start their own families, it is likely that they will create similar accounts for their kids.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4</a:t>
            </a:fld>
            <a:endParaRPr lang="en-GB"/>
          </a:p>
        </p:txBody>
      </p:sp>
    </p:spTree>
    <p:extLst>
      <p:ext uri="{BB962C8B-B14F-4D97-AF65-F5344CB8AC3E}">
        <p14:creationId xmlns:p14="http://schemas.microsoft.com/office/powerpoint/2010/main" val="44476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a:t>
            </a:r>
            <a:r>
              <a:rPr lang="en-GB" baseline="0" dirty="0" smtClean="0"/>
              <a:t> choose to develop an android application because of its rapid growth in sales. Also Android is being ported on multiple devices, like TV’s tablets etc. </a:t>
            </a:r>
          </a:p>
          <a:p>
            <a:r>
              <a:rPr lang="en-GB" baseline="0" dirty="0" smtClean="0"/>
              <a:t>Majority of people in the age range for our product own multiple android devices</a:t>
            </a:r>
          </a:p>
          <a:p>
            <a:r>
              <a:rPr lang="en-GB" baseline="0" dirty="0" smtClean="0"/>
              <a:t>7 out of 8 people n our group own an android device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5</a:t>
            </a:fld>
            <a:endParaRPr lang="en-GB"/>
          </a:p>
        </p:txBody>
      </p:sp>
    </p:spTree>
    <p:extLst>
      <p:ext uri="{BB962C8B-B14F-4D97-AF65-F5344CB8AC3E}">
        <p14:creationId xmlns:p14="http://schemas.microsoft.com/office/powerpoint/2010/main" val="346976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t>
            </a:r>
            <a:r>
              <a:rPr lang="en-GB" baseline="0" dirty="0" smtClean="0"/>
              <a:t> know you don’t want another standard banking app, however we also realise that your users wouldn't want to have multiple banking applications on their devices, </a:t>
            </a:r>
          </a:p>
          <a:p>
            <a:r>
              <a:rPr lang="en-GB" baseline="0" dirty="0" smtClean="0"/>
              <a:t>This is why we developed our app to provide all the basic functionality, plus some additional functionality to attract attention of our target age group</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6</a:t>
            </a:fld>
            <a:endParaRPr lang="en-GB"/>
          </a:p>
        </p:txBody>
      </p:sp>
    </p:spTree>
    <p:extLst>
      <p:ext uri="{BB962C8B-B14F-4D97-AF65-F5344CB8AC3E}">
        <p14:creationId xmlns:p14="http://schemas.microsoft.com/office/powerpoint/2010/main" val="32262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7</a:t>
            </a:fld>
            <a:endParaRPr lang="en-GB"/>
          </a:p>
        </p:txBody>
      </p:sp>
    </p:spTree>
    <p:extLst>
      <p:ext uri="{BB962C8B-B14F-4D97-AF65-F5344CB8AC3E}">
        <p14:creationId xmlns:p14="http://schemas.microsoft.com/office/powerpoint/2010/main" val="22794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Balances- Available</a:t>
            </a:r>
            <a:r>
              <a:rPr lang="en-GB" baseline="0" dirty="0" smtClean="0"/>
              <a:t> balance is larger than the balance as this is the more important and used, on the main screen as the majority of users use app to check balance and helps avoid scouring through menu after menu. </a:t>
            </a:r>
          </a:p>
          <a:p>
            <a:endParaRPr lang="en-GB" baseline="0" dirty="0" smtClean="0"/>
          </a:p>
          <a:p>
            <a:r>
              <a:rPr lang="en-GB" baseline="0" dirty="0" smtClean="0"/>
              <a:t>This screen also provides links to the rest of the app’s functionality </a:t>
            </a:r>
          </a:p>
        </p:txBody>
      </p:sp>
      <p:sp>
        <p:nvSpPr>
          <p:cNvPr id="4" name="Slide Number Placeholder 3"/>
          <p:cNvSpPr>
            <a:spLocks noGrp="1"/>
          </p:cNvSpPr>
          <p:nvPr>
            <p:ph type="sldNum" sz="quarter" idx="10"/>
          </p:nvPr>
        </p:nvSpPr>
        <p:spPr/>
        <p:txBody>
          <a:bodyPr/>
          <a:lstStyle/>
          <a:p>
            <a:fld id="{54261E1A-D829-4B13-8E47-3FA50A360041}" type="slidenum">
              <a:rPr lang="en-GB" smtClean="0"/>
              <a:pPr/>
              <a:t>8</a:t>
            </a:fld>
            <a:endParaRPr lang="en-GB"/>
          </a:p>
        </p:txBody>
      </p:sp>
    </p:spTree>
    <p:extLst>
      <p:ext uri="{BB962C8B-B14F-4D97-AF65-F5344CB8AC3E}">
        <p14:creationId xmlns:p14="http://schemas.microsoft.com/office/powerpoint/2010/main" val="2973687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Providing</a:t>
            </a:r>
            <a:r>
              <a:rPr lang="en-GB" baseline="0" dirty="0" smtClean="0"/>
              <a:t> the basic banking functionality </a:t>
            </a:r>
          </a:p>
          <a:p>
            <a:r>
              <a:rPr lang="en-GB" baseline="0" dirty="0" smtClean="0"/>
              <a:t>- We are going to gather information from the statement and use to tailor the rewards towards the users needs </a:t>
            </a:r>
            <a:endParaRPr lang="en-GB" dirty="0"/>
          </a:p>
        </p:txBody>
      </p:sp>
      <p:sp>
        <p:nvSpPr>
          <p:cNvPr id="4" name="Slide Number Placeholder 3"/>
          <p:cNvSpPr>
            <a:spLocks noGrp="1"/>
          </p:cNvSpPr>
          <p:nvPr>
            <p:ph type="sldNum" sz="quarter" idx="10"/>
          </p:nvPr>
        </p:nvSpPr>
        <p:spPr/>
        <p:txBody>
          <a:bodyPr/>
          <a:lstStyle/>
          <a:p>
            <a:fld id="{54261E1A-D829-4B13-8E47-3FA50A360041}" type="slidenum">
              <a:rPr lang="en-GB" smtClean="0"/>
              <a:pPr/>
              <a:t>9</a:t>
            </a:fld>
            <a:endParaRPr lang="en-GB"/>
          </a:p>
        </p:txBody>
      </p:sp>
    </p:spTree>
    <p:extLst>
      <p:ext uri="{BB962C8B-B14F-4D97-AF65-F5344CB8AC3E}">
        <p14:creationId xmlns:p14="http://schemas.microsoft.com/office/powerpoint/2010/main" val="229980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C0CBD5E-86EE-4A89-9216-CA93929C6338}" type="datetimeFigureOut">
              <a:rPr lang="en-GB" smtClean="0"/>
              <a:pPr/>
              <a:t>24/11/2014</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D649B94-3BBA-4876-99B8-49C67E4767F5}" type="slidenum">
              <a:rPr lang="en-GB" smtClean="0"/>
              <a:pPr/>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CBD5E-86EE-4A89-9216-CA93929C6338}" type="datetimeFigureOut">
              <a:rPr lang="en-GB" smtClean="0"/>
              <a:pPr/>
              <a:t>24/11/2014</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CD649B94-3BBA-4876-99B8-49C67E4767F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C0CBD5E-86EE-4A89-9216-CA93929C6338}" type="datetimeFigureOut">
              <a:rPr lang="en-GB" smtClean="0"/>
              <a:pPr/>
              <a:t>24/11/2014</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D649B94-3BBA-4876-99B8-49C67E4767F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Dragons Den Presentation</a:t>
            </a:r>
            <a:endParaRPr lang="en-GB" dirty="0"/>
          </a:p>
        </p:txBody>
      </p:sp>
      <p:sp>
        <p:nvSpPr>
          <p:cNvPr id="3" name="Subtitle 2"/>
          <p:cNvSpPr>
            <a:spLocks noGrp="1"/>
          </p:cNvSpPr>
          <p:nvPr>
            <p:ph type="subTitle" idx="1"/>
          </p:nvPr>
        </p:nvSpPr>
        <p:spPr/>
        <p:txBody>
          <a:bodyPr/>
          <a:lstStyle/>
          <a:p>
            <a:r>
              <a:rPr lang="en-GB" dirty="0" smtClean="0"/>
              <a:t>Team 2 </a:t>
            </a:r>
            <a:endParaRPr lang="en-GB" dirty="0"/>
          </a:p>
        </p:txBody>
      </p:sp>
    </p:spTree>
    <p:extLst>
      <p:ext uri="{BB962C8B-B14F-4D97-AF65-F5344CB8AC3E}">
        <p14:creationId xmlns:p14="http://schemas.microsoft.com/office/powerpoint/2010/main" val="2188163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323652"/>
            <a:ext cx="7024744" cy="1143000"/>
          </a:xfrm>
        </p:spPr>
        <p:txBody>
          <a:bodyPr>
            <a:normAutofit fontScale="90000"/>
          </a:bodyPr>
          <a:lstStyle/>
          <a:p>
            <a:r>
              <a:rPr lang="en-GB" dirty="0" smtClean="0"/>
              <a:t>Achievements</a:t>
            </a:r>
            <a:br>
              <a:rPr lang="en-GB" dirty="0" smtClean="0"/>
            </a:br>
            <a:r>
              <a:rPr lang="en-GB" dirty="0" smtClean="0"/>
              <a:t>&amp; Rewards</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432" t="19925" r="49136" b="8584"/>
          <a:stretch/>
        </p:blipFill>
        <p:spPr bwMode="auto">
          <a:xfrm>
            <a:off x="4644008" y="908720"/>
            <a:ext cx="3308993" cy="522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1344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6164" t="20469" r="37271" b="5704"/>
          <a:stretch/>
        </p:blipFill>
        <p:spPr>
          <a:xfrm>
            <a:off x="4716016" y="908720"/>
            <a:ext cx="3456384" cy="5400600"/>
          </a:xfrm>
          <a:prstGeom prst="rect">
            <a:avLst/>
          </a:prstGeom>
        </p:spPr>
      </p:pic>
      <p:sp>
        <p:nvSpPr>
          <p:cNvPr id="5" name="Title 1"/>
          <p:cNvSpPr txBox="1">
            <a:spLocks/>
          </p:cNvSpPr>
          <p:nvPr/>
        </p:nvSpPr>
        <p:spPr>
          <a:xfrm>
            <a:off x="899592" y="232365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Offers and Deals</a:t>
            </a:r>
            <a:endParaRPr lang="en-GB" dirty="0"/>
          </a:p>
        </p:txBody>
      </p:sp>
    </p:spTree>
    <p:extLst>
      <p:ext uri="{BB962C8B-B14F-4D97-AF65-F5344CB8AC3E}">
        <p14:creationId xmlns:p14="http://schemas.microsoft.com/office/powerpoint/2010/main" val="172525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5611" t="19485" r="37271" b="6688"/>
          <a:stretch/>
        </p:blipFill>
        <p:spPr>
          <a:xfrm>
            <a:off x="4716016" y="908720"/>
            <a:ext cx="3528392" cy="5400600"/>
          </a:xfrm>
          <a:prstGeom prst="rect">
            <a:avLst/>
          </a:prstGeom>
        </p:spPr>
      </p:pic>
      <p:sp>
        <p:nvSpPr>
          <p:cNvPr id="5" name="Title 1"/>
          <p:cNvSpPr txBox="1">
            <a:spLocks/>
          </p:cNvSpPr>
          <p:nvPr/>
        </p:nvSpPr>
        <p:spPr>
          <a:xfrm>
            <a:off x="1016487" y="263691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Transfers</a:t>
            </a:r>
            <a:endParaRPr lang="en-GB" dirty="0"/>
          </a:p>
        </p:txBody>
      </p:sp>
    </p:spTree>
    <p:extLst>
      <p:ext uri="{BB962C8B-B14F-4D97-AF65-F5344CB8AC3E}">
        <p14:creationId xmlns:p14="http://schemas.microsoft.com/office/powerpoint/2010/main" val="2602936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6718" t="18500" r="37824" b="8657"/>
          <a:stretch/>
        </p:blipFill>
        <p:spPr>
          <a:xfrm>
            <a:off x="4644008" y="908720"/>
            <a:ext cx="3312368" cy="5328592"/>
          </a:xfrm>
          <a:prstGeom prst="rect">
            <a:avLst/>
          </a:prstGeom>
        </p:spPr>
      </p:pic>
      <p:sp>
        <p:nvSpPr>
          <p:cNvPr id="5" name="Title 1"/>
          <p:cNvSpPr txBox="1">
            <a:spLocks/>
          </p:cNvSpPr>
          <p:nvPr/>
        </p:nvSpPr>
        <p:spPr>
          <a:xfrm>
            <a:off x="1043490" y="2323652"/>
            <a:ext cx="7024744" cy="1143000"/>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smtClean="0"/>
              <a:t>Branch Finder</a:t>
            </a:r>
            <a:endParaRPr lang="en-GB" dirty="0"/>
          </a:p>
        </p:txBody>
      </p:sp>
    </p:spTree>
    <p:extLst>
      <p:ext uri="{BB962C8B-B14F-4D97-AF65-F5344CB8AC3E}">
        <p14:creationId xmlns:p14="http://schemas.microsoft.com/office/powerpoint/2010/main" val="3873891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37825" t="16532" r="37824" b="12594"/>
          <a:stretch/>
        </p:blipFill>
        <p:spPr>
          <a:xfrm>
            <a:off x="4899882" y="1027664"/>
            <a:ext cx="3168352" cy="5184576"/>
          </a:xfrm>
          <a:prstGeom prst="rect">
            <a:avLst/>
          </a:prstGeom>
        </p:spPr>
      </p:pic>
      <p:sp>
        <p:nvSpPr>
          <p:cNvPr id="5" name="Title 1"/>
          <p:cNvSpPr>
            <a:spLocks noGrp="1"/>
          </p:cNvSpPr>
          <p:nvPr>
            <p:ph type="title"/>
          </p:nvPr>
        </p:nvSpPr>
        <p:spPr>
          <a:xfrm>
            <a:off x="899592" y="2276872"/>
            <a:ext cx="7024744" cy="1143000"/>
          </a:xfrm>
        </p:spPr>
        <p:txBody>
          <a:bodyPr>
            <a:normAutofit/>
          </a:bodyPr>
          <a:lstStyle/>
          <a:p>
            <a:r>
              <a:rPr lang="en-GB" dirty="0" smtClean="0"/>
              <a:t>Student Planner</a:t>
            </a:r>
            <a:endParaRPr lang="en-GB" dirty="0"/>
          </a:p>
        </p:txBody>
      </p:sp>
    </p:spTree>
    <p:extLst>
      <p:ext uri="{BB962C8B-B14F-4D97-AF65-F5344CB8AC3E}">
        <p14:creationId xmlns:p14="http://schemas.microsoft.com/office/powerpoint/2010/main" val="4032462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99592" y="2276872"/>
            <a:ext cx="7024744" cy="1143000"/>
          </a:xfrm>
        </p:spPr>
        <p:txBody>
          <a:bodyPr>
            <a:normAutofit/>
          </a:bodyPr>
          <a:lstStyle/>
          <a:p>
            <a:r>
              <a:rPr lang="en-GB" dirty="0" smtClean="0"/>
              <a:t>Options</a:t>
            </a:r>
            <a:endParaRPr lang="en-GB"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522" t="19298" r="48956" b="8114"/>
          <a:stretch/>
        </p:blipFill>
        <p:spPr bwMode="auto">
          <a:xfrm>
            <a:off x="4572000" y="836712"/>
            <a:ext cx="3320716" cy="5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44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908720"/>
            <a:ext cx="7024744" cy="648072"/>
          </a:xfrm>
        </p:spPr>
        <p:txBody>
          <a:bodyPr>
            <a:normAutofit fontScale="90000"/>
          </a:bodyPr>
          <a:lstStyle/>
          <a:p>
            <a:r>
              <a:rPr lang="en-GB" dirty="0" smtClean="0"/>
              <a:t>Firstly….</a:t>
            </a:r>
            <a:endParaRPr lang="en-GB" dirty="0"/>
          </a:p>
        </p:txBody>
      </p:sp>
      <p:sp>
        <p:nvSpPr>
          <p:cNvPr id="4" name="Explosion 2 3"/>
          <p:cNvSpPr/>
          <p:nvPr/>
        </p:nvSpPr>
        <p:spPr>
          <a:xfrm>
            <a:off x="1669881" y="1628800"/>
            <a:ext cx="6408712" cy="4392488"/>
          </a:xfrm>
          <a:prstGeom prst="irregularSeal2">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rot="20181474">
            <a:off x="3410114" y="3342691"/>
            <a:ext cx="2928244" cy="923330"/>
          </a:xfrm>
          <a:prstGeom prst="rect">
            <a:avLst/>
          </a:prstGeom>
          <a:noFill/>
        </p:spPr>
        <p:txBody>
          <a:bodyPr wrap="square" rtlCol="0">
            <a:spAutoFit/>
          </a:bodyPr>
          <a:lstStyle/>
          <a:p>
            <a:r>
              <a:rPr lang="en-GB" sz="5400" b="1" dirty="0" smtClean="0">
                <a:solidFill>
                  <a:schemeClr val="bg1"/>
                </a:solidFill>
              </a:rPr>
              <a:t>HELLO!</a:t>
            </a:r>
            <a:endParaRPr lang="en-GB" sz="5400" b="1" dirty="0">
              <a:solidFill>
                <a:schemeClr val="bg1"/>
              </a:solidFill>
            </a:endParaRPr>
          </a:p>
        </p:txBody>
      </p:sp>
    </p:spTree>
    <p:extLst>
      <p:ext uri="{BB962C8B-B14F-4D97-AF65-F5344CB8AC3E}">
        <p14:creationId xmlns:p14="http://schemas.microsoft.com/office/powerpoint/2010/main" val="54026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817160"/>
          </a:xfrm>
        </p:spPr>
        <p:txBody>
          <a:bodyPr/>
          <a:lstStyle/>
          <a:p>
            <a:pPr algn="ctr"/>
            <a:r>
              <a:rPr lang="en-GB" dirty="0" smtClean="0"/>
              <a:t>Prototype</a:t>
            </a:r>
            <a:endParaRPr lang="en-GB" dirty="0"/>
          </a:p>
        </p:txBody>
      </p:sp>
      <p:sp>
        <p:nvSpPr>
          <p:cNvPr id="5" name="Rectangle 4"/>
          <p:cNvSpPr/>
          <p:nvPr/>
        </p:nvSpPr>
        <p:spPr>
          <a:xfrm>
            <a:off x="5000628" y="328612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Lloyds1</a:t>
            </a:r>
            <a:endParaRPr lang="en-GB" dirty="0"/>
          </a:p>
        </p:txBody>
      </p:sp>
      <p:sp>
        <p:nvSpPr>
          <p:cNvPr id="7" name="Rectangle 6"/>
          <p:cNvSpPr/>
          <p:nvPr/>
        </p:nvSpPr>
        <p:spPr>
          <a:xfrm>
            <a:off x="5000628" y="4357694"/>
            <a:ext cx="214314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1234</a:t>
            </a:r>
            <a:endParaRPr lang="en-GB" dirty="0"/>
          </a:p>
        </p:txBody>
      </p:sp>
      <p:pic>
        <p:nvPicPr>
          <p:cNvPr id="1027" name="Picture 3"/>
          <p:cNvPicPr>
            <a:picLocks noChangeAspect="1" noChangeArrowheads="1"/>
          </p:cNvPicPr>
          <p:nvPr/>
        </p:nvPicPr>
        <p:blipFill>
          <a:blip r:embed="rId3"/>
          <a:srcRect l="69610" t="16667" r="16327" b="16666"/>
          <a:stretch>
            <a:fillRect/>
          </a:stretch>
        </p:blipFill>
        <p:spPr bwMode="auto">
          <a:xfrm>
            <a:off x="1357290" y="2204864"/>
            <a:ext cx="2544981" cy="4071942"/>
          </a:xfrm>
          <a:prstGeom prst="rect">
            <a:avLst/>
          </a:prstGeom>
          <a:noFill/>
          <a:ln w="9525">
            <a:noFill/>
            <a:miter lim="800000"/>
            <a:headEnd/>
            <a:tailEnd/>
          </a:ln>
          <a:effectLst/>
        </p:spPr>
      </p:pic>
      <p:cxnSp>
        <p:nvCxnSpPr>
          <p:cNvPr id="9" name="Straight Arrow Connector 8"/>
          <p:cNvCxnSpPr>
            <a:stCxn id="5" idx="1"/>
          </p:cNvCxnSpPr>
          <p:nvPr/>
        </p:nvCxnSpPr>
        <p:spPr>
          <a:xfrm rot="10800000" flipV="1">
            <a:off x="3571868" y="3571876"/>
            <a:ext cx="1428760" cy="857256"/>
          </a:xfrm>
          <a:prstGeom prst="straightConnector1">
            <a:avLst/>
          </a:prstGeom>
          <a:ln w="444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3571868" y="4643446"/>
            <a:ext cx="1428760" cy="14287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081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 range</a:t>
            </a:r>
            <a:endParaRPr lang="en-GB" dirty="0"/>
          </a:p>
        </p:txBody>
      </p:sp>
      <p:sp>
        <p:nvSpPr>
          <p:cNvPr id="3" name="Content Placeholder 2"/>
          <p:cNvSpPr>
            <a:spLocks noGrp="1"/>
          </p:cNvSpPr>
          <p:nvPr>
            <p:ph idx="1"/>
          </p:nvPr>
        </p:nvSpPr>
        <p:spPr/>
        <p:txBody>
          <a:bodyPr>
            <a:normAutofit/>
          </a:bodyPr>
          <a:lstStyle/>
          <a:p>
            <a:r>
              <a:rPr lang="en-GB" sz="2800" dirty="0" smtClean="0"/>
              <a:t>Students (18 – 25)</a:t>
            </a:r>
            <a:endParaRPr lang="en-GB" sz="2800" dirty="0"/>
          </a:p>
        </p:txBody>
      </p:sp>
      <p:pic>
        <p:nvPicPr>
          <p:cNvPr id="30722" name="Picture 2" descr="http://3.bp.blogspot.com/-6eSimv5Rlm8/TqK-MzqUT2I/AAAAAAAACSk/v7hm9udTuXg/s1600/top-imagery_students.jpg"/>
          <p:cNvPicPr>
            <a:picLocks noChangeAspect="1" noChangeArrowheads="1"/>
          </p:cNvPicPr>
          <p:nvPr/>
        </p:nvPicPr>
        <p:blipFill>
          <a:blip r:embed="rId3"/>
          <a:srcRect/>
          <a:stretch>
            <a:fillRect/>
          </a:stretch>
        </p:blipFill>
        <p:spPr bwMode="auto">
          <a:xfrm>
            <a:off x="1643042" y="3000372"/>
            <a:ext cx="5905500" cy="30099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065" y="620688"/>
            <a:ext cx="7024744" cy="1143000"/>
          </a:xfrm>
        </p:spPr>
        <p:txBody>
          <a:bodyPr/>
          <a:lstStyle/>
          <a:p>
            <a:r>
              <a:rPr lang="en-GB" dirty="0" smtClean="0"/>
              <a:t>Project choice</a:t>
            </a:r>
            <a:endParaRPr lang="en-GB" dirty="0"/>
          </a:p>
        </p:txBody>
      </p:sp>
      <p:pic>
        <p:nvPicPr>
          <p:cNvPr id="3078" name="Picture 6" descr="http://i-cdn.phonearena.com/images/articles/132206-thumb/android-billion.png"/>
          <p:cNvPicPr>
            <a:picLocks noChangeAspect="1" noChangeArrowheads="1"/>
          </p:cNvPicPr>
          <p:nvPr/>
        </p:nvPicPr>
        <p:blipFill>
          <a:blip r:embed="rId3"/>
          <a:srcRect/>
          <a:stretch>
            <a:fillRect/>
          </a:stretch>
        </p:blipFill>
        <p:spPr bwMode="auto">
          <a:xfrm>
            <a:off x="785785" y="2276872"/>
            <a:ext cx="7715305" cy="4009626"/>
          </a:xfrm>
          <a:prstGeom prst="rect">
            <a:avLst/>
          </a:prstGeom>
          <a:noFill/>
        </p:spPr>
      </p:pic>
      <p:sp>
        <p:nvSpPr>
          <p:cNvPr id="6" name="Content Placeholder 2"/>
          <p:cNvSpPr>
            <a:spLocks noGrp="1"/>
          </p:cNvSpPr>
          <p:nvPr>
            <p:ph idx="1"/>
          </p:nvPr>
        </p:nvSpPr>
        <p:spPr>
          <a:xfrm>
            <a:off x="1115616" y="1772816"/>
            <a:ext cx="6777317" cy="3508977"/>
          </a:xfrm>
        </p:spPr>
        <p:txBody>
          <a:bodyPr>
            <a:normAutofit/>
          </a:bodyPr>
          <a:lstStyle/>
          <a:p>
            <a:r>
              <a:rPr lang="en-GB" sz="2800" dirty="0" smtClean="0"/>
              <a:t>Android App</a:t>
            </a:r>
            <a:endParaRPr lang="en-GB"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20688"/>
            <a:ext cx="7024744" cy="889168"/>
          </a:xfrm>
        </p:spPr>
        <p:txBody>
          <a:bodyPr/>
          <a:lstStyle/>
          <a:p>
            <a:r>
              <a:rPr lang="en-GB" dirty="0" smtClean="0"/>
              <a:t>Functionality</a:t>
            </a:r>
            <a:endParaRPr lang="en-GB" dirty="0"/>
          </a:p>
        </p:txBody>
      </p:sp>
      <p:sp>
        <p:nvSpPr>
          <p:cNvPr id="3" name="Content Placeholder 2"/>
          <p:cNvSpPr>
            <a:spLocks noGrp="1"/>
          </p:cNvSpPr>
          <p:nvPr>
            <p:ph idx="1"/>
          </p:nvPr>
        </p:nvSpPr>
        <p:spPr>
          <a:xfrm>
            <a:off x="755576" y="1696746"/>
            <a:ext cx="4402832" cy="2088233"/>
          </a:xfrm>
        </p:spPr>
        <p:txBody>
          <a:bodyPr>
            <a:normAutofit/>
          </a:bodyPr>
          <a:lstStyle/>
          <a:p>
            <a:pPr marL="0" indent="0">
              <a:buNone/>
            </a:pPr>
            <a:r>
              <a:rPr lang="en-GB" sz="2400" dirty="0" smtClean="0"/>
              <a:t>Standard Banking Functionality - </a:t>
            </a:r>
          </a:p>
          <a:p>
            <a:r>
              <a:rPr lang="en-GB" sz="2400" dirty="0" smtClean="0"/>
              <a:t>Displays </a:t>
            </a:r>
            <a:r>
              <a:rPr lang="en-GB" sz="2400" dirty="0" smtClean="0"/>
              <a:t>Balance.</a:t>
            </a:r>
            <a:endParaRPr lang="en-GB" sz="2400" dirty="0" smtClean="0"/>
          </a:p>
          <a:p>
            <a:r>
              <a:rPr lang="en-GB" sz="2400" dirty="0" smtClean="0"/>
              <a:t>Transfers.</a:t>
            </a:r>
            <a:endParaRPr lang="en-GB" sz="2400" dirty="0" smtClean="0"/>
          </a:p>
          <a:p>
            <a:r>
              <a:rPr lang="en-GB" sz="2400" dirty="0" smtClean="0"/>
              <a:t>Shows </a:t>
            </a:r>
            <a:r>
              <a:rPr lang="en-GB" sz="2400" dirty="0"/>
              <a:t>L</a:t>
            </a:r>
            <a:r>
              <a:rPr lang="en-GB" sz="2400" dirty="0" smtClean="0"/>
              <a:t>loyds </a:t>
            </a:r>
            <a:r>
              <a:rPr lang="en-GB" sz="2400" dirty="0" smtClean="0"/>
              <a:t>offers.</a:t>
            </a:r>
            <a:endParaRPr lang="en-GB" sz="2400" dirty="0" smtClean="0"/>
          </a:p>
        </p:txBody>
      </p:sp>
      <p:sp>
        <p:nvSpPr>
          <p:cNvPr id="7" name="Content Placeholder 2"/>
          <p:cNvSpPr txBox="1">
            <a:spLocks/>
          </p:cNvSpPr>
          <p:nvPr/>
        </p:nvSpPr>
        <p:spPr>
          <a:xfrm>
            <a:off x="4139952" y="3356992"/>
            <a:ext cx="4402832" cy="2088233"/>
          </a:xfrm>
          <a:prstGeom prst="rect">
            <a:avLst/>
          </a:prstGeom>
        </p:spPr>
        <p:txBody>
          <a:bodyPr vert="horz" lIns="91440" tIns="45720" rIns="91440" bIns="45720" rtlCol="0">
            <a:no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r>
              <a:rPr lang="en-GB" dirty="0"/>
              <a:t>Innovative Functionality – </a:t>
            </a:r>
          </a:p>
          <a:p>
            <a:pPr indent="-342900"/>
            <a:r>
              <a:rPr lang="en-GB" dirty="0"/>
              <a:t>Achievement based rewards scheme aimed at students.</a:t>
            </a:r>
          </a:p>
          <a:p>
            <a:pPr indent="-342900"/>
            <a:r>
              <a:rPr lang="en-GB" dirty="0"/>
              <a:t>A student focused finance planner (assistant</a:t>
            </a:r>
            <a:r>
              <a:rPr lang="en-GB" dirty="0" smtClean="0"/>
              <a:t>).</a:t>
            </a:r>
          </a:p>
          <a:p>
            <a:pPr indent="-342900"/>
            <a:r>
              <a:rPr lang="en-GB" dirty="0"/>
              <a:t>Locates b</a:t>
            </a:r>
            <a:r>
              <a:rPr lang="en-GB" dirty="0" smtClean="0"/>
              <a:t>ranches, ATM’s and local places to use rewards.</a:t>
            </a:r>
            <a:r>
              <a:rPr lang="en-GB" dirty="0" smtClean="0"/>
              <a:t> </a:t>
            </a:r>
            <a:endParaRPr lang="en-GB" dirty="0"/>
          </a:p>
        </p:txBody>
      </p:sp>
    </p:spTree>
    <p:extLst>
      <p:ext uri="{BB962C8B-B14F-4D97-AF65-F5344CB8AC3E}">
        <p14:creationId xmlns:p14="http://schemas.microsoft.com/office/powerpoint/2010/main" val="392204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a:t>
            </a:r>
            <a:endParaRPr lang="en-GB" dirty="0"/>
          </a:p>
        </p:txBody>
      </p:sp>
      <p:sp>
        <p:nvSpPr>
          <p:cNvPr id="3" name="Content Placeholder 2"/>
          <p:cNvSpPr>
            <a:spLocks noGrp="1"/>
          </p:cNvSpPr>
          <p:nvPr>
            <p:ph idx="1"/>
          </p:nvPr>
        </p:nvSpPr>
        <p:spPr/>
        <p:txBody>
          <a:bodyPr/>
          <a:lstStyle/>
          <a:p>
            <a:r>
              <a:rPr lang="en-GB" dirty="0" smtClean="0"/>
              <a:t>Has login and 6-8 digit password they set up with the bank for entering first time. </a:t>
            </a:r>
          </a:p>
          <a:p>
            <a:r>
              <a:rPr lang="en-GB" dirty="0" smtClean="0"/>
              <a:t>When screen times out, user has to re-enter password.</a:t>
            </a:r>
          </a:p>
          <a:p>
            <a:r>
              <a:rPr lang="en-GB" dirty="0" smtClean="0"/>
              <a:t>Streamlines speed with security. </a:t>
            </a:r>
          </a:p>
        </p:txBody>
      </p:sp>
    </p:spTree>
    <p:extLst>
      <p:ext uri="{BB962C8B-B14F-4D97-AF65-F5344CB8AC3E}">
        <p14:creationId xmlns:p14="http://schemas.microsoft.com/office/powerpoint/2010/main" val="214196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276872"/>
            <a:ext cx="7024744" cy="1143000"/>
          </a:xfrm>
        </p:spPr>
        <p:txBody>
          <a:bodyPr/>
          <a:lstStyle/>
          <a:p>
            <a:r>
              <a:rPr lang="en-GB" dirty="0" smtClean="0"/>
              <a:t>Main Screen</a:t>
            </a:r>
            <a:endParaRPr lang="en-GB"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5645" t="20175" r="48710" b="8335"/>
          <a:stretch/>
        </p:blipFill>
        <p:spPr bwMode="auto">
          <a:xfrm>
            <a:off x="4427984" y="908720"/>
            <a:ext cx="3336758" cy="5229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593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666144"/>
            <a:ext cx="7024744" cy="1143000"/>
          </a:xfrm>
        </p:spPr>
        <p:txBody>
          <a:bodyPr/>
          <a:lstStyle/>
          <a:p>
            <a:r>
              <a:rPr lang="en-GB" dirty="0" smtClean="0"/>
              <a:t>Statement</a:t>
            </a:r>
            <a:endParaRPr lang="en-GB" dirty="0"/>
          </a:p>
        </p:txBody>
      </p:sp>
      <p:pic>
        <p:nvPicPr>
          <p:cNvPr id="5" name="Picture 4"/>
          <p:cNvPicPr>
            <a:picLocks noChangeAspect="1"/>
          </p:cNvPicPr>
          <p:nvPr/>
        </p:nvPicPr>
        <p:blipFill rotWithShape="1">
          <a:blip r:embed="rId3"/>
          <a:srcRect l="36164" t="19485" r="37271" b="6688"/>
          <a:stretch/>
        </p:blipFill>
        <p:spPr>
          <a:xfrm>
            <a:off x="4432150" y="1027664"/>
            <a:ext cx="3456384" cy="5400600"/>
          </a:xfrm>
          <a:prstGeom prst="rect">
            <a:avLst/>
          </a:prstGeom>
        </p:spPr>
      </p:pic>
    </p:spTree>
    <p:extLst>
      <p:ext uri="{BB962C8B-B14F-4D97-AF65-F5344CB8AC3E}">
        <p14:creationId xmlns:p14="http://schemas.microsoft.com/office/powerpoint/2010/main" val="36824073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ustom 3">
      <a:dk1>
        <a:sysClr val="windowText" lastClr="000000"/>
      </a:dk1>
      <a:lt1>
        <a:sysClr val="window" lastClr="FFFFFF"/>
      </a:lt1>
      <a:dk2>
        <a:srgbClr val="3E3D2D"/>
      </a:dk2>
      <a:lt2>
        <a:srgbClr val="006A4C"/>
      </a:lt2>
      <a:accent1>
        <a:srgbClr val="006A4C"/>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Custom 1">
      <a:majorFont>
        <a:latin typeface="Calibri"/>
        <a:ea typeface=""/>
        <a:cs typeface=""/>
      </a:majorFont>
      <a:minorFont>
        <a:latin typeface="Calibri"/>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651</Words>
  <Application>Microsoft Office PowerPoint</Application>
  <PresentationFormat>On-screen Show (4:3)</PresentationFormat>
  <Paragraphs>72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Wingdings 2</vt:lpstr>
      <vt:lpstr>Austin</vt:lpstr>
      <vt:lpstr>Dragons Den Presentation</vt:lpstr>
      <vt:lpstr>Firstly….</vt:lpstr>
      <vt:lpstr>Prototype</vt:lpstr>
      <vt:lpstr>Age range</vt:lpstr>
      <vt:lpstr>Project choice</vt:lpstr>
      <vt:lpstr>Functionality</vt:lpstr>
      <vt:lpstr>Security</vt:lpstr>
      <vt:lpstr>Main Screen</vt:lpstr>
      <vt:lpstr>Statement</vt:lpstr>
      <vt:lpstr>Achievements &amp; Rewards</vt:lpstr>
      <vt:lpstr>PowerPoint Presentation</vt:lpstr>
      <vt:lpstr>PowerPoint Presentation</vt:lpstr>
      <vt:lpstr>PowerPoint Presentation</vt:lpstr>
      <vt:lpstr>Student Planner</vt:lpstr>
      <vt:lpstr>Options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Dragons Den Presentation</dc:title>
  <dc:creator>mattyselby@hotmail.com</dc:creator>
  <cp:lastModifiedBy>Matthew Selby (UG)</cp:lastModifiedBy>
  <cp:revision>37</cp:revision>
  <dcterms:created xsi:type="dcterms:W3CDTF">2014-11-17T19:00:54Z</dcterms:created>
  <dcterms:modified xsi:type="dcterms:W3CDTF">2014-11-24T17:38:01Z</dcterms:modified>
</cp:coreProperties>
</file>