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3/6/2021</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3/6/2021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3/6/2021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3/6/2021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BA285-9698-1B45-8319-D90A8C63F150}" type="datetimeFigureOut">
              <a:rPr lang="en-US" dirty="0"/>
              <a:t>3/6/2021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3/6/2021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3/6/2021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3/6/2021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3/6/2021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CFCDFD-B4CF-A241-8D71-E814B10BEAF4}" type="datetimeFigureOut">
              <a:rPr lang="en-US" dirty="0"/>
              <a:t>3/6/2021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3/6/2021</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3/6/2021</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A3C08-0CE5-403D-AC0E-D3543D66910F}"/>
              </a:ext>
            </a:extLst>
          </p:cNvPr>
          <p:cNvSpPr>
            <a:spLocks noGrp="1"/>
          </p:cNvSpPr>
          <p:nvPr>
            <p:ph type="ctrTitle"/>
          </p:nvPr>
        </p:nvSpPr>
        <p:spPr>
          <a:xfrm>
            <a:off x="2971801" y="0"/>
            <a:ext cx="6240161" cy="642551"/>
          </a:xfrm>
        </p:spPr>
        <p:txBody>
          <a:bodyPr>
            <a:normAutofit fontScale="90000"/>
          </a:bodyPr>
          <a:lstStyle/>
          <a:p>
            <a:pPr algn="ctr"/>
            <a:r>
              <a:rPr lang="en-US" sz="4400" b="1" u="sng" dirty="0">
                <a:latin typeface="Times New Roman" panose="02020603050405020304" pitchFamily="18" charset="0"/>
                <a:cs typeface="Times New Roman" panose="02020603050405020304" pitchFamily="18" charset="0"/>
              </a:rPr>
              <a:t>Class Outline</a:t>
            </a:r>
            <a:endParaRPr lang="en-NG" sz="4400" b="1"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6C98154-22D4-435E-A2CB-21860C06A8D4}"/>
              </a:ext>
            </a:extLst>
          </p:cNvPr>
          <p:cNvSpPr>
            <a:spLocks noGrp="1"/>
          </p:cNvSpPr>
          <p:nvPr>
            <p:ph type="subTitle" idx="1"/>
          </p:nvPr>
        </p:nvSpPr>
        <p:spPr>
          <a:xfrm>
            <a:off x="98855" y="815546"/>
            <a:ext cx="11986054" cy="5251622"/>
          </a:xfrm>
        </p:spPr>
        <p:txBody>
          <a:bodyPr>
            <a:normAutofit/>
          </a:bodyPr>
          <a:lstStyle/>
          <a:p>
            <a:pPr marL="342900" indent="-342900">
              <a:lnSpc>
                <a:spcPct val="150000"/>
              </a:lnSpc>
              <a:buFontTx/>
              <a:buChar char="-"/>
            </a:pPr>
            <a:r>
              <a:rPr lang="en-US" sz="3000" b="1" cap="none" dirty="0">
                <a:latin typeface="Times New Roman" panose="02020603050405020304" pitchFamily="18" charset="0"/>
                <a:cs typeface="Times New Roman" panose="02020603050405020304" pitchFamily="18" charset="0"/>
              </a:rPr>
              <a:t>Definition of NFT and Fungibility</a:t>
            </a:r>
          </a:p>
          <a:p>
            <a:pPr marL="342900" indent="-342900">
              <a:lnSpc>
                <a:spcPct val="150000"/>
              </a:lnSpc>
              <a:buFontTx/>
              <a:buChar char="-"/>
            </a:pPr>
            <a:r>
              <a:rPr lang="en-US" sz="3000" b="1" cap="none" dirty="0">
                <a:latin typeface="Times New Roman" panose="02020603050405020304" pitchFamily="18" charset="0"/>
                <a:cs typeface="Times New Roman" panose="02020603050405020304" pitchFamily="18" charset="0"/>
              </a:rPr>
              <a:t>Brief History of NFT</a:t>
            </a:r>
          </a:p>
          <a:p>
            <a:pPr marL="342900" indent="-342900">
              <a:lnSpc>
                <a:spcPct val="150000"/>
              </a:lnSpc>
              <a:buFontTx/>
              <a:buChar char="-"/>
            </a:pPr>
            <a:r>
              <a:rPr lang="en-US" sz="3000" b="1" cap="none" dirty="0">
                <a:latin typeface="Times New Roman" panose="02020603050405020304" pitchFamily="18" charset="0"/>
                <a:cs typeface="Times New Roman" panose="02020603050405020304" pitchFamily="18" charset="0"/>
              </a:rPr>
              <a:t>Features of an NFTs</a:t>
            </a:r>
          </a:p>
          <a:p>
            <a:pPr marL="342900" indent="-342900">
              <a:lnSpc>
                <a:spcPct val="150000"/>
              </a:lnSpc>
              <a:buFontTx/>
              <a:buChar char="-"/>
            </a:pPr>
            <a:r>
              <a:rPr lang="en-US" sz="3000" b="1" cap="none" dirty="0">
                <a:latin typeface="Times New Roman" panose="02020603050405020304" pitchFamily="18" charset="0"/>
                <a:cs typeface="Times New Roman" panose="02020603050405020304" pitchFamily="18" charset="0"/>
              </a:rPr>
              <a:t>Use cases of NFTs</a:t>
            </a:r>
          </a:p>
          <a:p>
            <a:pPr marL="342900" indent="-342900">
              <a:lnSpc>
                <a:spcPct val="150000"/>
              </a:lnSpc>
              <a:buFontTx/>
              <a:buChar char="-"/>
            </a:pPr>
            <a:r>
              <a:rPr lang="en-US" sz="3000" b="1" cap="none" dirty="0">
                <a:latin typeface="Times New Roman" panose="02020603050405020304" pitchFamily="18" charset="0"/>
                <a:cs typeface="Times New Roman" panose="02020603050405020304" pitchFamily="18" charset="0"/>
              </a:rPr>
              <a:t>Overview of the NFT Ecosystem</a:t>
            </a:r>
          </a:p>
          <a:p>
            <a:pPr marL="342900" indent="-342900">
              <a:lnSpc>
                <a:spcPct val="150000"/>
              </a:lnSpc>
              <a:buFontTx/>
              <a:buChar char="-"/>
            </a:pPr>
            <a:r>
              <a:rPr lang="en-US" sz="3000" b="1" cap="none" dirty="0">
                <a:latin typeface="Times New Roman" panose="02020603050405020304" pitchFamily="18" charset="0"/>
                <a:cs typeface="Times New Roman" panose="02020603050405020304" pitchFamily="18" charset="0"/>
              </a:rPr>
              <a:t>Categories of NFT platforms</a:t>
            </a:r>
          </a:p>
          <a:p>
            <a:pPr marL="342900" indent="-342900">
              <a:buFontTx/>
              <a:buChar char="-"/>
            </a:pPr>
            <a:endParaRPr lang="en-US" sz="2100" cap="none" dirty="0">
              <a:latin typeface="Times New Roman" panose="02020603050405020304" pitchFamily="18" charset="0"/>
              <a:cs typeface="Times New Roman" panose="02020603050405020304" pitchFamily="18" charset="0"/>
            </a:endParaRPr>
          </a:p>
          <a:p>
            <a:pPr marL="342900" indent="-342900">
              <a:buFontTx/>
              <a:buChar char="-"/>
            </a:pPr>
            <a:endParaRPr lang="en-NG" sz="21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5261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F020F-B758-4503-B2B1-1BC59BC54558}"/>
              </a:ext>
            </a:extLst>
          </p:cNvPr>
          <p:cNvSpPr>
            <a:spLocks noGrp="1"/>
          </p:cNvSpPr>
          <p:nvPr>
            <p:ph type="title"/>
          </p:nvPr>
        </p:nvSpPr>
        <p:spPr>
          <a:xfrm>
            <a:off x="4948880" y="0"/>
            <a:ext cx="2218040" cy="531341"/>
          </a:xfrm>
        </p:spPr>
        <p:txBody>
          <a:bodyPr>
            <a:noAutofit/>
          </a:bodyPr>
          <a:lstStyle/>
          <a:p>
            <a:r>
              <a:rPr lang="en-US" sz="3500" b="1" u="sng" dirty="0">
                <a:latin typeface="Times New Roman" panose="02020603050405020304" pitchFamily="18" charset="0"/>
                <a:cs typeface="Times New Roman" panose="02020603050405020304" pitchFamily="18" charset="0"/>
              </a:rPr>
              <a:t>NFT Data</a:t>
            </a:r>
            <a:endParaRPr lang="en-NG" sz="35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172072-F269-4CD4-9AD6-8C582210CE55}"/>
              </a:ext>
            </a:extLst>
          </p:cNvPr>
          <p:cNvSpPr>
            <a:spLocks noGrp="1"/>
          </p:cNvSpPr>
          <p:nvPr>
            <p:ph idx="1"/>
          </p:nvPr>
        </p:nvSpPr>
        <p:spPr>
          <a:xfrm>
            <a:off x="176083" y="531341"/>
            <a:ext cx="11763633" cy="5474042"/>
          </a:xfrm>
        </p:spPr>
        <p:txBody>
          <a:bodyPr>
            <a:normAutofit fontScale="92500"/>
          </a:bodyPr>
          <a:lstStyle/>
          <a:p>
            <a:pPr marL="0" indent="0">
              <a:buNone/>
            </a:pPr>
            <a:r>
              <a:rPr lang="en-US" sz="2500" b="1" dirty="0">
                <a:latin typeface="Times New Roman" panose="02020603050405020304" pitchFamily="18" charset="0"/>
                <a:cs typeface="Times New Roman" panose="02020603050405020304" pitchFamily="18" charset="0"/>
              </a:rPr>
              <a:t>Data: </a:t>
            </a:r>
            <a:r>
              <a:rPr lang="en-US" sz="2500" dirty="0">
                <a:latin typeface="Times New Roman" panose="02020603050405020304" pitchFamily="18" charset="0"/>
                <a:cs typeface="Times New Roman" panose="02020603050405020304" pitchFamily="18" charset="0"/>
              </a:rPr>
              <a:t>Just as we have Coingecko and Coinmarketcap that give detailed, comprehensive and concise information on Cryptocurrencies. There are also platform that give such information about NFTs, like trading information, Volumes of transactions on different platforms etc.</a:t>
            </a:r>
          </a:p>
          <a:p>
            <a:pPr marL="0" indent="0">
              <a:buNone/>
            </a:pPr>
            <a:r>
              <a:rPr lang="en-US" sz="2500" dirty="0">
                <a:latin typeface="Times New Roman" panose="02020603050405020304" pitchFamily="18" charset="0"/>
                <a:cs typeface="Times New Roman" panose="02020603050405020304" pitchFamily="18" charset="0"/>
              </a:rPr>
              <a:t>Here are two of the best Data providers on NFT information.</a:t>
            </a:r>
          </a:p>
          <a:p>
            <a:pPr marL="0" indent="0">
              <a:buNone/>
            </a:pPr>
            <a:r>
              <a:rPr lang="en-US" sz="2500" b="1" dirty="0">
                <a:latin typeface="Times New Roman" panose="02020603050405020304" pitchFamily="18" charset="0"/>
                <a:cs typeface="Times New Roman" panose="02020603050405020304" pitchFamily="18" charset="0"/>
              </a:rPr>
              <a:t>-Non-Fungible</a:t>
            </a:r>
            <a:r>
              <a:rPr lang="en-US" sz="2500" dirty="0">
                <a:latin typeface="Times New Roman" panose="02020603050405020304" pitchFamily="18" charset="0"/>
                <a:cs typeface="Times New Roman" panose="02020603050405020304" pitchFamily="18" charset="0"/>
              </a:rPr>
              <a:t>		</a:t>
            </a:r>
            <a:r>
              <a:rPr lang="en-US" sz="2500" b="1" dirty="0">
                <a:latin typeface="Times New Roman" panose="02020603050405020304" pitchFamily="18" charset="0"/>
                <a:cs typeface="Times New Roman" panose="02020603050405020304" pitchFamily="18" charset="0"/>
              </a:rPr>
              <a:t>-NFTBank</a:t>
            </a:r>
          </a:p>
          <a:p>
            <a:pPr marL="0" indent="0">
              <a:buNone/>
            </a:pPr>
            <a:r>
              <a:rPr lang="en-US" sz="2500" b="1" dirty="0">
                <a:latin typeface="Times New Roman" panose="02020603050405020304" pitchFamily="18" charset="0"/>
                <a:cs typeface="Times New Roman" panose="02020603050405020304" pitchFamily="18" charset="0"/>
              </a:rPr>
              <a:t>-Non-Fungible: </a:t>
            </a:r>
            <a:r>
              <a:rPr lang="en-US" sz="2500" dirty="0">
                <a:latin typeface="Times New Roman" panose="02020603050405020304" pitchFamily="18" charset="0"/>
                <a:cs typeface="Times New Roman" panose="02020603050405020304" pitchFamily="18" charset="0"/>
              </a:rPr>
              <a:t>This is the best platform to find information on all things NFT, just as you have Coingecko and Coinmarketcap for fungible tokens.</a:t>
            </a:r>
          </a:p>
          <a:p>
            <a:pPr marL="0" indent="0">
              <a:buNone/>
            </a:pPr>
            <a:r>
              <a:rPr lang="en-US" sz="2500" b="1" dirty="0">
                <a:latin typeface="Times New Roman" panose="02020603050405020304" pitchFamily="18" charset="0"/>
                <a:cs typeface="Times New Roman" panose="02020603050405020304" pitchFamily="18" charset="0"/>
              </a:rPr>
              <a:t>-NFTBank: </a:t>
            </a:r>
            <a:r>
              <a:rPr lang="en-US" sz="2500" dirty="0">
                <a:latin typeface="Times New Roman" panose="02020603050405020304" pitchFamily="18" charset="0"/>
                <a:cs typeface="Times New Roman" panose="02020603050405020304" pitchFamily="18" charset="0"/>
              </a:rPr>
              <a:t>This platform enables it's users to easily track information on the NFTs they own, alongside analytic tools. </a:t>
            </a:r>
          </a:p>
          <a:p>
            <a:pPr marL="0" indent="0">
              <a:buNone/>
            </a:pPr>
            <a:r>
              <a:rPr lang="en-US" sz="2500" dirty="0">
                <a:latin typeface="Times New Roman" panose="02020603050405020304" pitchFamily="18" charset="0"/>
                <a:cs typeface="Times New Roman" panose="02020603050405020304" pitchFamily="18" charset="0"/>
              </a:rPr>
              <a:t>You can easily get NFT Trading information of an Eth address by just copying it and pasting on the platform.</a:t>
            </a:r>
          </a:p>
          <a:p>
            <a:endParaRPr lang="en-NG" dirty="0"/>
          </a:p>
        </p:txBody>
      </p:sp>
    </p:spTree>
    <p:extLst>
      <p:ext uri="{BB962C8B-B14F-4D97-AF65-F5344CB8AC3E}">
        <p14:creationId xmlns:p14="http://schemas.microsoft.com/office/powerpoint/2010/main" val="2129627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8A4E6-C16B-4D79-AEA4-0D97C9AB7DBF}"/>
              </a:ext>
            </a:extLst>
          </p:cNvPr>
          <p:cNvSpPr>
            <a:spLocks noGrp="1"/>
          </p:cNvSpPr>
          <p:nvPr>
            <p:ph type="title"/>
          </p:nvPr>
        </p:nvSpPr>
        <p:spPr>
          <a:xfrm>
            <a:off x="4818304" y="0"/>
            <a:ext cx="2855241" cy="568411"/>
          </a:xfrm>
        </p:spPr>
        <p:txBody>
          <a:bodyPr>
            <a:noAutofit/>
          </a:bodyPr>
          <a:lstStyle/>
          <a:p>
            <a:r>
              <a:rPr lang="en-US" sz="3500" b="1" u="sng" dirty="0">
                <a:latin typeface="Times New Roman" panose="02020603050405020304" pitchFamily="18" charset="0"/>
                <a:cs typeface="Times New Roman" panose="02020603050405020304" pitchFamily="18" charset="0"/>
              </a:rPr>
              <a:t>NFT Finance</a:t>
            </a:r>
            <a:endParaRPr lang="en-NG" sz="35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C7B374-59B8-4244-95B9-4923CDD29893}"/>
              </a:ext>
            </a:extLst>
          </p:cNvPr>
          <p:cNvSpPr>
            <a:spLocks noGrp="1"/>
          </p:cNvSpPr>
          <p:nvPr>
            <p:ph idx="1"/>
          </p:nvPr>
        </p:nvSpPr>
        <p:spPr>
          <a:xfrm>
            <a:off x="148281" y="568411"/>
            <a:ext cx="11887199" cy="5523470"/>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Finance: </a:t>
            </a:r>
            <a:r>
              <a:rPr lang="en-US" dirty="0">
                <a:latin typeface="Times New Roman" panose="02020603050405020304" pitchFamily="18" charset="0"/>
                <a:cs typeface="Times New Roman" panose="02020603050405020304" pitchFamily="18" charset="0"/>
              </a:rPr>
              <a:t>The growth of NFTs has brought about introducing DeFi based protocol into NFTs. Currently there are platforms where you can stake and farm your NFTs for other things. Amongst them include </a:t>
            </a:r>
          </a:p>
          <a:p>
            <a:pPr marL="0" indent="0">
              <a:buNone/>
            </a:pPr>
            <a:r>
              <a:rPr lang="en-US" b="1" dirty="0">
                <a:latin typeface="Times New Roman" panose="02020603050405020304" pitchFamily="18" charset="0"/>
                <a:cs typeface="Times New Roman" panose="02020603050405020304" pitchFamily="18" charset="0"/>
              </a:rPr>
              <a:t>-NFTfi 				-NIFTEX				-Yinsure</a:t>
            </a:r>
          </a:p>
          <a:p>
            <a:pPr marL="0" indent="0">
              <a:buNone/>
            </a:pPr>
            <a:r>
              <a:rPr lang="en-US" b="1" dirty="0">
                <a:latin typeface="Times New Roman" panose="02020603050405020304" pitchFamily="18" charset="0"/>
                <a:cs typeface="Times New Roman" panose="02020603050405020304" pitchFamily="18" charset="0"/>
              </a:rPr>
              <a:t>NFTfi: </a:t>
            </a:r>
            <a:r>
              <a:rPr lang="en-US" dirty="0">
                <a:latin typeface="Times New Roman" panose="02020603050405020304" pitchFamily="18" charset="0"/>
                <a:cs typeface="Times New Roman" panose="02020603050405020304" pitchFamily="18" charset="0"/>
              </a:rPr>
              <a:t>This platform is for NFT collateralized loans. User can earn a yield by lending out ETH or DAI to users who put up their NFTs as collateral. Or users can receive ETH or DAI loans by placing their NFTs up as collateral. This platform has seen impressive growth in a short time period.</a:t>
            </a:r>
          </a:p>
          <a:p>
            <a:pPr marL="0" indent="0">
              <a:buNone/>
            </a:pPr>
            <a:r>
              <a:rPr lang="en-US" b="1" dirty="0">
                <a:latin typeface="Times New Roman" panose="02020603050405020304" pitchFamily="18" charset="0"/>
                <a:cs typeface="Times New Roman" panose="02020603050405020304" pitchFamily="18" charset="0"/>
              </a:rPr>
              <a:t>NIFTEX: </a:t>
            </a:r>
            <a:r>
              <a:rPr lang="en-US" dirty="0">
                <a:latin typeface="Times New Roman" panose="02020603050405020304" pitchFamily="18" charset="0"/>
                <a:cs typeface="Times New Roman" panose="02020603050405020304" pitchFamily="18" charset="0"/>
              </a:rPr>
              <a:t>This platform enables it's user to fractionalize their NFTs into shards. These shards are ERC-20 Tokens that can then be traded in a much more liquid means than NFTs.</a:t>
            </a:r>
          </a:p>
          <a:p>
            <a:pPr marL="0" indent="0">
              <a:buNone/>
            </a:pPr>
            <a:r>
              <a:rPr lang="en-US" b="1" dirty="0">
                <a:latin typeface="Times New Roman" panose="02020603050405020304" pitchFamily="18" charset="0"/>
                <a:cs typeface="Times New Roman" panose="02020603050405020304" pitchFamily="18" charset="0"/>
              </a:rPr>
              <a:t>Yinsure: </a:t>
            </a:r>
            <a:r>
              <a:rPr lang="en-US" dirty="0">
                <a:latin typeface="Times New Roman" panose="02020603050405020304" pitchFamily="18" charset="0"/>
                <a:cs typeface="Times New Roman" panose="02020603050405020304" pitchFamily="18" charset="0"/>
              </a:rPr>
              <a:t>This platform enables it's users to create tokenized insurance contracts E.g Smart contract developers can purchase a platform based Yinsure NFT to protect them up to a certain amount of damage or losses that might occur on their code or program for a certain time period E.g a Yinsure NFT of Aave worth 10 ETH and is valid till 14th September 2021.  This NFT would insure it's owner of 10 Eth for any hack that might happen on his smart contract code within the specified timeline being built on Aave.</a:t>
            </a:r>
            <a:endParaRPr lang="en-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4176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67BD7-9EE8-45C1-8316-1EB342D461AE}"/>
              </a:ext>
            </a:extLst>
          </p:cNvPr>
          <p:cNvSpPr>
            <a:spLocks noGrp="1"/>
          </p:cNvSpPr>
          <p:nvPr>
            <p:ph type="title"/>
          </p:nvPr>
        </p:nvSpPr>
        <p:spPr>
          <a:xfrm>
            <a:off x="4727155" y="0"/>
            <a:ext cx="2729452" cy="630195"/>
          </a:xfrm>
        </p:spPr>
        <p:txBody>
          <a:bodyPr>
            <a:normAutofit/>
          </a:bodyPr>
          <a:lstStyle/>
          <a:p>
            <a:pPr algn="ctr"/>
            <a:r>
              <a:rPr lang="en-US" sz="3500" b="1" u="sng" dirty="0">
                <a:latin typeface="Times New Roman" panose="02020603050405020304" pitchFamily="18" charset="0"/>
                <a:cs typeface="Times New Roman" panose="02020603050405020304" pitchFamily="18" charset="0"/>
              </a:rPr>
              <a:t>Collectibles</a:t>
            </a:r>
            <a:endParaRPr lang="en-NG" sz="35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5E844B-BB38-4134-A2FB-7C32C485BDAA}"/>
              </a:ext>
            </a:extLst>
          </p:cNvPr>
          <p:cNvSpPr>
            <a:spLocks noGrp="1"/>
          </p:cNvSpPr>
          <p:nvPr>
            <p:ph idx="1"/>
          </p:nvPr>
        </p:nvSpPr>
        <p:spPr>
          <a:xfrm>
            <a:off x="86497" y="630195"/>
            <a:ext cx="12010768" cy="6227805"/>
          </a:xfrm>
        </p:spPr>
        <p:txBody>
          <a:bodyPr>
            <a:noAutofit/>
          </a:bodyPr>
          <a:lstStyle/>
          <a:p>
            <a:pPr marL="0" indent="0">
              <a:buNone/>
            </a:pPr>
            <a:r>
              <a:rPr lang="en-US" sz="2100" b="1" dirty="0">
                <a:latin typeface="Times New Roman" panose="02020603050405020304" pitchFamily="18" charset="0"/>
                <a:cs typeface="Times New Roman" panose="02020603050405020304" pitchFamily="18" charset="0"/>
              </a:rPr>
              <a:t>Collectibles: </a:t>
            </a:r>
            <a:r>
              <a:rPr lang="en-US" sz="2100" dirty="0">
                <a:latin typeface="Times New Roman" panose="02020603050405020304" pitchFamily="18" charset="0"/>
                <a:cs typeface="Times New Roman" panose="02020603050405020304" pitchFamily="18" charset="0"/>
              </a:rPr>
              <a:t>These are assets with little to no functionality, they are similar to baseball cards, indomie stickers, but because they are digital they are more powerful.</a:t>
            </a:r>
          </a:p>
          <a:p>
            <a:pPr marL="0" indent="0">
              <a:buNone/>
            </a:pPr>
            <a:r>
              <a:rPr lang="en-US" sz="2100" dirty="0">
                <a:latin typeface="Times New Roman" panose="02020603050405020304" pitchFamily="18" charset="0"/>
                <a:cs typeface="Times New Roman" panose="02020603050405020304" pitchFamily="18" charset="0"/>
              </a:rPr>
              <a:t>Here are some of the Top Collectibles</a:t>
            </a:r>
          </a:p>
          <a:p>
            <a:pPr marL="0" indent="0">
              <a:buNone/>
            </a:pPr>
            <a:r>
              <a:rPr lang="en-US" sz="2100" b="1" dirty="0">
                <a:latin typeface="Times New Roman" panose="02020603050405020304" pitchFamily="18" charset="0"/>
                <a:cs typeface="Times New Roman" panose="02020603050405020304" pitchFamily="18" charset="0"/>
              </a:rPr>
              <a:t>-CryptoPunks 		-NBA TopShot 		-Cryptokitties		-Avastars  	-AlpacaCity</a:t>
            </a:r>
          </a:p>
          <a:p>
            <a:pPr marL="0" indent="0">
              <a:buNone/>
            </a:pPr>
            <a:r>
              <a:rPr lang="en-US" sz="2100" b="1" dirty="0">
                <a:latin typeface="Times New Roman" panose="02020603050405020304" pitchFamily="18" charset="0"/>
                <a:cs typeface="Times New Roman" panose="02020603050405020304" pitchFamily="18" charset="0"/>
              </a:rPr>
              <a:t>-CryptoPunks: </a:t>
            </a:r>
            <a:r>
              <a:rPr lang="en-US" sz="2100" dirty="0">
                <a:latin typeface="Times New Roman" panose="02020603050405020304" pitchFamily="18" charset="0"/>
                <a:cs typeface="Times New Roman" panose="02020603050405020304" pitchFamily="18" charset="0"/>
              </a:rPr>
              <a:t>This are the first set of NFTS issues on Ethereum, they are a set of 10,000 pixelated collectibles.</a:t>
            </a:r>
          </a:p>
          <a:p>
            <a:pPr marL="0" indent="0">
              <a:buNone/>
            </a:pPr>
            <a:r>
              <a:rPr lang="en-US" sz="2100" b="1" dirty="0">
                <a:latin typeface="Times New Roman" panose="02020603050405020304" pitchFamily="18" charset="0"/>
                <a:cs typeface="Times New Roman" panose="02020603050405020304" pitchFamily="18" charset="0"/>
              </a:rPr>
              <a:t>-NBA TopShot: </a:t>
            </a:r>
            <a:r>
              <a:rPr lang="en-US" sz="2100" dirty="0">
                <a:latin typeface="Times New Roman" panose="02020603050405020304" pitchFamily="18" charset="0"/>
                <a:cs typeface="Times New Roman" panose="02020603050405020304" pitchFamily="18" charset="0"/>
              </a:rPr>
              <a:t>NBA officially licensed NFT Collectibles, built on the flow blockchain.</a:t>
            </a:r>
          </a:p>
          <a:p>
            <a:pPr marL="0" indent="0">
              <a:buNone/>
            </a:pPr>
            <a:r>
              <a:rPr lang="en-US" sz="2100" b="1" dirty="0">
                <a:latin typeface="Times New Roman" panose="02020603050405020304" pitchFamily="18" charset="0"/>
                <a:cs typeface="Times New Roman" panose="02020603050405020304" pitchFamily="18" charset="0"/>
              </a:rPr>
              <a:t>-Cryptokitties: </a:t>
            </a:r>
            <a:r>
              <a:rPr lang="en-US" sz="2100" dirty="0">
                <a:latin typeface="Times New Roman" panose="02020603050405020304" pitchFamily="18" charset="0"/>
                <a:cs typeface="Times New Roman" panose="02020603050405020304" pitchFamily="18" charset="0"/>
              </a:rPr>
              <a:t>The First NFT project to go viral and is credited with getting people excited about NFTs potential, they are cute cats with different traits and rarity that can be bred to create more cats.</a:t>
            </a:r>
          </a:p>
          <a:p>
            <a:pPr marL="0" indent="0">
              <a:buNone/>
            </a:pPr>
            <a:r>
              <a:rPr lang="en-US" sz="2100" b="1" dirty="0">
                <a:latin typeface="Times New Roman" panose="02020603050405020304" pitchFamily="18" charset="0"/>
                <a:cs typeface="Times New Roman" panose="02020603050405020304" pitchFamily="18" charset="0"/>
              </a:rPr>
              <a:t>-Avastars: </a:t>
            </a:r>
            <a:r>
              <a:rPr lang="en-US" sz="2100" dirty="0">
                <a:latin typeface="Times New Roman" panose="02020603050405020304" pitchFamily="18" charset="0"/>
                <a:cs typeface="Times New Roman" panose="02020603050405020304" pitchFamily="18" charset="0"/>
              </a:rPr>
              <a:t>Fully on-chain generative avatars, with more applications of these avatars being worked on by the project team</a:t>
            </a:r>
          </a:p>
          <a:p>
            <a:pPr marL="0" indent="0">
              <a:buNone/>
            </a:pPr>
            <a:r>
              <a:rPr lang="en-US" sz="2100" b="1" dirty="0">
                <a:latin typeface="Times New Roman" panose="02020603050405020304" pitchFamily="18" charset="0"/>
                <a:cs typeface="Times New Roman" panose="02020603050405020304" pitchFamily="18" charset="0"/>
              </a:rPr>
              <a:t>-AlpacaCity</a:t>
            </a:r>
            <a:r>
              <a:rPr lang="en-US" sz="2100" dirty="0">
                <a:latin typeface="Times New Roman" panose="02020603050405020304" pitchFamily="18" charset="0"/>
                <a:cs typeface="Times New Roman" panose="02020603050405020304" pitchFamily="18" charset="0"/>
              </a:rPr>
              <a:t>: They are beautiful alpaca with different traits, rarity and abilities that can breed more alpacas, they can be farmed to earn the alpaca tokens and also enable composables.</a:t>
            </a:r>
          </a:p>
        </p:txBody>
      </p:sp>
    </p:spTree>
    <p:extLst>
      <p:ext uri="{BB962C8B-B14F-4D97-AF65-F5344CB8AC3E}">
        <p14:creationId xmlns:p14="http://schemas.microsoft.com/office/powerpoint/2010/main" val="847866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3F54A-DA5C-49E0-AACD-6B5541198177}"/>
              </a:ext>
            </a:extLst>
          </p:cNvPr>
          <p:cNvSpPr>
            <a:spLocks noGrp="1"/>
          </p:cNvSpPr>
          <p:nvPr>
            <p:ph type="title"/>
          </p:nvPr>
        </p:nvSpPr>
        <p:spPr>
          <a:xfrm>
            <a:off x="5308456" y="0"/>
            <a:ext cx="1575088" cy="605481"/>
          </a:xfrm>
        </p:spPr>
        <p:txBody>
          <a:bodyPr>
            <a:normAutofit/>
          </a:bodyPr>
          <a:lstStyle/>
          <a:p>
            <a:r>
              <a:rPr lang="en-US" sz="3500" b="1" u="sng" dirty="0">
                <a:latin typeface="Times New Roman" panose="02020603050405020304" pitchFamily="18" charset="0"/>
                <a:cs typeface="Times New Roman" panose="02020603050405020304" pitchFamily="18" charset="0"/>
              </a:rPr>
              <a:t>Games</a:t>
            </a:r>
            <a:endParaRPr lang="en-NG" sz="35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EA0E47-DA5D-4590-9688-4F6B763C8727}"/>
              </a:ext>
            </a:extLst>
          </p:cNvPr>
          <p:cNvSpPr>
            <a:spLocks noGrp="1"/>
          </p:cNvSpPr>
          <p:nvPr>
            <p:ph idx="1"/>
          </p:nvPr>
        </p:nvSpPr>
        <p:spPr>
          <a:xfrm>
            <a:off x="0" y="605481"/>
            <a:ext cx="12097265" cy="5807676"/>
          </a:xfrm>
        </p:spPr>
        <p:txBody>
          <a:bodyPr>
            <a:noAutofit/>
          </a:bodyPr>
          <a:lstStyle/>
          <a:p>
            <a:pPr marL="0" indent="0">
              <a:buNone/>
            </a:pPr>
            <a:r>
              <a:rPr lang="en-US" sz="2100" b="1" dirty="0">
                <a:latin typeface="Times New Roman" panose="02020603050405020304" pitchFamily="18" charset="0"/>
                <a:cs typeface="Times New Roman" panose="02020603050405020304" pitchFamily="18" charset="0"/>
              </a:rPr>
              <a:t>Games: </a:t>
            </a:r>
            <a:r>
              <a:rPr lang="en-US" sz="2100" dirty="0">
                <a:latin typeface="Times New Roman" panose="02020603050405020304" pitchFamily="18" charset="0"/>
                <a:cs typeface="Times New Roman" panose="02020603050405020304" pitchFamily="18" charset="0"/>
              </a:rPr>
              <a:t>NFT games can be categorized as assets with high functionality within  their universe/environment.</a:t>
            </a:r>
          </a:p>
          <a:p>
            <a:pPr marL="0" indent="0">
              <a:buNone/>
            </a:pPr>
            <a:r>
              <a:rPr lang="en-US" sz="2100" dirty="0">
                <a:latin typeface="Times New Roman" panose="02020603050405020304" pitchFamily="18" charset="0"/>
                <a:cs typeface="Times New Roman" panose="02020603050405020304" pitchFamily="18" charset="0"/>
              </a:rPr>
              <a:t>Here are some of the Top NFT games</a:t>
            </a:r>
          </a:p>
          <a:p>
            <a:pPr marL="0" indent="0">
              <a:buNone/>
            </a:pPr>
            <a:r>
              <a:rPr lang="en-US" sz="2100" b="1" dirty="0">
                <a:latin typeface="Times New Roman" panose="02020603050405020304" pitchFamily="18" charset="0"/>
                <a:cs typeface="Times New Roman" panose="02020603050405020304" pitchFamily="18" charset="0"/>
              </a:rPr>
              <a:t>-Axie Infinity 			-Gods Unchained 		–MyCryptoHeroes </a:t>
            </a:r>
          </a:p>
          <a:p>
            <a:pPr marL="0" indent="0">
              <a:buNone/>
            </a:pPr>
            <a:r>
              <a:rPr lang="en-US" sz="2100" b="1" dirty="0">
                <a:latin typeface="Times New Roman" panose="02020603050405020304" pitchFamily="18" charset="0"/>
                <a:cs typeface="Times New Roman" panose="02020603050405020304" pitchFamily="18" charset="0"/>
              </a:rPr>
              <a:t>-CryptoSpace Commander 	–Sorare 			–F1 Delta Time </a:t>
            </a:r>
          </a:p>
          <a:p>
            <a:pPr marL="0" indent="0">
              <a:buNone/>
            </a:pPr>
            <a:r>
              <a:rPr lang="en-US" sz="2100" b="1" dirty="0">
                <a:latin typeface="Times New Roman" panose="02020603050405020304" pitchFamily="18" charset="0"/>
                <a:cs typeface="Times New Roman" panose="02020603050405020304" pitchFamily="18" charset="0"/>
              </a:rPr>
              <a:t>-Axie Infinity: </a:t>
            </a:r>
            <a:r>
              <a:rPr lang="en-US" sz="2100" dirty="0">
                <a:latin typeface="Times New Roman" panose="02020603050405020304" pitchFamily="18" charset="0"/>
                <a:cs typeface="Times New Roman" panose="02020603050405020304" pitchFamily="18" charset="0"/>
              </a:rPr>
              <a:t>The most popular crypto game, which features fierce fantasy pets that you can battle &amp; collect while earning crypto.</a:t>
            </a:r>
          </a:p>
          <a:p>
            <a:pPr marL="0" indent="0">
              <a:buNone/>
            </a:pPr>
            <a:r>
              <a:rPr lang="en-US" sz="2100" b="1" dirty="0">
                <a:latin typeface="Times New Roman" panose="02020603050405020304" pitchFamily="18" charset="0"/>
                <a:cs typeface="Times New Roman" panose="02020603050405020304" pitchFamily="18" charset="0"/>
              </a:rPr>
              <a:t>-Gods Unchained: </a:t>
            </a:r>
            <a:r>
              <a:rPr lang="en-US" sz="2100" dirty="0">
                <a:latin typeface="Times New Roman" panose="02020603050405020304" pitchFamily="18" charset="0"/>
                <a:cs typeface="Times New Roman" panose="02020603050405020304" pitchFamily="18" charset="0"/>
              </a:rPr>
              <a:t>Digital trading card game where users can battle other player and buy and sell cards.</a:t>
            </a:r>
          </a:p>
          <a:p>
            <a:pPr marL="0" indent="0">
              <a:buNone/>
            </a:pPr>
            <a:r>
              <a:rPr lang="en-US" sz="2100" b="1" dirty="0">
                <a:latin typeface="Times New Roman" panose="02020603050405020304" pitchFamily="18" charset="0"/>
                <a:cs typeface="Times New Roman" panose="02020603050405020304" pitchFamily="18" charset="0"/>
              </a:rPr>
              <a:t>-MyCryptoHeroes: </a:t>
            </a:r>
            <a:r>
              <a:rPr lang="en-US" sz="2100" dirty="0">
                <a:latin typeface="Times New Roman" panose="02020603050405020304" pitchFamily="18" charset="0"/>
                <a:cs typeface="Times New Roman" panose="02020603050405020304" pitchFamily="18" charset="0"/>
              </a:rPr>
              <a:t>Quick and casual RPG where players collect, train and battle heroes.</a:t>
            </a:r>
          </a:p>
          <a:p>
            <a:pPr marL="0" indent="0">
              <a:buNone/>
            </a:pPr>
            <a:r>
              <a:rPr lang="en-US" sz="2100" b="1" dirty="0">
                <a:latin typeface="Times New Roman" panose="02020603050405020304" pitchFamily="18" charset="0"/>
                <a:cs typeface="Times New Roman" panose="02020603050405020304" pitchFamily="18" charset="0"/>
              </a:rPr>
              <a:t>-Cryptospace Commander: </a:t>
            </a:r>
            <a:r>
              <a:rPr lang="en-US" sz="2100" dirty="0">
                <a:latin typeface="Times New Roman" panose="02020603050405020304" pitchFamily="18" charset="0"/>
                <a:cs typeface="Times New Roman" panose="02020603050405020304" pitchFamily="18" charset="0"/>
              </a:rPr>
              <a:t>Space MMO where users can battle, trade and build spaceships and items.</a:t>
            </a:r>
          </a:p>
          <a:p>
            <a:pPr marL="0" indent="0">
              <a:buNone/>
            </a:pPr>
            <a:r>
              <a:rPr lang="en-US" sz="2100" b="1" dirty="0">
                <a:latin typeface="Times New Roman" panose="02020603050405020304" pitchFamily="18" charset="0"/>
                <a:cs typeface="Times New Roman" panose="02020603050405020304" pitchFamily="18" charset="0"/>
              </a:rPr>
              <a:t>-Sorare: </a:t>
            </a:r>
            <a:r>
              <a:rPr lang="en-US" sz="2100" dirty="0">
                <a:latin typeface="Times New Roman" panose="02020603050405020304" pitchFamily="18" charset="0"/>
                <a:cs typeface="Times New Roman" panose="02020603050405020304" pitchFamily="18" charset="0"/>
              </a:rPr>
              <a:t>Fantasy football game where users can buy, trade, and play with official digital player cards.</a:t>
            </a:r>
          </a:p>
          <a:p>
            <a:pPr marL="0" indent="0">
              <a:buNone/>
            </a:pPr>
            <a:r>
              <a:rPr lang="en-US" sz="2100" b="1" dirty="0">
                <a:latin typeface="Times New Roman" panose="02020603050405020304" pitchFamily="18" charset="0"/>
                <a:cs typeface="Times New Roman" panose="02020603050405020304" pitchFamily="18" charset="0"/>
              </a:rPr>
              <a:t>-F1 Delta Time: </a:t>
            </a:r>
            <a:r>
              <a:rPr lang="en-US" sz="2100" dirty="0">
                <a:latin typeface="Times New Roman" panose="02020603050405020304" pitchFamily="18" charset="0"/>
                <a:cs typeface="Times New Roman" panose="02020603050405020304" pitchFamily="18" charset="0"/>
              </a:rPr>
              <a:t>Formula 1 official licensed NFT game where users can buy, trade and race with the cars, drivers and teams they buy while earning crypto.</a:t>
            </a:r>
            <a:endParaRPr lang="en-NG"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3412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60C96-DAE0-4499-9CA7-B3A313FAEAE5}"/>
              </a:ext>
            </a:extLst>
          </p:cNvPr>
          <p:cNvSpPr>
            <a:spLocks noGrp="1"/>
          </p:cNvSpPr>
          <p:nvPr>
            <p:ph type="title"/>
          </p:nvPr>
        </p:nvSpPr>
        <p:spPr>
          <a:xfrm>
            <a:off x="3434347" y="0"/>
            <a:ext cx="5759079" cy="543697"/>
          </a:xfrm>
        </p:spPr>
        <p:txBody>
          <a:bodyPr>
            <a:noAutofit/>
          </a:bodyPr>
          <a:lstStyle/>
          <a:p>
            <a:r>
              <a:rPr lang="en-US" sz="3500" b="1" u="sng" dirty="0">
                <a:latin typeface="Times New Roman" panose="02020603050405020304" pitchFamily="18" charset="0"/>
                <a:cs typeface="Times New Roman" panose="02020603050405020304" pitchFamily="18" charset="0"/>
              </a:rPr>
              <a:t>Metaverses (Virtual Worlds)</a:t>
            </a:r>
            <a:endParaRPr lang="en-NG" sz="35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57FE41C-B04E-4D9A-A651-475E086FBC4C}"/>
              </a:ext>
            </a:extLst>
          </p:cNvPr>
          <p:cNvSpPr>
            <a:spLocks noGrp="1"/>
          </p:cNvSpPr>
          <p:nvPr>
            <p:ph idx="1"/>
          </p:nvPr>
        </p:nvSpPr>
        <p:spPr>
          <a:xfrm>
            <a:off x="86497" y="630194"/>
            <a:ext cx="11973697" cy="6227805"/>
          </a:xfrm>
        </p:spPr>
        <p:txBody>
          <a:bodyPr>
            <a:noAutofit/>
          </a:bodyPr>
          <a:lstStyle/>
          <a:p>
            <a:pPr marL="0" indent="0">
              <a:buNone/>
            </a:pPr>
            <a:r>
              <a:rPr lang="en-US" sz="2100" b="1" dirty="0">
                <a:latin typeface="Times New Roman" panose="02020603050405020304" pitchFamily="18" charset="0"/>
                <a:cs typeface="Times New Roman" panose="02020603050405020304" pitchFamily="18" charset="0"/>
              </a:rPr>
              <a:t>Metaverses: </a:t>
            </a:r>
            <a:r>
              <a:rPr lang="en-US" sz="2100" dirty="0">
                <a:latin typeface="Times New Roman" panose="02020603050405020304" pitchFamily="18" charset="0"/>
                <a:cs typeface="Times New Roman" panose="02020603050405020304" pitchFamily="18" charset="0"/>
              </a:rPr>
              <a:t>These can be categorized as an immersive platform where users have ownership over parts or possibly all of the world.</a:t>
            </a:r>
          </a:p>
          <a:p>
            <a:pPr marL="0" indent="0">
              <a:buNone/>
            </a:pPr>
            <a:r>
              <a:rPr lang="en-US" sz="2100" dirty="0">
                <a:latin typeface="Times New Roman" panose="02020603050405020304" pitchFamily="18" charset="0"/>
                <a:cs typeface="Times New Roman" panose="02020603050405020304" pitchFamily="18" charset="0"/>
              </a:rPr>
              <a:t>Here are the top Metaverses</a:t>
            </a:r>
          </a:p>
          <a:p>
            <a:pPr marL="0" indent="0">
              <a:buNone/>
            </a:pPr>
            <a:r>
              <a:rPr lang="en-US" sz="2100" b="1" dirty="0">
                <a:latin typeface="Times New Roman" panose="02020603050405020304" pitchFamily="18" charset="0"/>
                <a:cs typeface="Times New Roman" panose="02020603050405020304" pitchFamily="18" charset="0"/>
              </a:rPr>
              <a:t>-CryptoVoxels 		-Decentraland 		-Somnium Space 		-The Sandbox</a:t>
            </a:r>
          </a:p>
          <a:p>
            <a:pPr marL="0" indent="0">
              <a:buNone/>
            </a:pPr>
            <a:r>
              <a:rPr lang="en-US" sz="2100" b="1" dirty="0">
                <a:latin typeface="Times New Roman" panose="02020603050405020304" pitchFamily="18" charset="0"/>
                <a:cs typeface="Times New Roman" panose="02020603050405020304" pitchFamily="18" charset="0"/>
              </a:rPr>
              <a:t>-CryptoVoxels: </a:t>
            </a:r>
            <a:r>
              <a:rPr lang="en-US" sz="2100" dirty="0">
                <a:latin typeface="Times New Roman" panose="02020603050405020304" pitchFamily="18" charset="0"/>
                <a:cs typeface="Times New Roman" panose="02020603050405020304" pitchFamily="18" charset="0"/>
              </a:rPr>
              <a:t>This is known as the “Blockchain Minecraft”, users build with blocks, it was the first blockchain based virtual world to launch and first became popular with crypto artist and collectors, The world is full of people and teams building awesome content.</a:t>
            </a:r>
          </a:p>
          <a:p>
            <a:pPr marL="0" indent="0">
              <a:buNone/>
            </a:pPr>
            <a:r>
              <a:rPr lang="en-US" sz="2100" b="1" dirty="0">
                <a:latin typeface="Times New Roman" panose="02020603050405020304" pitchFamily="18" charset="0"/>
                <a:cs typeface="Times New Roman" panose="02020603050405020304" pitchFamily="18" charset="0"/>
              </a:rPr>
              <a:t>-Decentraland: </a:t>
            </a:r>
            <a:r>
              <a:rPr lang="en-US" sz="2100" dirty="0">
                <a:latin typeface="Times New Roman" panose="02020603050405020304" pitchFamily="18" charset="0"/>
                <a:cs typeface="Times New Roman" panose="02020603050405020304" pitchFamily="18" charset="0"/>
              </a:rPr>
              <a:t>This was the first blockchain based virtual world to raise capital and put together a great team, built since the ending of their ICO in 2017 and is being touted as the leader of blockchain based virtual worlds.</a:t>
            </a:r>
          </a:p>
          <a:p>
            <a:pPr marL="0" indent="0">
              <a:buNone/>
            </a:pPr>
            <a:r>
              <a:rPr lang="en-US" sz="2100" b="1" dirty="0">
                <a:latin typeface="Times New Roman" panose="02020603050405020304" pitchFamily="18" charset="0"/>
                <a:cs typeface="Times New Roman" panose="02020603050405020304" pitchFamily="18" charset="0"/>
              </a:rPr>
              <a:t>-Somnium Space: </a:t>
            </a:r>
            <a:r>
              <a:rPr lang="en-US" sz="2100" dirty="0">
                <a:latin typeface="Times New Roman" panose="02020603050405020304" pitchFamily="18" charset="0"/>
                <a:cs typeface="Times New Roman" panose="02020603050405020304" pitchFamily="18" charset="0"/>
              </a:rPr>
              <a:t>This is a high-end virtual world for all but especially lover of VR, Users can enter Somnium space through their PCs or use VR headsets to experience everything in great detail.</a:t>
            </a:r>
          </a:p>
          <a:p>
            <a:pPr marL="0" indent="0">
              <a:buNone/>
            </a:pPr>
            <a:r>
              <a:rPr lang="en-US" sz="2100" b="1" dirty="0">
                <a:latin typeface="Times New Roman" panose="02020603050405020304" pitchFamily="18" charset="0"/>
                <a:cs typeface="Times New Roman" panose="02020603050405020304" pitchFamily="18" charset="0"/>
              </a:rPr>
              <a:t>-The Sandbox: </a:t>
            </a:r>
            <a:r>
              <a:rPr lang="en-US" sz="2100" dirty="0">
                <a:latin typeface="Times New Roman" panose="02020603050405020304" pitchFamily="18" charset="0"/>
                <a:cs typeface="Times New Roman" panose="02020603050405020304" pitchFamily="18" charset="0"/>
              </a:rPr>
              <a:t>This is a Virtual World that is focused on gaming, They are not yet live but have lots of investors and support, they would be launching sometime this year, expect fireworks upon launch.</a:t>
            </a:r>
            <a:endParaRPr lang="en-NG"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4553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265DB-1504-46F3-9211-9DD79A4AB28C}"/>
              </a:ext>
            </a:extLst>
          </p:cNvPr>
          <p:cNvSpPr>
            <a:spLocks noGrp="1"/>
          </p:cNvSpPr>
          <p:nvPr>
            <p:ph type="title"/>
          </p:nvPr>
        </p:nvSpPr>
        <p:spPr>
          <a:xfrm>
            <a:off x="3761802" y="0"/>
            <a:ext cx="4801430" cy="531341"/>
          </a:xfrm>
        </p:spPr>
        <p:txBody>
          <a:bodyPr>
            <a:noAutofit/>
          </a:bodyPr>
          <a:lstStyle/>
          <a:p>
            <a:r>
              <a:rPr lang="en-US" sz="3500" b="1" u="sng" dirty="0">
                <a:latin typeface="Times New Roman" panose="02020603050405020304" pitchFamily="18" charset="0"/>
                <a:cs typeface="Times New Roman" panose="02020603050405020304" pitchFamily="18" charset="0"/>
              </a:rPr>
              <a:t>DAO &amp; Domain Names</a:t>
            </a:r>
            <a:endParaRPr lang="en-NG" sz="35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118264-5050-4814-B346-E43C1A347547}"/>
              </a:ext>
            </a:extLst>
          </p:cNvPr>
          <p:cNvSpPr>
            <a:spLocks noGrp="1"/>
          </p:cNvSpPr>
          <p:nvPr>
            <p:ph idx="1"/>
          </p:nvPr>
        </p:nvSpPr>
        <p:spPr>
          <a:xfrm>
            <a:off x="222421" y="630195"/>
            <a:ext cx="11813059" cy="5387545"/>
          </a:xfrm>
        </p:spPr>
        <p:txBody>
          <a:bodyPr>
            <a:normAutofit lnSpcReduction="10000"/>
          </a:bodyPr>
          <a:lstStyle/>
          <a:p>
            <a:pPr marL="0" indent="0">
              <a:buNone/>
            </a:pPr>
            <a:r>
              <a:rPr lang="en-US" sz="2100" b="1" dirty="0">
                <a:latin typeface="Times New Roman" panose="02020603050405020304" pitchFamily="18" charset="0"/>
                <a:cs typeface="Times New Roman" panose="02020603050405020304" pitchFamily="18" charset="0"/>
              </a:rPr>
              <a:t>DAO</a:t>
            </a:r>
            <a:r>
              <a:rPr lang="en-US" sz="2100" dirty="0">
                <a:latin typeface="Times New Roman" panose="02020603050405020304" pitchFamily="18" charset="0"/>
                <a:cs typeface="Times New Roman" panose="02020603050405020304" pitchFamily="18" charset="0"/>
              </a:rPr>
              <a:t> – Decentralized Autonomous Organizations, this are platforms who invest into NFTs to bring about community ownerships.</a:t>
            </a:r>
          </a:p>
          <a:p>
            <a:pPr marL="0" indent="0">
              <a:buNone/>
            </a:pPr>
            <a:r>
              <a:rPr lang="en-US" sz="2100" b="1" dirty="0">
                <a:latin typeface="Times New Roman" panose="02020603050405020304" pitchFamily="18" charset="0"/>
                <a:cs typeface="Times New Roman" panose="02020603050405020304" pitchFamily="18" charset="0"/>
              </a:rPr>
              <a:t>Domain Names: </a:t>
            </a:r>
            <a:r>
              <a:rPr lang="en-US" sz="2100" dirty="0">
                <a:latin typeface="Times New Roman" panose="02020603050405020304" pitchFamily="18" charset="0"/>
                <a:cs typeface="Times New Roman" panose="02020603050405020304" pitchFamily="18" charset="0"/>
              </a:rPr>
              <a:t>These are Identifiers for platforms and individuals built into NFT.</a:t>
            </a:r>
          </a:p>
          <a:p>
            <a:pPr marL="0" indent="0">
              <a:buNone/>
            </a:pPr>
            <a:r>
              <a:rPr lang="en-US" sz="2100" dirty="0">
                <a:latin typeface="Times New Roman" panose="02020603050405020304" pitchFamily="18" charset="0"/>
                <a:cs typeface="Times New Roman" panose="02020603050405020304" pitchFamily="18" charset="0"/>
              </a:rPr>
              <a:t>Here are some DAO</a:t>
            </a:r>
          </a:p>
          <a:p>
            <a:pPr marL="0" indent="0">
              <a:buNone/>
            </a:pPr>
            <a:r>
              <a:rPr lang="en-US" sz="2100" b="1" dirty="0">
                <a:latin typeface="Times New Roman" panose="02020603050405020304" pitchFamily="18" charset="0"/>
                <a:cs typeface="Times New Roman" panose="02020603050405020304" pitchFamily="18" charset="0"/>
              </a:rPr>
              <a:t>-Ark Gallery: </a:t>
            </a:r>
            <a:r>
              <a:rPr lang="en-US" sz="2100" dirty="0">
                <a:latin typeface="Times New Roman" panose="02020603050405020304" pitchFamily="18" charset="0"/>
                <a:cs typeface="Times New Roman" panose="02020603050405020304" pitchFamily="18" charset="0"/>
              </a:rPr>
              <a:t>This is a DAO that is focused on community ownership of NFTs </a:t>
            </a:r>
          </a:p>
          <a:p>
            <a:pPr marL="0" indent="0">
              <a:buNone/>
            </a:pPr>
            <a:r>
              <a:rPr lang="en-US" sz="2100" b="1" dirty="0">
                <a:latin typeface="Times New Roman" panose="02020603050405020304" pitchFamily="18" charset="0"/>
                <a:cs typeface="Times New Roman" panose="02020603050405020304" pitchFamily="18" charset="0"/>
              </a:rPr>
              <a:t>-Flamingo: </a:t>
            </a:r>
            <a:r>
              <a:rPr lang="en-US" sz="2100" dirty="0">
                <a:latin typeface="Times New Roman" panose="02020603050405020304" pitchFamily="18" charset="0"/>
                <a:cs typeface="Times New Roman" panose="02020603050405020304" pitchFamily="18" charset="0"/>
              </a:rPr>
              <a:t>This is a NFT focused DAO that invest in NFTS directly and is brought forward by the owners of LAO.</a:t>
            </a:r>
          </a:p>
          <a:p>
            <a:pPr marL="0" indent="0">
              <a:buNone/>
            </a:pPr>
            <a:r>
              <a:rPr lang="en-US" sz="2100" dirty="0">
                <a:latin typeface="Times New Roman" panose="02020603050405020304" pitchFamily="18" charset="0"/>
                <a:cs typeface="Times New Roman" panose="02020603050405020304" pitchFamily="18" charset="0"/>
              </a:rPr>
              <a:t>Here are the Major NFT Domain Names service</a:t>
            </a:r>
          </a:p>
          <a:p>
            <a:pPr marL="0" indent="0">
              <a:buNone/>
            </a:pPr>
            <a:r>
              <a:rPr lang="en-US" sz="2100" b="1" dirty="0">
                <a:latin typeface="Times New Roman" panose="02020603050405020304" pitchFamily="18" charset="0"/>
                <a:cs typeface="Times New Roman" panose="02020603050405020304" pitchFamily="18" charset="0"/>
              </a:rPr>
              <a:t>-Ethereum Name Service: </a:t>
            </a:r>
            <a:r>
              <a:rPr lang="en-US" sz="2100" dirty="0">
                <a:latin typeface="Times New Roman" panose="02020603050405020304" pitchFamily="18" charset="0"/>
                <a:cs typeface="Times New Roman" panose="02020603050405020304" pitchFamily="18" charset="0"/>
              </a:rPr>
              <a:t>This NFT provides you with a .Eth name which is tied to your Ethereum address and can be used to receive and send ERC based tokens.</a:t>
            </a:r>
          </a:p>
          <a:p>
            <a:pPr marL="0" indent="0">
              <a:buNone/>
            </a:pPr>
            <a:r>
              <a:rPr lang="en-US" sz="2100" b="1" dirty="0">
                <a:latin typeface="Times New Roman" panose="02020603050405020304" pitchFamily="18" charset="0"/>
                <a:cs typeface="Times New Roman" panose="02020603050405020304" pitchFamily="18" charset="0"/>
              </a:rPr>
              <a:t>-Unstoppable Domains: </a:t>
            </a:r>
            <a:r>
              <a:rPr lang="en-US" sz="2100" dirty="0">
                <a:latin typeface="Times New Roman" panose="02020603050405020304" pitchFamily="18" charset="0"/>
                <a:cs typeface="Times New Roman" panose="02020603050405020304" pitchFamily="18" charset="0"/>
              </a:rPr>
              <a:t>This NFT Provides you with a .Unstoppable Crypto name which can be tied to your crypto addresses to receive and send crypto.</a:t>
            </a:r>
          </a:p>
          <a:p>
            <a:endParaRPr lang="en-NG" dirty="0"/>
          </a:p>
        </p:txBody>
      </p:sp>
    </p:spTree>
    <p:extLst>
      <p:ext uri="{BB962C8B-B14F-4D97-AF65-F5344CB8AC3E}">
        <p14:creationId xmlns:p14="http://schemas.microsoft.com/office/powerpoint/2010/main" val="1986581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94FB5-04A3-434D-A421-E127BDA45841}"/>
              </a:ext>
            </a:extLst>
          </p:cNvPr>
          <p:cNvSpPr>
            <a:spLocks noGrp="1"/>
          </p:cNvSpPr>
          <p:nvPr>
            <p:ph type="title"/>
          </p:nvPr>
        </p:nvSpPr>
        <p:spPr>
          <a:xfrm>
            <a:off x="4713272" y="1"/>
            <a:ext cx="2765455" cy="630195"/>
          </a:xfrm>
        </p:spPr>
        <p:txBody>
          <a:bodyPr>
            <a:normAutofit/>
          </a:bodyPr>
          <a:lstStyle/>
          <a:p>
            <a:r>
              <a:rPr lang="en-US" sz="3500" b="1" u="sng" dirty="0">
                <a:latin typeface="Times New Roman" panose="02020603050405020304" pitchFamily="18" charset="0"/>
                <a:cs typeface="Times New Roman" panose="02020603050405020304" pitchFamily="18" charset="0"/>
              </a:rPr>
              <a:t>NFTs x Defi</a:t>
            </a:r>
            <a:endParaRPr lang="en-NG" sz="35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F4C138-81C1-4F41-98F3-335B424C276C}"/>
              </a:ext>
            </a:extLst>
          </p:cNvPr>
          <p:cNvSpPr>
            <a:spLocks noGrp="1"/>
          </p:cNvSpPr>
          <p:nvPr>
            <p:ph idx="1"/>
          </p:nvPr>
        </p:nvSpPr>
        <p:spPr>
          <a:xfrm>
            <a:off x="172995" y="630196"/>
            <a:ext cx="11899556" cy="5313404"/>
          </a:xfrm>
        </p:spPr>
        <p:txBody>
          <a:bodyPr>
            <a:normAutofit/>
          </a:bodyPr>
          <a:lstStyle/>
          <a:p>
            <a:pPr marL="0" indent="0">
              <a:buNone/>
            </a:pPr>
            <a:r>
              <a:rPr lang="en-US" sz="2100" dirty="0">
                <a:latin typeface="Times New Roman" panose="02020603050405020304" pitchFamily="18" charset="0"/>
                <a:cs typeface="Times New Roman" panose="02020603050405020304" pitchFamily="18" charset="0"/>
              </a:rPr>
              <a:t>These are platforms that enable you to perform and Defi applications using NFTs.</a:t>
            </a:r>
          </a:p>
          <a:p>
            <a:pPr marL="0" indent="0">
              <a:buNone/>
            </a:pPr>
            <a:r>
              <a:rPr lang="en-US" sz="2100" dirty="0">
                <a:latin typeface="Times New Roman" panose="02020603050405020304" pitchFamily="18" charset="0"/>
                <a:cs typeface="Times New Roman" panose="02020603050405020304" pitchFamily="18" charset="0"/>
              </a:rPr>
              <a:t>Here are the popular Platforms</a:t>
            </a:r>
          </a:p>
          <a:p>
            <a:pPr marL="0" indent="0">
              <a:buNone/>
            </a:pPr>
            <a:r>
              <a:rPr lang="en-US" sz="2100" b="1" dirty="0">
                <a:latin typeface="Times New Roman" panose="02020603050405020304" pitchFamily="18" charset="0"/>
                <a:cs typeface="Times New Roman" panose="02020603050405020304" pitchFamily="18" charset="0"/>
              </a:rPr>
              <a:t>- Aavegotchi: </a:t>
            </a:r>
            <a:r>
              <a:rPr lang="en-US" sz="2100" dirty="0">
                <a:latin typeface="Times New Roman" panose="02020603050405020304" pitchFamily="18" charset="0"/>
                <a:cs typeface="Times New Roman" panose="02020603050405020304" pitchFamily="18" charset="0"/>
              </a:rPr>
              <a:t>This platform enables Defi-Staked Crypto Collectibles, they are pushing the boundaries because users can not only collect interesting NFTs, but can also earn yield from their assets, which adds more value to the NFTs</a:t>
            </a:r>
          </a:p>
          <a:p>
            <a:pPr marL="0" indent="0">
              <a:buNone/>
            </a:pPr>
            <a:r>
              <a:rPr lang="en-US" sz="2100" b="1" dirty="0">
                <a:latin typeface="Times New Roman" panose="02020603050405020304" pitchFamily="18" charset="0"/>
                <a:cs typeface="Times New Roman" panose="02020603050405020304" pitchFamily="18" charset="0"/>
              </a:rPr>
              <a:t>- MEME: </a:t>
            </a:r>
            <a:r>
              <a:rPr lang="en-US" sz="2100" dirty="0">
                <a:latin typeface="Times New Roman" panose="02020603050405020304" pitchFamily="18" charset="0"/>
                <a:cs typeface="Times New Roman" panose="02020603050405020304" pitchFamily="18" charset="0"/>
              </a:rPr>
              <a:t>This platform allows $MEME token holders to stake their tokens and in return acquire rare NFTs, this project use the “Proof of Work” in which some work has to be performed in order to acquire a rare NFT, in a way this provides intrinsic value.</a:t>
            </a:r>
          </a:p>
          <a:p>
            <a:pPr marL="0" indent="0">
              <a:buNone/>
            </a:pPr>
            <a:r>
              <a:rPr lang="en-US" sz="2100" b="1" dirty="0">
                <a:latin typeface="Times New Roman" panose="02020603050405020304" pitchFamily="18" charset="0"/>
                <a:cs typeface="Times New Roman" panose="02020603050405020304" pitchFamily="18" charset="0"/>
              </a:rPr>
              <a:t>- Node Runners: </a:t>
            </a:r>
            <a:r>
              <a:rPr lang="en-US" sz="2100" dirty="0">
                <a:latin typeface="Times New Roman" panose="02020603050405020304" pitchFamily="18" charset="0"/>
                <a:cs typeface="Times New Roman" panose="02020603050405020304" pitchFamily="18" charset="0"/>
              </a:rPr>
              <a:t>This platform enables $NDR token holders to purchase their NFT and stake in order to earn more the tokens, they also partner with other projects like MEME, Dodo finance thereby enabling owners of NFTs from these platforms to stake their NFT and earn $NDR tokens</a:t>
            </a:r>
            <a:endParaRPr lang="en-NG"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2046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D73D0-57BE-4989-A67B-BBFECFB9E99B}"/>
              </a:ext>
            </a:extLst>
          </p:cNvPr>
          <p:cNvSpPr>
            <a:spLocks noGrp="1"/>
          </p:cNvSpPr>
          <p:nvPr>
            <p:ph type="title"/>
          </p:nvPr>
        </p:nvSpPr>
        <p:spPr>
          <a:xfrm>
            <a:off x="988541" y="0"/>
            <a:ext cx="10066313" cy="667265"/>
          </a:xfrm>
        </p:spPr>
        <p:txBody>
          <a:bodyPr/>
          <a:lstStyle/>
          <a:p>
            <a:pPr algn="ctr"/>
            <a:r>
              <a:rPr lang="en-US" sz="3200" b="1" u="sng" dirty="0">
                <a:latin typeface="Times New Roman" panose="02020603050405020304" pitchFamily="18" charset="0"/>
                <a:cs typeface="Times New Roman" panose="02020603050405020304" pitchFamily="18" charset="0"/>
              </a:rPr>
              <a:t>NFT – Non Fungible Token</a:t>
            </a:r>
            <a:endParaRPr lang="en-NG" dirty="0"/>
          </a:p>
        </p:txBody>
      </p:sp>
      <p:sp>
        <p:nvSpPr>
          <p:cNvPr id="3" name="Content Placeholder 2">
            <a:extLst>
              <a:ext uri="{FF2B5EF4-FFF2-40B4-BE49-F238E27FC236}">
                <a16:creationId xmlns:a16="http://schemas.microsoft.com/office/drawing/2014/main" id="{0C29EF10-0DA0-4D2D-94DD-2DAB7016EB8B}"/>
              </a:ext>
            </a:extLst>
          </p:cNvPr>
          <p:cNvSpPr>
            <a:spLocks noGrp="1"/>
          </p:cNvSpPr>
          <p:nvPr>
            <p:ph idx="1"/>
          </p:nvPr>
        </p:nvSpPr>
        <p:spPr>
          <a:xfrm>
            <a:off x="98854" y="815546"/>
            <a:ext cx="11911914" cy="5288692"/>
          </a:xfrm>
        </p:spPr>
        <p:txBody>
          <a:bodyPr/>
          <a:lstStyle/>
          <a:p>
            <a:pPr marL="0" indent="0">
              <a:buNone/>
            </a:pPr>
            <a:r>
              <a:rPr lang="en-US" sz="2400" b="1" u="sng" dirty="0">
                <a:latin typeface="Times New Roman" panose="02020603050405020304" pitchFamily="18" charset="0"/>
                <a:cs typeface="Times New Roman" panose="02020603050405020304" pitchFamily="18" charset="0"/>
              </a:rPr>
              <a:t>What is NFT:</a:t>
            </a:r>
          </a:p>
          <a:p>
            <a:pPr marL="0" indent="0">
              <a:buNone/>
            </a:pPr>
            <a:r>
              <a:rPr lang="en-US" sz="2000" cap="none" dirty="0">
                <a:latin typeface="Times New Roman" panose="02020603050405020304" pitchFamily="18" charset="0"/>
                <a:cs typeface="Times New Roman" panose="02020603050405020304" pitchFamily="18" charset="0"/>
              </a:rPr>
              <a:t>A non-fungible token (NFT) is a special type of cryptographic token which represents something unique; non-fungible tokens are thus not mutually interchangeable. This is in contrast to cryptocurrencies like bitcoin, and many network or utility tokens that are fungible in nature.</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marL="0" indent="0">
              <a:buNone/>
            </a:pPr>
            <a:r>
              <a:rPr lang="en-US" sz="2400" b="1" u="sng" dirty="0">
                <a:latin typeface="Times New Roman" panose="02020603050405020304" pitchFamily="18" charset="0"/>
                <a:cs typeface="Times New Roman" panose="02020603050405020304" pitchFamily="18" charset="0"/>
              </a:rPr>
              <a:t>What is Fungibility</a:t>
            </a:r>
          </a:p>
          <a:p>
            <a:pPr marL="0" indent="0">
              <a:buNone/>
            </a:pPr>
            <a:r>
              <a:rPr lang="en-US" sz="2000" cap="none" dirty="0">
                <a:latin typeface="Times New Roman" panose="02020603050405020304" pitchFamily="18" charset="0"/>
                <a:cs typeface="Times New Roman" panose="02020603050405020304" pitchFamily="18" charset="0"/>
              </a:rPr>
              <a:t>Fungibility refers to the property of an asset whose individual units are interchangeable and essentially indistinguishable from each other. Bitcoin, eth and your fiat currencies are fungible assets. Non fungible assets include collectibles, artworks, vehicle, house, certificates etc.</a:t>
            </a:r>
            <a:endParaRPr lang="en-NG" sz="2000" cap="none" dirty="0">
              <a:latin typeface="Times New Roman" panose="02020603050405020304" pitchFamily="18" charset="0"/>
              <a:cs typeface="Times New Roman" panose="02020603050405020304" pitchFamily="18" charset="0"/>
            </a:endParaRPr>
          </a:p>
          <a:p>
            <a:endParaRPr lang="en-NG" dirty="0"/>
          </a:p>
        </p:txBody>
      </p:sp>
    </p:spTree>
    <p:extLst>
      <p:ext uri="{BB962C8B-B14F-4D97-AF65-F5344CB8AC3E}">
        <p14:creationId xmlns:p14="http://schemas.microsoft.com/office/powerpoint/2010/main" val="100240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662A9-048A-43BB-9138-5ADC37DA49B4}"/>
              </a:ext>
            </a:extLst>
          </p:cNvPr>
          <p:cNvSpPr>
            <a:spLocks noGrp="1"/>
          </p:cNvSpPr>
          <p:nvPr>
            <p:ph type="title"/>
          </p:nvPr>
        </p:nvSpPr>
        <p:spPr>
          <a:xfrm>
            <a:off x="3594986" y="0"/>
            <a:ext cx="5002028" cy="580768"/>
          </a:xfrm>
        </p:spPr>
        <p:txBody>
          <a:bodyPr>
            <a:noAutofit/>
          </a:bodyPr>
          <a:lstStyle/>
          <a:p>
            <a:r>
              <a:rPr lang="en-US" sz="4000" b="1" u="sng" dirty="0">
                <a:latin typeface="Times New Roman" panose="02020603050405020304" pitchFamily="18" charset="0"/>
                <a:cs typeface="Times New Roman" panose="02020603050405020304" pitchFamily="18" charset="0"/>
              </a:rPr>
              <a:t>Brief History of NFTs</a:t>
            </a:r>
            <a:endParaRPr lang="en-NG"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190EC3-D64E-45CA-810A-B0E6C2CD0607}"/>
              </a:ext>
            </a:extLst>
          </p:cNvPr>
          <p:cNvSpPr>
            <a:spLocks noGrp="1"/>
          </p:cNvSpPr>
          <p:nvPr>
            <p:ph idx="1"/>
          </p:nvPr>
        </p:nvSpPr>
        <p:spPr>
          <a:xfrm>
            <a:off x="123568" y="679622"/>
            <a:ext cx="11862486" cy="5325762"/>
          </a:xfrm>
        </p:spPr>
        <p:txBody>
          <a:bodyPr>
            <a:noAutofit/>
          </a:bodyPr>
          <a:lstStyle/>
          <a:p>
            <a:r>
              <a:rPr lang="en-US" sz="2400" dirty="0">
                <a:latin typeface="Times New Roman" panose="02020603050405020304" pitchFamily="18" charset="0"/>
                <a:cs typeface="Times New Roman" panose="02020603050405020304" pitchFamily="18" charset="0"/>
              </a:rPr>
              <a:t>The first use case of gaming related NFTs have been crypto-collectible trading card games. Projects like Age of Chains and Rare Pepe's have been using the Counterparty protocol to issue Bitcoin based blockchain trading cards as NFTs as early as 2016.</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first Non Fungible Token was created by Witek Radomski, the co-founder of Enjin Coin when he wrote the code for the first coin back in June 2017. However, the code was released to the public two months later in August.</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launch of CryptoPunks In June 2017 paved the way for "rare" art on the Ethereum Blockchain. DADA.art built from the CryptoPunks model and launched the first marketplace for rare digital art in Oct 2017</a:t>
            </a:r>
            <a:endParaRPr lang="en-NG"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112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B8143-D234-4D3D-8624-80C693DB660D}"/>
              </a:ext>
            </a:extLst>
          </p:cNvPr>
          <p:cNvSpPr>
            <a:spLocks noGrp="1"/>
          </p:cNvSpPr>
          <p:nvPr>
            <p:ph type="title"/>
          </p:nvPr>
        </p:nvSpPr>
        <p:spPr>
          <a:xfrm>
            <a:off x="4072779" y="0"/>
            <a:ext cx="4799372" cy="605481"/>
          </a:xfrm>
        </p:spPr>
        <p:txBody>
          <a:bodyPr>
            <a:noAutofit/>
          </a:bodyPr>
          <a:lstStyle/>
          <a:p>
            <a:r>
              <a:rPr lang="en-US" sz="4000" b="1" u="sng" dirty="0">
                <a:latin typeface="Times New Roman" panose="02020603050405020304" pitchFamily="18" charset="0"/>
                <a:cs typeface="Times New Roman" panose="02020603050405020304" pitchFamily="18" charset="0"/>
              </a:rPr>
              <a:t>Features of An NFTs</a:t>
            </a:r>
            <a:endParaRPr lang="en-NG"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1318CD-4478-4BA9-9D4C-EDFF148D280E}"/>
              </a:ext>
            </a:extLst>
          </p:cNvPr>
          <p:cNvSpPr>
            <a:spLocks noGrp="1"/>
          </p:cNvSpPr>
          <p:nvPr>
            <p:ph idx="1"/>
          </p:nvPr>
        </p:nvSpPr>
        <p:spPr>
          <a:xfrm>
            <a:off x="172995" y="605482"/>
            <a:ext cx="11825415" cy="5906530"/>
          </a:xfrm>
        </p:spPr>
        <p:txBody>
          <a:bodyPr>
            <a:normAutofit lnSpcReduction="10000"/>
          </a:bodyPr>
          <a:lstStyle/>
          <a:p>
            <a:r>
              <a:rPr lang="en-US" sz="2500" b="1" u="sng" dirty="0">
                <a:latin typeface="Times New Roman" panose="02020603050405020304" pitchFamily="18" charset="0"/>
                <a:cs typeface="Times New Roman" panose="02020603050405020304" pitchFamily="18" charset="0"/>
              </a:rPr>
              <a:t>Major properties of An NFT.</a:t>
            </a:r>
          </a:p>
          <a:p>
            <a:pPr marL="0" indent="0">
              <a:buNone/>
            </a:pPr>
            <a:r>
              <a:rPr lang="en-US" sz="2200" b="1" dirty="0">
                <a:latin typeface="Times New Roman" panose="02020603050405020304" pitchFamily="18" charset="0"/>
                <a:cs typeface="Times New Roman" panose="02020603050405020304" pitchFamily="18" charset="0"/>
              </a:rPr>
              <a:t>- Uniqueness: </a:t>
            </a:r>
            <a:r>
              <a:rPr lang="en-US" sz="2200" dirty="0">
                <a:latin typeface="Times New Roman" panose="02020603050405020304" pitchFamily="18" charset="0"/>
                <a:cs typeface="Times New Roman" panose="02020603050405020304" pitchFamily="18" charset="0"/>
              </a:rPr>
              <a:t>Deep inside a non fungible token contains metadata. This metadata describes what makes this asset different from all the rest. It is permanent, unalterable record that explains the NFT.</a:t>
            </a:r>
          </a:p>
          <a:p>
            <a:pPr marL="0" indent="0">
              <a:buNone/>
            </a:pPr>
            <a:r>
              <a:rPr lang="en-US" sz="2200" b="1" dirty="0">
                <a:latin typeface="Times New Roman" panose="02020603050405020304" pitchFamily="18" charset="0"/>
                <a:cs typeface="Times New Roman" panose="02020603050405020304" pitchFamily="18" charset="0"/>
              </a:rPr>
              <a:t>- Rarity: </a:t>
            </a:r>
            <a:r>
              <a:rPr lang="en-US" sz="2200" dirty="0">
                <a:latin typeface="Times New Roman" panose="02020603050405020304" pitchFamily="18" charset="0"/>
                <a:cs typeface="Times New Roman" panose="02020603050405020304" pitchFamily="18" charset="0"/>
              </a:rPr>
              <a:t>Scarcity is an important ingredient in the recipe that makes NFT so attractive.</a:t>
            </a:r>
          </a:p>
          <a:p>
            <a:pPr marL="0" indent="0">
              <a:buNone/>
            </a:pPr>
            <a:r>
              <a:rPr lang="en-US" sz="2200" b="1" dirty="0">
                <a:latin typeface="Times New Roman" panose="02020603050405020304" pitchFamily="18" charset="0"/>
                <a:cs typeface="Times New Roman" panose="02020603050405020304" pitchFamily="18" charset="0"/>
              </a:rPr>
              <a:t>- Indivisibility: </a:t>
            </a:r>
            <a:r>
              <a:rPr lang="en-US" sz="2200" dirty="0">
                <a:latin typeface="Times New Roman" panose="02020603050405020304" pitchFamily="18" charset="0"/>
                <a:cs typeface="Times New Roman" panose="02020603050405020304" pitchFamily="18" charset="0"/>
              </a:rPr>
              <a:t>largely NFT cannot be split into smaller denomination, they can only be bought, sold and held whole. Although two NFT can be merged together called composable. E.g. putting a scarf NFT on your Alpaca NFT.</a:t>
            </a:r>
          </a:p>
          <a:p>
            <a:pPr marL="0" indent="0">
              <a:buNone/>
            </a:pPr>
            <a:r>
              <a:rPr lang="en-US" sz="2200" b="1" dirty="0">
                <a:latin typeface="Times New Roman" panose="02020603050405020304" pitchFamily="18" charset="0"/>
                <a:cs typeface="Times New Roman" panose="02020603050405020304" pitchFamily="18" charset="0"/>
              </a:rPr>
              <a:t>- Guaranteed Ownership: </a:t>
            </a:r>
            <a:r>
              <a:rPr lang="en-US" sz="2200" dirty="0">
                <a:latin typeface="Times New Roman" panose="02020603050405020304" pitchFamily="18" charset="0"/>
                <a:cs typeface="Times New Roman" panose="02020603050405020304" pitchFamily="18" charset="0"/>
              </a:rPr>
              <a:t>NFTs bring full confidence to its owners of such asset either digital or physical as the information and history of such asset can easily be checked on the blockchain. </a:t>
            </a:r>
          </a:p>
          <a:p>
            <a:pPr marL="0" indent="0">
              <a:buNone/>
            </a:pPr>
            <a:r>
              <a:rPr lang="en-US" sz="2200" b="1">
                <a:latin typeface="Times New Roman" panose="02020603050405020304" pitchFamily="18" charset="0"/>
                <a:cs typeface="Times New Roman" panose="02020603050405020304" pitchFamily="18" charset="0"/>
              </a:rPr>
              <a:t>- Easily </a:t>
            </a:r>
            <a:r>
              <a:rPr lang="en-US" sz="2200" b="1" dirty="0">
                <a:latin typeface="Times New Roman" panose="02020603050405020304" pitchFamily="18" charset="0"/>
                <a:cs typeface="Times New Roman" panose="02020603050405020304" pitchFamily="18" charset="0"/>
              </a:rPr>
              <a:t>Transferrable: </a:t>
            </a:r>
            <a:r>
              <a:rPr lang="en-US" sz="2200" dirty="0">
                <a:latin typeface="Times New Roman" panose="02020603050405020304" pitchFamily="18" charset="0"/>
                <a:cs typeface="Times New Roman" panose="02020603050405020304" pitchFamily="18" charset="0"/>
              </a:rPr>
              <a:t>NFTs enable easy transfer of information, records, art and others with proof of transfer and timestamp being recorded on the blockchain.</a:t>
            </a:r>
          </a:p>
          <a:p>
            <a:pPr marL="0" indent="0">
              <a:buNone/>
            </a:pPr>
            <a:r>
              <a:rPr lang="en-US" sz="2200" b="1" dirty="0">
                <a:latin typeface="Times New Roman" panose="02020603050405020304" pitchFamily="18" charset="0"/>
                <a:cs typeface="Times New Roman" panose="02020603050405020304" pitchFamily="18" charset="0"/>
              </a:rPr>
              <a:t>- Provenance: </a:t>
            </a:r>
            <a:r>
              <a:rPr lang="en-US" sz="2200" dirty="0">
                <a:latin typeface="Times New Roman" panose="02020603050405020304" pitchFamily="18" charset="0"/>
                <a:cs typeface="Times New Roman" panose="02020603050405020304" pitchFamily="18" charset="0"/>
              </a:rPr>
              <a:t>NFTs enable users to easily track the provenance of an item in order to get contextual and circumstantial information about the creation and transfer of an item</a:t>
            </a:r>
          </a:p>
          <a:p>
            <a:pPr>
              <a:buFontTx/>
              <a:buChar char="-"/>
            </a:pPr>
            <a:endParaRPr lang="en-NG"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1693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5AD95-CBAA-42E8-936B-61E458FF1D1B}"/>
              </a:ext>
            </a:extLst>
          </p:cNvPr>
          <p:cNvSpPr>
            <a:spLocks noGrp="1"/>
          </p:cNvSpPr>
          <p:nvPr>
            <p:ph type="title"/>
          </p:nvPr>
        </p:nvSpPr>
        <p:spPr>
          <a:xfrm>
            <a:off x="4157218" y="0"/>
            <a:ext cx="4097096" cy="593124"/>
          </a:xfrm>
        </p:spPr>
        <p:txBody>
          <a:bodyPr>
            <a:noAutofit/>
          </a:bodyPr>
          <a:lstStyle/>
          <a:p>
            <a:pPr algn="ctr"/>
            <a:r>
              <a:rPr lang="en-US" sz="4000" b="1" u="sng" dirty="0">
                <a:latin typeface="Times New Roman" panose="02020603050405020304" pitchFamily="18" charset="0"/>
                <a:cs typeface="Times New Roman" panose="02020603050405020304" pitchFamily="18" charset="0"/>
              </a:rPr>
              <a:t>Use case of NFTs</a:t>
            </a:r>
            <a:endParaRPr lang="en-NG"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B17E96-4AAB-4422-ACF5-CF4B77BB4059}"/>
              </a:ext>
            </a:extLst>
          </p:cNvPr>
          <p:cNvSpPr>
            <a:spLocks noGrp="1"/>
          </p:cNvSpPr>
          <p:nvPr>
            <p:ph idx="1"/>
          </p:nvPr>
        </p:nvSpPr>
        <p:spPr>
          <a:xfrm>
            <a:off x="146221" y="593124"/>
            <a:ext cx="11899557" cy="5585254"/>
          </a:xfrm>
        </p:spPr>
        <p:txBody>
          <a:bodyPr>
            <a:noAutofit/>
          </a:bodyPr>
          <a:lstStyle/>
          <a:p>
            <a:pPr marL="0" indent="0">
              <a:buNone/>
            </a:pPr>
            <a:r>
              <a:rPr lang="en-US" sz="2050" b="1" dirty="0">
                <a:latin typeface="Times New Roman" panose="02020603050405020304" pitchFamily="18" charset="0"/>
                <a:cs typeface="Times New Roman" panose="02020603050405020304" pitchFamily="18" charset="0"/>
              </a:rPr>
              <a:t>- ART: </a:t>
            </a:r>
            <a:r>
              <a:rPr lang="en-US" sz="2050" dirty="0">
                <a:latin typeface="Times New Roman" panose="02020603050405020304" pitchFamily="18" charset="0"/>
                <a:cs typeface="Times New Roman" panose="02020603050405020304" pitchFamily="18" charset="0"/>
              </a:rPr>
              <a:t>Digital artist have a nightmare protecting their copyright, through NFTs individual could purchase a creation and showcase it in a virtual world with blockchain offering proof of ownership, and Royalty monitoring.</a:t>
            </a:r>
          </a:p>
          <a:p>
            <a:pPr marL="0" indent="0">
              <a:buNone/>
            </a:pPr>
            <a:r>
              <a:rPr lang="en-US" sz="2050" b="1" dirty="0">
                <a:latin typeface="Times New Roman" panose="02020603050405020304" pitchFamily="18" charset="0"/>
                <a:cs typeface="Times New Roman" panose="02020603050405020304" pitchFamily="18" charset="0"/>
              </a:rPr>
              <a:t>- Collectibles: </a:t>
            </a:r>
            <a:r>
              <a:rPr lang="en-US" sz="2050" dirty="0">
                <a:latin typeface="Times New Roman" panose="02020603050405020304" pitchFamily="18" charset="0"/>
                <a:cs typeface="Times New Roman" panose="02020603050405020304" pitchFamily="18" charset="0"/>
              </a:rPr>
              <a:t>Cyptokitties and Crypotpunks are good examples of this. NFT are used to create new types of collectibles, you can buy tokenized version of your favourite stars.</a:t>
            </a:r>
          </a:p>
          <a:p>
            <a:pPr marL="0" indent="0">
              <a:buNone/>
            </a:pPr>
            <a:r>
              <a:rPr lang="en-US" sz="2050" b="1" dirty="0">
                <a:latin typeface="Times New Roman" panose="02020603050405020304" pitchFamily="18" charset="0"/>
                <a:cs typeface="Times New Roman" panose="02020603050405020304" pitchFamily="18" charset="0"/>
              </a:rPr>
              <a:t>- Gaming: </a:t>
            </a:r>
            <a:r>
              <a:rPr lang="en-US" sz="2050" dirty="0">
                <a:latin typeface="Times New Roman" panose="02020603050405020304" pitchFamily="18" charset="0"/>
                <a:cs typeface="Times New Roman" panose="02020603050405020304" pitchFamily="18" charset="0"/>
              </a:rPr>
              <a:t>NFTs enables gamers to sell coveted items amongst themselves, transfer their game items within different games.</a:t>
            </a:r>
          </a:p>
          <a:p>
            <a:pPr marL="0" indent="0">
              <a:buNone/>
            </a:pPr>
            <a:r>
              <a:rPr lang="en-US" sz="2050" b="1" dirty="0">
                <a:latin typeface="Times New Roman" panose="02020603050405020304" pitchFamily="18" charset="0"/>
                <a:cs typeface="Times New Roman" panose="02020603050405020304" pitchFamily="18" charset="0"/>
              </a:rPr>
              <a:t>- Virtual assets: </a:t>
            </a:r>
            <a:r>
              <a:rPr lang="en-US" sz="2050" dirty="0">
                <a:latin typeface="Times New Roman" panose="02020603050405020304" pitchFamily="18" charset="0"/>
                <a:cs typeface="Times New Roman" panose="02020603050405020304" pitchFamily="18" charset="0"/>
              </a:rPr>
              <a:t>Ethereum Name Service, which delivers .Eth Domains has turned each of these domain names into NFTs, Unstoppable Domains had done the same but with .Crypto addresses. Platforms like Decentraland, Cryptovoxel, Sandbox, Somnium Space enables you to buy virtual lands in their Metaverses</a:t>
            </a:r>
          </a:p>
          <a:p>
            <a:pPr marL="0" indent="0">
              <a:buNone/>
            </a:pPr>
            <a:r>
              <a:rPr lang="en-US" sz="2050" b="1" dirty="0">
                <a:latin typeface="Times New Roman" panose="02020603050405020304" pitchFamily="18" charset="0"/>
                <a:cs typeface="Times New Roman" panose="02020603050405020304" pitchFamily="18" charset="0"/>
              </a:rPr>
              <a:t>- Real World Assets: </a:t>
            </a:r>
            <a:r>
              <a:rPr lang="en-US" sz="2050" dirty="0">
                <a:latin typeface="Times New Roman" panose="02020603050405020304" pitchFamily="18" charset="0"/>
                <a:cs typeface="Times New Roman" panose="02020603050405020304" pitchFamily="18" charset="0"/>
              </a:rPr>
              <a:t>NFTs can be used to tokenize real world assets like properties, this application is very new though.</a:t>
            </a:r>
          </a:p>
          <a:p>
            <a:pPr marL="0" indent="0">
              <a:buNone/>
            </a:pPr>
            <a:r>
              <a:rPr lang="en-US" sz="2050" b="1" dirty="0">
                <a:latin typeface="Times New Roman" panose="02020603050405020304" pitchFamily="18" charset="0"/>
                <a:cs typeface="Times New Roman" panose="02020603050405020304" pitchFamily="18" charset="0"/>
              </a:rPr>
              <a:t>- Identity: </a:t>
            </a:r>
            <a:r>
              <a:rPr lang="en-US" sz="2050" dirty="0">
                <a:latin typeface="Times New Roman" panose="02020603050405020304" pitchFamily="18" charset="0"/>
                <a:cs typeface="Times New Roman" panose="02020603050405020304" pitchFamily="18" charset="0"/>
              </a:rPr>
              <a:t>NFTs could be used to fully digitize our identity and give our greater control over our data.</a:t>
            </a:r>
            <a:endParaRPr lang="en-NG" sz="2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3631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FD257-018C-49F4-9650-0E75ACE228A2}"/>
              </a:ext>
            </a:extLst>
          </p:cNvPr>
          <p:cNvSpPr>
            <a:spLocks noGrp="1"/>
          </p:cNvSpPr>
          <p:nvPr>
            <p:ph type="title"/>
          </p:nvPr>
        </p:nvSpPr>
        <p:spPr>
          <a:xfrm>
            <a:off x="2501413" y="0"/>
            <a:ext cx="7189174" cy="667265"/>
          </a:xfrm>
        </p:spPr>
        <p:txBody>
          <a:bodyPr>
            <a:normAutofit/>
          </a:bodyPr>
          <a:lstStyle/>
          <a:p>
            <a:r>
              <a:rPr lang="en-US" sz="4000" b="1" u="sng" dirty="0">
                <a:latin typeface="Times New Roman" panose="02020603050405020304" pitchFamily="18" charset="0"/>
                <a:cs typeface="Times New Roman" panose="02020603050405020304" pitchFamily="18" charset="0"/>
              </a:rPr>
              <a:t>Overview of the NFT Ecosystem</a:t>
            </a:r>
            <a:endParaRPr lang="en-NG"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5792E1-8BE6-4E77-8352-D8899AA9D610}"/>
              </a:ext>
            </a:extLst>
          </p:cNvPr>
          <p:cNvSpPr>
            <a:spLocks noGrp="1"/>
          </p:cNvSpPr>
          <p:nvPr>
            <p:ph idx="1"/>
          </p:nvPr>
        </p:nvSpPr>
        <p:spPr>
          <a:xfrm>
            <a:off x="123567" y="827902"/>
            <a:ext cx="11936627" cy="5214551"/>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The NFT ecosystem comprises of different platforms and projects which brings Activity and Usecase to NFTs. Here are the major categories</a:t>
            </a:r>
          </a:p>
          <a:p>
            <a:pPr marL="0" indent="0">
              <a:buNone/>
            </a:pPr>
            <a:r>
              <a:rPr lang="en-US" sz="2400" dirty="0">
                <a:latin typeface="Times New Roman" panose="02020603050405020304" pitchFamily="18" charset="0"/>
                <a:cs typeface="Times New Roman" panose="02020603050405020304" pitchFamily="18" charset="0"/>
              </a:rPr>
              <a:t>- Trading 				- Art Marketplaces</a:t>
            </a:r>
          </a:p>
          <a:p>
            <a:pPr marL="0" indent="0">
              <a:buNone/>
            </a:pPr>
            <a:r>
              <a:rPr lang="en-US" sz="2400" dirty="0">
                <a:latin typeface="Times New Roman" panose="02020603050405020304" pitchFamily="18" charset="0"/>
                <a:cs typeface="Times New Roman" panose="02020603050405020304" pitchFamily="18" charset="0"/>
              </a:rPr>
              <a:t>- Data					- Finance</a:t>
            </a:r>
          </a:p>
          <a:p>
            <a:pPr marL="0" indent="0">
              <a:buNone/>
            </a:pPr>
            <a:r>
              <a:rPr lang="en-US" sz="2400" dirty="0">
                <a:latin typeface="Times New Roman" panose="02020603050405020304" pitchFamily="18" charset="0"/>
                <a:cs typeface="Times New Roman" panose="02020603050405020304" pitchFamily="18" charset="0"/>
              </a:rPr>
              <a:t>Collectibles				- Games </a:t>
            </a:r>
          </a:p>
          <a:p>
            <a:pPr marL="0" indent="0">
              <a:buNone/>
            </a:pPr>
            <a:r>
              <a:rPr lang="en-US" sz="2400" dirty="0">
                <a:latin typeface="Times New Roman" panose="02020603050405020304" pitchFamily="18" charset="0"/>
                <a:cs typeface="Times New Roman" panose="02020603050405020304" pitchFamily="18" charset="0"/>
              </a:rPr>
              <a:t>Virtual Worlds (Metaverses)		- Domain Names</a:t>
            </a:r>
          </a:p>
          <a:p>
            <a:pPr marL="0" indent="0">
              <a:buNone/>
            </a:pPr>
            <a:r>
              <a:rPr lang="en-US" sz="2400" dirty="0">
                <a:latin typeface="Times New Roman" panose="02020603050405020304" pitchFamily="18" charset="0"/>
                <a:cs typeface="Times New Roman" panose="02020603050405020304" pitchFamily="18" charset="0"/>
              </a:rPr>
              <a:t>DAO					- NFT x Defi</a:t>
            </a:r>
          </a:p>
        </p:txBody>
      </p:sp>
    </p:spTree>
    <p:extLst>
      <p:ext uri="{BB962C8B-B14F-4D97-AF65-F5344CB8AC3E}">
        <p14:creationId xmlns:p14="http://schemas.microsoft.com/office/powerpoint/2010/main" val="1609657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F6611-6831-441F-AB9D-56F7AF9C5E0A}"/>
              </a:ext>
            </a:extLst>
          </p:cNvPr>
          <p:cNvSpPr>
            <a:spLocks noGrp="1"/>
          </p:cNvSpPr>
          <p:nvPr>
            <p:ph type="title"/>
          </p:nvPr>
        </p:nvSpPr>
        <p:spPr>
          <a:xfrm>
            <a:off x="3917092" y="0"/>
            <a:ext cx="3496962" cy="531341"/>
          </a:xfrm>
        </p:spPr>
        <p:txBody>
          <a:bodyPr>
            <a:noAutofit/>
          </a:bodyPr>
          <a:lstStyle/>
          <a:p>
            <a:pPr algn="ctr"/>
            <a:r>
              <a:rPr lang="en-US" sz="3500" b="1" u="sng" dirty="0">
                <a:latin typeface="Times New Roman" panose="02020603050405020304" pitchFamily="18" charset="0"/>
                <a:cs typeface="Times New Roman" panose="02020603050405020304" pitchFamily="18" charset="0"/>
              </a:rPr>
              <a:t>NFT Trading</a:t>
            </a:r>
            <a:endParaRPr lang="en-NG" sz="35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A7D2C7-BDA6-445F-B19F-32CC39A1BDE4}"/>
              </a:ext>
            </a:extLst>
          </p:cNvPr>
          <p:cNvSpPr>
            <a:spLocks noGrp="1"/>
          </p:cNvSpPr>
          <p:nvPr>
            <p:ph idx="1"/>
          </p:nvPr>
        </p:nvSpPr>
        <p:spPr>
          <a:xfrm>
            <a:off x="201827" y="531341"/>
            <a:ext cx="11788346" cy="5560540"/>
          </a:xfrm>
        </p:spPr>
        <p:txBody>
          <a:bodyPr>
            <a:normAutofit fontScale="92500" lnSpcReduction="10000"/>
          </a:bodyPr>
          <a:lstStyle/>
          <a:p>
            <a:pPr marL="0" indent="0">
              <a:buNone/>
            </a:pPr>
            <a:r>
              <a:rPr lang="en-US" b="1" dirty="0">
                <a:latin typeface="Times New Roman" panose="02020603050405020304" pitchFamily="18" charset="0"/>
                <a:cs typeface="Times New Roman" panose="02020603050405020304" pitchFamily="18" charset="0"/>
              </a:rPr>
              <a:t>Trading: </a:t>
            </a:r>
            <a:r>
              <a:rPr lang="en-US" dirty="0">
                <a:latin typeface="Times New Roman" panose="02020603050405020304" pitchFamily="18" charset="0"/>
                <a:cs typeface="Times New Roman" panose="02020603050405020304" pitchFamily="18" charset="0"/>
              </a:rPr>
              <a:t>The growth of NFTs in the past few years has been due to the steady rise in users and people trying to understand the system. Trading has attracted a lot of new users who have seen the potentials of NFTs. As a way of storing value. Or making quick bucks.</a:t>
            </a:r>
          </a:p>
          <a:p>
            <a:pPr marL="0" indent="0">
              <a:buNone/>
            </a:pPr>
            <a:r>
              <a:rPr lang="en-US" dirty="0">
                <a:latin typeface="Times New Roman" panose="02020603050405020304" pitchFamily="18" charset="0"/>
                <a:cs typeface="Times New Roman" panose="02020603050405020304" pitchFamily="18" charset="0"/>
              </a:rPr>
              <a:t>Amongst the Top NFTs trading platforms here are the major ones </a:t>
            </a:r>
          </a:p>
          <a:p>
            <a:pPr marL="0" indent="0">
              <a:buNone/>
            </a:pPr>
            <a:r>
              <a:rPr lang="en-US" b="1" dirty="0">
                <a:latin typeface="Times New Roman" panose="02020603050405020304" pitchFamily="18" charset="0"/>
                <a:cs typeface="Times New Roman" panose="02020603050405020304" pitchFamily="18" charset="0"/>
              </a:rPr>
              <a:t>- Opensea, - Mintbase,  - TokenTrove</a:t>
            </a:r>
          </a:p>
          <a:p>
            <a:pPr marL="0" indent="0">
              <a:buNone/>
            </a:pPr>
            <a:r>
              <a:rPr lang="en-US" b="1" dirty="0">
                <a:latin typeface="Times New Roman" panose="02020603050405020304" pitchFamily="18" charset="0"/>
                <a:cs typeface="Times New Roman" panose="02020603050405020304" pitchFamily="18" charset="0"/>
              </a:rPr>
              <a:t>- Opensea: </a:t>
            </a:r>
            <a:r>
              <a:rPr lang="en-US" dirty="0">
                <a:latin typeface="Times New Roman" panose="02020603050405020304" pitchFamily="18" charset="0"/>
                <a:cs typeface="Times New Roman" panose="02020603050405020304" pitchFamily="18" charset="0"/>
              </a:rPr>
              <a:t>This is the #1 NFT exchange and the King of the ecosystem, its an overall one stop shop that allows users to trade NFTs, create NFTs, access data and inspect for more information. This is like the Binance exchange of NFTs</a:t>
            </a:r>
          </a:p>
          <a:p>
            <a:pPr marL="0" indent="0">
              <a:buNone/>
            </a:pPr>
            <a:r>
              <a:rPr lang="en-US" b="1" dirty="0">
                <a:latin typeface="Times New Roman" panose="02020603050405020304" pitchFamily="18" charset="0"/>
                <a:cs typeface="Times New Roman" panose="02020603050405020304" pitchFamily="18" charset="0"/>
              </a:rPr>
              <a:t>- Mintbase:  </a:t>
            </a:r>
            <a:r>
              <a:rPr lang="en-US" dirty="0">
                <a:latin typeface="Times New Roman" panose="02020603050405020304" pitchFamily="18" charset="0"/>
                <a:cs typeface="Times New Roman" panose="02020603050405020304" pitchFamily="18" charset="0"/>
              </a:rPr>
              <a:t>This is also a marketplace to buy, sell and mint NFTs. The major features that makes mintbase stand out is that, it offers NFTs that are not easily found on other platforms. Mintbase covers different categories of NFTs like music, membership services, tickets, news and photography.  For alternate NFTs forms that are not found on Opensea or not popularly known Mintbase captures them.</a:t>
            </a:r>
          </a:p>
          <a:p>
            <a:pPr marL="0" indent="0">
              <a:buNone/>
            </a:pP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TokenTrove </a:t>
            </a:r>
            <a:r>
              <a:rPr lang="en-US" dirty="0">
                <a:latin typeface="Times New Roman" panose="02020603050405020304" pitchFamily="18" charset="0"/>
                <a:cs typeface="Times New Roman" panose="02020603050405020304" pitchFamily="18" charset="0"/>
              </a:rPr>
              <a:t>- This is a Marketplace that specialises in gaming based NFTs and Metaverses. For NFTs based games whose items are not readily available on Opensea or Mintbase. There are found on TokenTrove.  This marketplace enables it's users to buy and sell NFTs like Gods Unchained, Cryptovoxel, Cryptospace Commanders, etc.</a:t>
            </a:r>
            <a:endParaRPr lang="en-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1648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E4EB9-8330-4606-9BC8-BA8192485CDB}"/>
              </a:ext>
            </a:extLst>
          </p:cNvPr>
          <p:cNvSpPr>
            <a:spLocks noGrp="1"/>
          </p:cNvSpPr>
          <p:nvPr>
            <p:ph type="title"/>
          </p:nvPr>
        </p:nvSpPr>
        <p:spPr>
          <a:xfrm>
            <a:off x="4342569" y="0"/>
            <a:ext cx="3506861" cy="494269"/>
          </a:xfrm>
        </p:spPr>
        <p:txBody>
          <a:bodyPr>
            <a:normAutofit fontScale="90000"/>
          </a:bodyPr>
          <a:lstStyle/>
          <a:p>
            <a:pPr algn="ctr"/>
            <a:r>
              <a:rPr lang="en-US" sz="3000" b="1" u="sng" dirty="0">
                <a:latin typeface="Times New Roman" panose="02020603050405020304" pitchFamily="18" charset="0"/>
                <a:cs typeface="Times New Roman" panose="02020603050405020304" pitchFamily="18" charset="0"/>
              </a:rPr>
              <a:t>ART Marketplaces</a:t>
            </a:r>
            <a:endParaRPr lang="en-NG" sz="3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AA6A4E-1F94-4A72-9B68-1E2CCE3E3CF0}"/>
              </a:ext>
            </a:extLst>
          </p:cNvPr>
          <p:cNvSpPr>
            <a:spLocks noGrp="1"/>
          </p:cNvSpPr>
          <p:nvPr>
            <p:ph idx="1"/>
          </p:nvPr>
        </p:nvSpPr>
        <p:spPr>
          <a:xfrm>
            <a:off x="156518" y="605478"/>
            <a:ext cx="11878962" cy="5461689"/>
          </a:xfrm>
        </p:spPr>
        <p:txBody>
          <a:bodyPr>
            <a:noAutofit/>
          </a:bodyPr>
          <a:lstStyle/>
          <a:p>
            <a:pPr marL="0" indent="0">
              <a:buNone/>
            </a:pPr>
            <a:r>
              <a:rPr lang="en-US" sz="2100" b="1" u="sng" dirty="0">
                <a:latin typeface="Times New Roman" panose="02020603050405020304" pitchFamily="18" charset="0"/>
                <a:cs typeface="Times New Roman" panose="02020603050405020304" pitchFamily="18" charset="0"/>
              </a:rPr>
              <a:t>Art Marketplaces </a:t>
            </a:r>
            <a:r>
              <a:rPr lang="en-US" sz="2100" dirty="0">
                <a:latin typeface="Times New Roman" panose="02020603050405020304" pitchFamily="18" charset="0"/>
                <a:cs typeface="Times New Roman" panose="02020603050405020304" pitchFamily="18" charset="0"/>
              </a:rPr>
              <a:t>- NFTs had been a major way to help publicize Artwork due to the ease of Transfer, Proof of ownership and detailed price history and information its able to contain about an artwork, Amongst the top NFT art Marketplaces include.</a:t>
            </a:r>
          </a:p>
          <a:p>
            <a:pPr marL="0" indent="0">
              <a:buNone/>
            </a:pPr>
            <a:r>
              <a:rPr lang="en-US" sz="2100" b="1" dirty="0">
                <a:latin typeface="Times New Roman" panose="02020603050405020304" pitchFamily="18" charset="0"/>
                <a:cs typeface="Times New Roman" panose="02020603050405020304" pitchFamily="18" charset="0"/>
              </a:rPr>
              <a:t>-SuperRare		-Niftygateway	-AsyncArt	-Makersplace		-Knownorigin</a:t>
            </a:r>
          </a:p>
          <a:p>
            <a:pPr marL="0" indent="0">
              <a:buNone/>
            </a:pPr>
            <a:r>
              <a:rPr lang="en-US" sz="2100" b="1" dirty="0">
                <a:latin typeface="Times New Roman" panose="02020603050405020304" pitchFamily="18" charset="0"/>
                <a:cs typeface="Times New Roman" panose="02020603050405020304" pitchFamily="18" charset="0"/>
              </a:rPr>
              <a:t>-Wax.atomichub	-Paras.id 	-Signartapp 	-NFT showroom	-Ghostmarket.io	</a:t>
            </a:r>
          </a:p>
          <a:p>
            <a:pPr marL="0" indent="0">
              <a:buNone/>
            </a:pPr>
            <a:r>
              <a:rPr lang="en-US" sz="2100" b="1" dirty="0">
                <a:latin typeface="Times New Roman" panose="02020603050405020304" pitchFamily="18" charset="0"/>
                <a:cs typeface="Times New Roman" panose="02020603050405020304" pitchFamily="18" charset="0"/>
              </a:rPr>
              <a:t>-SuperRare: </a:t>
            </a:r>
            <a:r>
              <a:rPr lang="en-US" sz="2100" dirty="0">
                <a:latin typeface="Times New Roman" panose="02020603050405020304" pitchFamily="18" charset="0"/>
                <a:cs typeface="Times New Roman" panose="02020603050405020304" pitchFamily="18" charset="0"/>
              </a:rPr>
              <a:t>They are one of the oldest platform and the most dominant NFT art Marketplace that requires artist to apply, as they have a very long wait list.</a:t>
            </a:r>
          </a:p>
          <a:p>
            <a:pPr marL="0" indent="0">
              <a:buNone/>
            </a:pPr>
            <a:r>
              <a:rPr lang="en-US" sz="2100" b="1" dirty="0">
                <a:latin typeface="Times New Roman" panose="02020603050405020304" pitchFamily="18" charset="0"/>
                <a:cs typeface="Times New Roman" panose="02020603050405020304" pitchFamily="18" charset="0"/>
              </a:rPr>
              <a:t>-Niftygateway: </a:t>
            </a:r>
            <a:r>
              <a:rPr lang="en-US" sz="2100" dirty="0">
                <a:latin typeface="Times New Roman" panose="02020603050405020304" pitchFamily="18" charset="0"/>
                <a:cs typeface="Times New Roman" panose="02020603050405020304" pitchFamily="18" charset="0"/>
              </a:rPr>
              <a:t>launched in 2020, this platform has steadily become extremely important in the NFT art scene. As it has witnessed a very large amount of wealthy Collectors. In the past few months the major amounts of NFTs sold at extremely high prices have been bought and sold on this platform. Including Beeple 6.6$m</a:t>
            </a:r>
          </a:p>
        </p:txBody>
      </p:sp>
    </p:spTree>
    <p:extLst>
      <p:ext uri="{BB962C8B-B14F-4D97-AF65-F5344CB8AC3E}">
        <p14:creationId xmlns:p14="http://schemas.microsoft.com/office/powerpoint/2010/main" val="3277310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D421-F284-4A16-A576-78D0C1564E2A}"/>
              </a:ext>
            </a:extLst>
          </p:cNvPr>
          <p:cNvSpPr>
            <a:spLocks noGrp="1"/>
          </p:cNvSpPr>
          <p:nvPr>
            <p:ph type="title"/>
          </p:nvPr>
        </p:nvSpPr>
        <p:spPr>
          <a:xfrm>
            <a:off x="4258130" y="1"/>
            <a:ext cx="3667499" cy="556054"/>
          </a:xfrm>
        </p:spPr>
        <p:txBody>
          <a:bodyPr/>
          <a:lstStyle/>
          <a:p>
            <a:pPr algn="ctr"/>
            <a:r>
              <a:rPr lang="en-US" b="1" u="sng" dirty="0">
                <a:latin typeface="Times New Roman" panose="02020603050405020304" pitchFamily="18" charset="0"/>
                <a:cs typeface="Times New Roman" panose="02020603050405020304" pitchFamily="18" charset="0"/>
              </a:rPr>
              <a:t>ART </a:t>
            </a:r>
            <a:r>
              <a:rPr lang="en-US" sz="2800" b="1" u="sng" dirty="0">
                <a:latin typeface="Times New Roman" panose="02020603050405020304" pitchFamily="18" charset="0"/>
                <a:cs typeface="Times New Roman" panose="02020603050405020304" pitchFamily="18" charset="0"/>
              </a:rPr>
              <a:t>Marketplaces</a:t>
            </a:r>
            <a:endParaRPr lang="en-NG" sz="28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0724B9-4E06-4F2A-A39F-7FE51ECB0220}"/>
              </a:ext>
            </a:extLst>
          </p:cNvPr>
          <p:cNvSpPr>
            <a:spLocks noGrp="1"/>
          </p:cNvSpPr>
          <p:nvPr>
            <p:ph idx="1"/>
          </p:nvPr>
        </p:nvSpPr>
        <p:spPr>
          <a:xfrm>
            <a:off x="135922" y="556055"/>
            <a:ext cx="11911913" cy="5424615"/>
          </a:xfrm>
        </p:spPr>
        <p:txBody>
          <a:bodyPr>
            <a:normAutofit/>
          </a:bodyPr>
          <a:lstStyle/>
          <a:p>
            <a:pPr marL="0" indent="0">
              <a:buNone/>
            </a:pPr>
            <a:r>
              <a:rPr lang="en-US" sz="2100" b="1" dirty="0">
                <a:latin typeface="Times New Roman" panose="02020603050405020304" pitchFamily="18" charset="0"/>
                <a:cs typeface="Times New Roman" panose="02020603050405020304" pitchFamily="18" charset="0"/>
              </a:rPr>
              <a:t>-Rarible: </a:t>
            </a:r>
            <a:r>
              <a:rPr lang="en-US" sz="2100" dirty="0">
                <a:latin typeface="Times New Roman" panose="02020603050405020304" pitchFamily="18" charset="0"/>
                <a:cs typeface="Times New Roman" panose="02020603050405020304" pitchFamily="18" charset="0"/>
              </a:rPr>
              <a:t>This is a NFT platform that was the first to implement their native token to incentivize artist on their sales and collectors on their purchases of NFTs using their platform. This is a move that is sure to be adopted by other platforms soon.</a:t>
            </a:r>
            <a:endParaRPr lang="en-US" sz="2100" b="1" dirty="0">
              <a:latin typeface="Times New Roman" panose="02020603050405020304" pitchFamily="18" charset="0"/>
              <a:cs typeface="Times New Roman" panose="02020603050405020304" pitchFamily="18" charset="0"/>
            </a:endParaRPr>
          </a:p>
          <a:p>
            <a:pPr marL="0" indent="0">
              <a:buNone/>
            </a:pPr>
            <a:r>
              <a:rPr lang="en-US" sz="2100" b="1" dirty="0">
                <a:latin typeface="Times New Roman" panose="02020603050405020304" pitchFamily="18" charset="0"/>
                <a:cs typeface="Times New Roman" panose="02020603050405020304" pitchFamily="18" charset="0"/>
              </a:rPr>
              <a:t>-AsyncArt: </a:t>
            </a:r>
            <a:r>
              <a:rPr lang="en-US" sz="2100" dirty="0">
                <a:latin typeface="Times New Roman" panose="02020603050405020304" pitchFamily="18" charset="0"/>
                <a:cs typeface="Times New Roman" panose="02020603050405020304" pitchFamily="18" charset="0"/>
              </a:rPr>
              <a:t>This platforms enables artist to create multiple NFTs from one piece of art. Also these NFTs are able to change their state.  E.g An art piece can be set to change from a sunny scene to a stormy scene, when a user changes the state of that NFT.</a:t>
            </a:r>
          </a:p>
          <a:p>
            <a:pPr marL="0" indent="0">
              <a:buNone/>
            </a:pPr>
            <a:r>
              <a:rPr lang="en-US" sz="2100" b="1" dirty="0">
                <a:latin typeface="Times New Roman" panose="02020603050405020304" pitchFamily="18" charset="0"/>
                <a:cs typeface="Times New Roman" panose="02020603050405020304" pitchFamily="18" charset="0"/>
              </a:rPr>
              <a:t>-Makersplace: </a:t>
            </a:r>
            <a:r>
              <a:rPr lang="en-US" sz="2100" dirty="0">
                <a:latin typeface="Times New Roman" panose="02020603050405020304" pitchFamily="18" charset="0"/>
                <a:cs typeface="Times New Roman" panose="02020603050405020304" pitchFamily="18" charset="0"/>
              </a:rPr>
              <a:t>This is an art platform that requires artist to apply to mint and sell on their platform.</a:t>
            </a:r>
          </a:p>
          <a:p>
            <a:pPr marL="0" indent="0">
              <a:buNone/>
            </a:pPr>
            <a:r>
              <a:rPr lang="en-US" sz="2100" b="1" dirty="0">
                <a:latin typeface="Times New Roman" panose="02020603050405020304" pitchFamily="18" charset="0"/>
                <a:cs typeface="Times New Roman" panose="02020603050405020304" pitchFamily="18" charset="0"/>
              </a:rPr>
              <a:t>-Knownorigin: </a:t>
            </a:r>
            <a:r>
              <a:rPr lang="en-US" sz="2100" dirty="0">
                <a:latin typeface="Times New Roman" panose="02020603050405020304" pitchFamily="18" charset="0"/>
                <a:cs typeface="Times New Roman" panose="02020603050405020304" pitchFamily="18" charset="0"/>
              </a:rPr>
              <a:t>This is also an art platform that requires artist to Apply and get accepted into their platform. In order to tokenize their artwork and trade.</a:t>
            </a:r>
          </a:p>
          <a:p>
            <a:pPr marL="0" indent="0">
              <a:buNone/>
            </a:pPr>
            <a:r>
              <a:rPr lang="en-US" sz="2100" b="1" dirty="0">
                <a:latin typeface="Times New Roman" panose="02020603050405020304" pitchFamily="18" charset="0"/>
                <a:cs typeface="Times New Roman" panose="02020603050405020304" pitchFamily="18" charset="0"/>
              </a:rPr>
              <a:t>-Wax.atomichub: </a:t>
            </a:r>
            <a:r>
              <a:rPr lang="en-US" sz="2100" dirty="0">
                <a:latin typeface="Times New Roman" panose="02020603050405020304" pitchFamily="18" charset="0"/>
                <a:cs typeface="Times New Roman" panose="02020603050405020304" pitchFamily="18" charset="0"/>
              </a:rPr>
              <a:t>This is an art platform that enables artist to readily create a collection and mint their artworks, this platforms provides a linkbridge for transfer of NFTs on other blockchains to theirs.</a:t>
            </a:r>
          </a:p>
          <a:p>
            <a:pPr marL="0" indent="0">
              <a:buNone/>
            </a:pPr>
            <a:r>
              <a:rPr lang="en-US" sz="2100" dirty="0">
                <a:latin typeface="Times New Roman" panose="02020603050405020304" pitchFamily="18" charset="0"/>
                <a:cs typeface="Times New Roman" panose="02020603050405020304" pitchFamily="18" charset="0"/>
              </a:rPr>
              <a:t>Kindly note that this is just a summary of a few platforms. There are so many NFT art platforms around.</a:t>
            </a:r>
          </a:p>
        </p:txBody>
      </p:sp>
    </p:spTree>
    <p:extLst>
      <p:ext uri="{BB962C8B-B14F-4D97-AF65-F5344CB8AC3E}">
        <p14:creationId xmlns:p14="http://schemas.microsoft.com/office/powerpoint/2010/main" val="375691137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522</TotalTime>
  <Words>2674</Words>
  <Application>Microsoft Office PowerPoint</Application>
  <PresentationFormat>Widescreen</PresentationFormat>
  <Paragraphs>118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Palatino Linotype</vt:lpstr>
      <vt:lpstr>Times New Roman</vt:lpstr>
      <vt:lpstr>Gallery</vt:lpstr>
      <vt:lpstr>Class Outline</vt:lpstr>
      <vt:lpstr>NFT – Non Fungible Token</vt:lpstr>
      <vt:lpstr>Brief History of NFTs</vt:lpstr>
      <vt:lpstr>Features of An NFTs</vt:lpstr>
      <vt:lpstr>Use case of NFTs</vt:lpstr>
      <vt:lpstr>Overview of the NFT Ecosystem</vt:lpstr>
      <vt:lpstr>NFT Trading</vt:lpstr>
      <vt:lpstr>ART Marketplaces</vt:lpstr>
      <vt:lpstr>ART Marketplaces</vt:lpstr>
      <vt:lpstr>NFT Data</vt:lpstr>
      <vt:lpstr>NFT Finance</vt:lpstr>
      <vt:lpstr>Collectibles</vt:lpstr>
      <vt:lpstr>Games</vt:lpstr>
      <vt:lpstr>Metaverses (Virtual Worlds)</vt:lpstr>
      <vt:lpstr>DAO &amp; Domain Names</vt:lpstr>
      <vt:lpstr>NFTs x Defi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NFT – Non Fungible Token</dc:title>
  <dc:creator>Caleb Alikwe</dc:creator>
  <cp:lastModifiedBy>Caleb Alikwe</cp:lastModifiedBy>
  <cp:revision>33</cp:revision>
  <dcterms:created xsi:type="dcterms:W3CDTF">2021-03-05T12:34:06Z</dcterms:created>
  <dcterms:modified xsi:type="dcterms:W3CDTF">2021-03-06T19:12:34Z</dcterms:modified>
</cp:coreProperties>
</file>