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8" r:id="rId3"/>
    <p:sldId id="261" r:id="rId4"/>
    <p:sldId id="259" r:id="rId5"/>
    <p:sldId id="260" r:id="rId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5" autoAdjust="0"/>
    <p:restoredTop sz="87610" autoAdjust="0"/>
  </p:normalViewPr>
  <p:slideViewPr>
    <p:cSldViewPr snapToGrid="0">
      <p:cViewPr varScale="1">
        <p:scale>
          <a:sx n="97" d="100"/>
          <a:sy n="97" d="100"/>
        </p:scale>
        <p:origin x="426" y="72"/>
      </p:cViewPr>
      <p:guideLst/>
    </p:cSldViewPr>
  </p:slideViewPr>
  <p:outlineViewPr>
    <p:cViewPr>
      <p:scale>
        <a:sx n="33" d="100"/>
        <a:sy n="33" d="100"/>
      </p:scale>
      <p:origin x="0" y="-306"/>
    </p:cViewPr>
  </p:outlineViewPr>
  <p:notesTextViewPr>
    <p:cViewPr>
      <p:scale>
        <a:sx n="3" d="2"/>
        <a:sy n="3" d="2"/>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F1AB1-6471-4B0A-A704-19BEB38EE22B}" type="datetimeFigureOut">
              <a:rPr lang="nb-NO" smtClean="0"/>
              <a:t>22.03.2019</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42331-15EE-4941-BC82-4E7AE6545F9E}" type="slidenum">
              <a:rPr lang="nb-NO" smtClean="0"/>
              <a:t>‹#›</a:t>
            </a:fld>
            <a:endParaRPr lang="nb-NO"/>
          </a:p>
        </p:txBody>
      </p:sp>
    </p:spTree>
    <p:extLst>
      <p:ext uri="{BB962C8B-B14F-4D97-AF65-F5344CB8AC3E}">
        <p14:creationId xmlns:p14="http://schemas.microsoft.com/office/powerpoint/2010/main" val="62878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914400" y="2130426"/>
            <a:ext cx="10871200" cy="1470025"/>
          </a:xfrm>
        </p:spPr>
        <p:txBody>
          <a:bodyPr/>
          <a:lstStyle>
            <a:lvl1pPr algn="l">
              <a:defRPr/>
            </a:lvl1pPr>
          </a:lstStyle>
          <a:p>
            <a:r>
              <a:rPr lang="en-US"/>
              <a:t>Click to edit Master title style</a:t>
            </a:r>
            <a:endParaRPr lang="nn-NO" dirty="0"/>
          </a:p>
        </p:txBody>
      </p:sp>
      <p:sp>
        <p:nvSpPr>
          <p:cNvPr id="3" name="Undertittel 2"/>
          <p:cNvSpPr>
            <a:spLocks noGrp="1"/>
          </p:cNvSpPr>
          <p:nvPr>
            <p:ph type="subTitle" idx="1"/>
          </p:nvPr>
        </p:nvSpPr>
        <p:spPr>
          <a:xfrm>
            <a:off x="914400" y="3886200"/>
            <a:ext cx="10363200" cy="1752600"/>
          </a:xfrm>
        </p:spPr>
        <p:txBody>
          <a:bodyPr/>
          <a:lstStyle>
            <a:lvl1pPr marL="0" indent="0" algn="l">
              <a:buNone/>
              <a:defRPr>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n-NO" dirty="0"/>
          </a:p>
        </p:txBody>
      </p:sp>
      <p:sp>
        <p:nvSpPr>
          <p:cNvPr id="4"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dirty="0"/>
          </a:p>
        </p:txBody>
      </p:sp>
      <p:sp>
        <p:nvSpPr>
          <p:cNvPr id="5" name="Plassholder for bunntekst 4"/>
          <p:cNvSpPr>
            <a:spLocks noGrp="1"/>
          </p:cNvSpPr>
          <p:nvPr>
            <p:ph type="ftr" sz="quarter" idx="11"/>
          </p:nvPr>
        </p:nvSpPr>
        <p:spPr/>
        <p:txBody>
          <a:bodyPr/>
          <a:lstStyle>
            <a:lvl1pPr>
              <a:defRPr/>
            </a:lvl1pPr>
          </a:lstStyle>
          <a:p>
            <a:r>
              <a:rPr lang="nb-NO" dirty="0"/>
              <a:t>Knut Erik Tollefsen</a:t>
            </a:r>
          </a:p>
        </p:txBody>
      </p:sp>
      <p:sp>
        <p:nvSpPr>
          <p:cNvPr id="6"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135038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loddrett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4"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5" name="Plassholder for bunntekst 4"/>
          <p:cNvSpPr>
            <a:spLocks noGrp="1"/>
          </p:cNvSpPr>
          <p:nvPr>
            <p:ph type="ftr" sz="quarter" idx="11"/>
          </p:nvPr>
        </p:nvSpPr>
        <p:spPr/>
        <p:txBody>
          <a:bodyPr/>
          <a:lstStyle>
            <a:lvl1pPr>
              <a:defRPr/>
            </a:lvl1pPr>
          </a:lstStyle>
          <a:p>
            <a:endParaRPr lang="nb-NO"/>
          </a:p>
        </p:txBody>
      </p:sp>
      <p:sp>
        <p:nvSpPr>
          <p:cNvPr id="6"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115972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839200" y="274639"/>
            <a:ext cx="2743200" cy="5851525"/>
          </a:xfrm>
        </p:spPr>
        <p:txBody>
          <a:bodyPr vert="eaVert"/>
          <a:lstStyle/>
          <a:p>
            <a:r>
              <a:rPr lang="en-US"/>
              <a:t>Click to edit Master title style</a:t>
            </a:r>
            <a:endParaRPr lang="nn-NO"/>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4"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5" name="Plassholder for bunntekst 4"/>
          <p:cNvSpPr>
            <a:spLocks noGrp="1"/>
          </p:cNvSpPr>
          <p:nvPr>
            <p:ph type="ftr" sz="quarter" idx="11"/>
          </p:nvPr>
        </p:nvSpPr>
        <p:spPr/>
        <p:txBody>
          <a:bodyPr/>
          <a:lstStyle>
            <a:lvl1pPr>
              <a:defRPr/>
            </a:lvl1pPr>
          </a:lstStyle>
          <a:p>
            <a:endParaRPr lang="nb-NO"/>
          </a:p>
        </p:txBody>
      </p:sp>
      <p:sp>
        <p:nvSpPr>
          <p:cNvPr id="6"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333353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dirty="0"/>
          </a:p>
        </p:txBody>
      </p:sp>
      <p:sp>
        <p:nvSpPr>
          <p:cNvPr id="4"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5" name="Plassholder for bunntekst 4"/>
          <p:cNvSpPr>
            <a:spLocks noGrp="1"/>
          </p:cNvSpPr>
          <p:nvPr>
            <p:ph type="ftr" sz="quarter" idx="11"/>
          </p:nvPr>
        </p:nvSpPr>
        <p:spPr/>
        <p:txBody>
          <a:bodyPr/>
          <a:lstStyle>
            <a:lvl1pPr>
              <a:defRPr/>
            </a:lvl1pPr>
          </a:lstStyle>
          <a:p>
            <a:endParaRPr lang="nb-NO"/>
          </a:p>
        </p:txBody>
      </p:sp>
      <p:sp>
        <p:nvSpPr>
          <p:cNvPr id="6"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337334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nn-NO" dirty="0"/>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5" name="Plassholder for bunntekst 4"/>
          <p:cNvSpPr>
            <a:spLocks noGrp="1"/>
          </p:cNvSpPr>
          <p:nvPr>
            <p:ph type="ftr" sz="quarter" idx="11"/>
          </p:nvPr>
        </p:nvSpPr>
        <p:spPr/>
        <p:txBody>
          <a:bodyPr/>
          <a:lstStyle>
            <a:lvl1pPr>
              <a:defRPr/>
            </a:lvl1pPr>
          </a:lstStyle>
          <a:p>
            <a:endParaRPr lang="nb-NO"/>
          </a:p>
        </p:txBody>
      </p:sp>
      <p:sp>
        <p:nvSpPr>
          <p:cNvPr id="6"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31698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5"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6" name="Plassholder for bunntekst 4"/>
          <p:cNvSpPr>
            <a:spLocks noGrp="1"/>
          </p:cNvSpPr>
          <p:nvPr>
            <p:ph type="ftr" sz="quarter" idx="11"/>
          </p:nvPr>
        </p:nvSpPr>
        <p:spPr/>
        <p:txBody>
          <a:bodyPr/>
          <a:lstStyle>
            <a:lvl1pPr>
              <a:defRPr/>
            </a:lvl1pPr>
          </a:lstStyle>
          <a:p>
            <a:endParaRPr lang="nb-NO"/>
          </a:p>
        </p:txBody>
      </p:sp>
      <p:sp>
        <p:nvSpPr>
          <p:cNvPr id="7"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246217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en-US"/>
              <a:t>Click to edit Master title style</a:t>
            </a:r>
            <a:endParaRPr lang="nn-NO"/>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7"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8" name="Plassholder for bunntekst 4"/>
          <p:cNvSpPr>
            <a:spLocks noGrp="1"/>
          </p:cNvSpPr>
          <p:nvPr>
            <p:ph type="ftr" sz="quarter" idx="11"/>
          </p:nvPr>
        </p:nvSpPr>
        <p:spPr/>
        <p:txBody>
          <a:bodyPr/>
          <a:lstStyle>
            <a:lvl1pPr>
              <a:defRPr/>
            </a:lvl1pPr>
          </a:lstStyle>
          <a:p>
            <a:endParaRPr lang="nb-NO"/>
          </a:p>
        </p:txBody>
      </p:sp>
      <p:sp>
        <p:nvSpPr>
          <p:cNvPr id="9"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41345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n-NO"/>
          </a:p>
        </p:txBody>
      </p:sp>
      <p:sp>
        <p:nvSpPr>
          <p:cNvPr id="3"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4" name="Plassholder for bunntekst 4"/>
          <p:cNvSpPr>
            <a:spLocks noGrp="1"/>
          </p:cNvSpPr>
          <p:nvPr>
            <p:ph type="ftr" sz="quarter" idx="11"/>
          </p:nvPr>
        </p:nvSpPr>
        <p:spPr/>
        <p:txBody>
          <a:bodyPr/>
          <a:lstStyle>
            <a:lvl1pPr>
              <a:defRPr/>
            </a:lvl1pPr>
          </a:lstStyle>
          <a:p>
            <a:endParaRPr lang="nb-NO"/>
          </a:p>
        </p:txBody>
      </p:sp>
      <p:sp>
        <p:nvSpPr>
          <p:cNvPr id="5"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26251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3" name="Plassholder for bunntekst 4"/>
          <p:cNvSpPr>
            <a:spLocks noGrp="1"/>
          </p:cNvSpPr>
          <p:nvPr>
            <p:ph type="ftr" sz="quarter" idx="11"/>
          </p:nvPr>
        </p:nvSpPr>
        <p:spPr/>
        <p:txBody>
          <a:bodyPr/>
          <a:lstStyle>
            <a:lvl1pPr>
              <a:defRPr/>
            </a:lvl1pPr>
          </a:lstStyle>
          <a:p>
            <a:endParaRPr lang="nb-NO"/>
          </a:p>
        </p:txBody>
      </p:sp>
      <p:sp>
        <p:nvSpPr>
          <p:cNvPr id="4"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408736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nn-NO"/>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n-NO"/>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6" name="Plassholder for bunntekst 4"/>
          <p:cNvSpPr>
            <a:spLocks noGrp="1"/>
          </p:cNvSpPr>
          <p:nvPr>
            <p:ph type="ftr" sz="quarter" idx="11"/>
          </p:nvPr>
        </p:nvSpPr>
        <p:spPr/>
        <p:txBody>
          <a:bodyPr/>
          <a:lstStyle>
            <a:lvl1pPr>
              <a:defRPr/>
            </a:lvl1pPr>
          </a:lstStyle>
          <a:p>
            <a:endParaRPr lang="nb-NO"/>
          </a:p>
        </p:txBody>
      </p:sp>
      <p:sp>
        <p:nvSpPr>
          <p:cNvPr id="7"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374535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nn-NO"/>
          </a:p>
        </p:txBody>
      </p:sp>
      <p:sp>
        <p:nvSpPr>
          <p:cNvPr id="3" name="Plassholder for bild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nn-NO" noProof="0"/>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Plassholder for dato 3"/>
          <p:cNvSpPr>
            <a:spLocks noGrp="1"/>
          </p:cNvSpPr>
          <p:nvPr>
            <p:ph type="dt" sz="half" idx="10"/>
          </p:nvPr>
        </p:nvSpPr>
        <p:spPr/>
        <p:txBody>
          <a:bodyPr/>
          <a:lstStyle>
            <a:lvl1pPr>
              <a:defRPr/>
            </a:lvl1pPr>
          </a:lstStyle>
          <a:p>
            <a:fld id="{0984581E-D768-4785-9B19-E435A31C163B}" type="datetimeFigureOut">
              <a:rPr lang="nb-NO" smtClean="0"/>
              <a:t>22.03.2019</a:t>
            </a:fld>
            <a:endParaRPr lang="nb-NO"/>
          </a:p>
        </p:txBody>
      </p:sp>
      <p:sp>
        <p:nvSpPr>
          <p:cNvPr id="6" name="Plassholder for bunntekst 4"/>
          <p:cNvSpPr>
            <a:spLocks noGrp="1"/>
          </p:cNvSpPr>
          <p:nvPr>
            <p:ph type="ftr" sz="quarter" idx="11"/>
          </p:nvPr>
        </p:nvSpPr>
        <p:spPr/>
        <p:txBody>
          <a:bodyPr/>
          <a:lstStyle>
            <a:lvl1pPr>
              <a:defRPr/>
            </a:lvl1pPr>
          </a:lstStyle>
          <a:p>
            <a:endParaRPr lang="nb-NO"/>
          </a:p>
        </p:txBody>
      </p:sp>
      <p:sp>
        <p:nvSpPr>
          <p:cNvPr id="7" name="Plassholder for lysbildenummer 5"/>
          <p:cNvSpPr>
            <a:spLocks noGrp="1"/>
          </p:cNvSpPr>
          <p:nvPr>
            <p:ph type="sldNum" sz="quarter" idx="12"/>
          </p:nvPr>
        </p:nvSpPr>
        <p:spPr/>
        <p:txBody>
          <a:bodyPr/>
          <a:lstStyle>
            <a:lvl1pPr>
              <a:defRPr/>
            </a:lvl1pPr>
          </a:lstStyle>
          <a:p>
            <a:fld id="{0E1770C2-C8A4-4DCE-AFCA-F45E82CF3217}" type="slidenum">
              <a:rPr lang="nb-NO" smtClean="0"/>
              <a:t>‹#›</a:t>
            </a:fld>
            <a:endParaRPr lang="nb-NO"/>
          </a:p>
        </p:txBody>
      </p:sp>
    </p:spTree>
    <p:extLst>
      <p:ext uri="{BB962C8B-B14F-4D97-AF65-F5344CB8AC3E}">
        <p14:creationId xmlns:p14="http://schemas.microsoft.com/office/powerpoint/2010/main" val="21320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Plassholder for tittel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b-NO" dirty="0"/>
              <a:t>Klikk for å redigere tittelstil</a:t>
            </a:r>
            <a:endParaRPr lang="nn-NO" dirty="0"/>
          </a:p>
        </p:txBody>
      </p:sp>
      <p:sp>
        <p:nvSpPr>
          <p:cNvPr id="1027" name="Plassholder for tekst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213600" y="6400801"/>
            <a:ext cx="2914651"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Verdana" pitchFamily="34" charset="0"/>
              </a:defRPr>
            </a:lvl1pPr>
          </a:lstStyle>
          <a:p>
            <a:fld id="{0984581E-D768-4785-9B19-E435A31C163B}" type="datetimeFigureOut">
              <a:rPr lang="nb-NO" smtClean="0"/>
              <a:t>22.03.2019</a:t>
            </a:fld>
            <a:endParaRPr lang="nb-NO"/>
          </a:p>
        </p:txBody>
      </p:sp>
      <p:sp>
        <p:nvSpPr>
          <p:cNvPr id="5" name="Plassholder for bunntekst 4"/>
          <p:cNvSpPr>
            <a:spLocks noGrp="1"/>
          </p:cNvSpPr>
          <p:nvPr>
            <p:ph type="ftr" sz="quarter" idx="3"/>
          </p:nvPr>
        </p:nvSpPr>
        <p:spPr>
          <a:xfrm>
            <a:off x="3149600" y="6400801"/>
            <a:ext cx="386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Verdana" pitchFamily="34" charset="0"/>
              </a:defRPr>
            </a:lvl1pPr>
          </a:lstStyle>
          <a:p>
            <a:r>
              <a:rPr lang="nb-NO" dirty="0"/>
              <a:t>Knut Erik Tollefsen</a:t>
            </a:r>
          </a:p>
        </p:txBody>
      </p:sp>
      <p:sp>
        <p:nvSpPr>
          <p:cNvPr id="6" name="Plassholder for lysbildenummer 5"/>
          <p:cNvSpPr>
            <a:spLocks noGrp="1"/>
          </p:cNvSpPr>
          <p:nvPr>
            <p:ph type="sldNum" sz="quarter" idx="4"/>
          </p:nvPr>
        </p:nvSpPr>
        <p:spPr>
          <a:xfrm>
            <a:off x="10320867" y="6400801"/>
            <a:ext cx="1261533"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Verdana" pitchFamily="34" charset="0"/>
              </a:defRPr>
            </a:lvl1pPr>
          </a:lstStyle>
          <a:p>
            <a:fld id="{0E1770C2-C8A4-4DCE-AFCA-F45E82CF3217}" type="slidenum">
              <a:rPr lang="nb-NO" smtClean="0"/>
              <a:t>‹#›</a:t>
            </a:fld>
            <a:endParaRPr lang="nb-NO" dirty="0"/>
          </a:p>
        </p:txBody>
      </p:sp>
      <p:pic>
        <p:nvPicPr>
          <p:cNvPr id="8" name="Bilde 6" descr="NIVA_logo.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09600" y="6336709"/>
            <a:ext cx="1219200" cy="337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475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defRPr sz="4400" kern="1200">
          <a:solidFill>
            <a:srgbClr val="558ED5"/>
          </a:solidFill>
          <a:latin typeface="+mj-lt"/>
          <a:ea typeface="Geneva" pitchFamily="-107" charset="-128"/>
          <a:cs typeface="Geneva" pitchFamily="-107" charset="-128"/>
        </a:defRPr>
      </a:lvl1pPr>
      <a:lvl2pPr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2pPr>
      <a:lvl3pPr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3pPr>
      <a:lvl4pPr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4pPr>
      <a:lvl5pPr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5pPr>
      <a:lvl6pPr marL="457200"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6pPr>
      <a:lvl7pPr marL="914400"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7pPr>
      <a:lvl8pPr marL="1371600"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8pPr>
      <a:lvl9pPr marL="1828800" algn="ctr" defTabSz="457200" rtl="0" eaLnBrk="1" fontAlgn="base" hangingPunct="1">
        <a:spcBef>
          <a:spcPct val="0"/>
        </a:spcBef>
        <a:spcAft>
          <a:spcPct val="0"/>
        </a:spcAft>
        <a:defRPr sz="4400">
          <a:solidFill>
            <a:srgbClr val="558ED5"/>
          </a:solidFill>
          <a:latin typeface="Verdana" pitchFamily="-107" charset="0"/>
          <a:ea typeface="Geneva" pitchFamily="-107" charset="-128"/>
          <a:cs typeface="Geneva" pitchFamily="-107"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Geneva" pitchFamily="-107" charset="-128"/>
          <a:cs typeface="Geneva" pitchFamily="34"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Geneva" pitchFamily="-107" charset="-128"/>
          <a:cs typeface="Geneva"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Geneva" pitchFamily="-107" charset="-128"/>
          <a:cs typeface="Geneva"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Geneva" pitchFamily="-107" charset="-128"/>
          <a:cs typeface="Geneva"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Geneva" pitchFamily="-107" charset="-128"/>
          <a:cs typeface="Genev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592" y="1043291"/>
            <a:ext cx="11359979" cy="1470025"/>
          </a:xfrm>
          <a:effectLst/>
        </p:spPr>
        <p:txBody>
          <a:bodyPr/>
          <a:lstStyle/>
          <a:p>
            <a:pPr algn="ctr"/>
            <a:br>
              <a:rPr lang="en-US" sz="32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NIVA </a:t>
            </a:r>
            <a:r>
              <a:rPr lang="en-US" sz="4000" b="1" dirty="0" err="1">
                <a:effectLst>
                  <a:outerShdw blurRad="38100" dist="38100" dir="2700000" algn="tl">
                    <a:srgbClr val="000000">
                      <a:alpha val="43137"/>
                    </a:srgbClr>
                  </a:outerShdw>
                </a:effectLst>
              </a:rPr>
              <a:t>RAdb</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Web interphase/visualization</a:t>
            </a:r>
            <a:br>
              <a:rPr lang="en-US" sz="3200" b="1" dirty="0">
                <a:effectLst>
                  <a:outerShdw blurRad="38100" dist="38100" dir="2700000" algn="tl">
                    <a:srgbClr val="000000">
                      <a:alpha val="43137"/>
                    </a:srgbClr>
                  </a:outerShdw>
                </a:effectLst>
              </a:rPr>
            </a:br>
            <a:endParaRPr lang="en-US" sz="32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97129" y="3323420"/>
            <a:ext cx="9188907" cy="1752600"/>
          </a:xfrm>
        </p:spPr>
        <p:txBody>
          <a:bodyPr/>
          <a:lstStyle/>
          <a:p>
            <a:pPr algn="ctr"/>
            <a:r>
              <a:rPr lang="en-GB" dirty="0"/>
              <a:t>Knut Erik Tollefsen and Yang Li</a:t>
            </a:r>
            <a:endParaRPr lang="nb-NO" dirty="0"/>
          </a:p>
        </p:txBody>
      </p:sp>
    </p:spTree>
    <p:extLst>
      <p:ext uri="{BB962C8B-B14F-4D97-AF65-F5344CB8AC3E}">
        <p14:creationId xmlns:p14="http://schemas.microsoft.com/office/powerpoint/2010/main" val="38167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AA71-0B5A-4A9F-AF09-80165B4EF35A}"/>
              </a:ext>
            </a:extLst>
          </p:cNvPr>
          <p:cNvSpPr>
            <a:spLocks noGrp="1"/>
          </p:cNvSpPr>
          <p:nvPr>
            <p:ph type="title"/>
          </p:nvPr>
        </p:nvSpPr>
        <p:spPr/>
        <p:txBody>
          <a:bodyPr/>
          <a:lstStyle/>
          <a:p>
            <a:r>
              <a:rPr lang="nb-NO" dirty="0"/>
              <a:t>Web </a:t>
            </a:r>
            <a:r>
              <a:rPr lang="nb-NO" dirty="0" err="1"/>
              <a:t>page</a:t>
            </a:r>
            <a:r>
              <a:rPr lang="nb-NO" dirty="0"/>
              <a:t> design I</a:t>
            </a:r>
            <a:endParaRPr lang="en-US" dirty="0"/>
          </a:p>
        </p:txBody>
      </p:sp>
      <p:sp>
        <p:nvSpPr>
          <p:cNvPr id="3" name="Rectangle 2">
            <a:extLst>
              <a:ext uri="{FF2B5EF4-FFF2-40B4-BE49-F238E27FC236}">
                <a16:creationId xmlns:a16="http://schemas.microsoft.com/office/drawing/2014/main" id="{B3E7C319-4AF6-4F7A-951D-F525CE18659B}"/>
              </a:ext>
            </a:extLst>
          </p:cNvPr>
          <p:cNvSpPr/>
          <p:nvPr/>
        </p:nvSpPr>
        <p:spPr>
          <a:xfrm>
            <a:off x="2664540" y="1917289"/>
            <a:ext cx="7415820" cy="3932904"/>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1567D15-4F41-4782-A143-8CEEBD016AC2}"/>
              </a:ext>
            </a:extLst>
          </p:cNvPr>
          <p:cNvCxnSpPr/>
          <p:nvPr/>
        </p:nvCxnSpPr>
        <p:spPr>
          <a:xfrm>
            <a:off x="2664542" y="4522839"/>
            <a:ext cx="7403690" cy="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218E028-DBA5-4C2D-A339-986EB95181D4}"/>
              </a:ext>
            </a:extLst>
          </p:cNvPr>
          <p:cNvCxnSpPr>
            <a:cxnSpLocks/>
          </p:cNvCxnSpPr>
          <p:nvPr/>
        </p:nvCxnSpPr>
        <p:spPr>
          <a:xfrm flipV="1">
            <a:off x="6489291" y="2300748"/>
            <a:ext cx="0" cy="3549445"/>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5A392DC-1FB2-4305-BD68-B8867C1CF093}"/>
              </a:ext>
            </a:extLst>
          </p:cNvPr>
          <p:cNvCxnSpPr/>
          <p:nvPr/>
        </p:nvCxnSpPr>
        <p:spPr>
          <a:xfrm>
            <a:off x="2664542" y="2286000"/>
            <a:ext cx="7403690" cy="0"/>
          </a:xfrm>
          <a:prstGeom prst="line">
            <a:avLst/>
          </a:prstGeom>
          <a:ln w="9525"/>
          <a:effectLst/>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E417F666-B4B4-4297-B35D-B6C81616AC6C}"/>
              </a:ext>
            </a:extLst>
          </p:cNvPr>
          <p:cNvPicPr>
            <a:picLocks noChangeAspect="1"/>
          </p:cNvPicPr>
          <p:nvPr/>
        </p:nvPicPr>
        <p:blipFill>
          <a:blip r:embed="rId2"/>
          <a:stretch>
            <a:fillRect/>
          </a:stretch>
        </p:blipFill>
        <p:spPr>
          <a:xfrm>
            <a:off x="6582814" y="2334513"/>
            <a:ext cx="3404023" cy="2093651"/>
          </a:xfrm>
          <a:prstGeom prst="rect">
            <a:avLst/>
          </a:prstGeom>
        </p:spPr>
      </p:pic>
      <p:pic>
        <p:nvPicPr>
          <p:cNvPr id="28" name="Picture 27">
            <a:extLst>
              <a:ext uri="{FF2B5EF4-FFF2-40B4-BE49-F238E27FC236}">
                <a16:creationId xmlns:a16="http://schemas.microsoft.com/office/drawing/2014/main" id="{BB084A38-1E64-4552-A1FE-549184DBB8BF}"/>
              </a:ext>
            </a:extLst>
          </p:cNvPr>
          <p:cNvPicPr>
            <a:picLocks noChangeAspect="1"/>
          </p:cNvPicPr>
          <p:nvPr/>
        </p:nvPicPr>
        <p:blipFill>
          <a:blip r:embed="rId3"/>
          <a:stretch>
            <a:fillRect/>
          </a:stretch>
        </p:blipFill>
        <p:spPr>
          <a:xfrm>
            <a:off x="2664540" y="2300966"/>
            <a:ext cx="3820744" cy="2204898"/>
          </a:xfrm>
          <a:prstGeom prst="rect">
            <a:avLst/>
          </a:prstGeom>
        </p:spPr>
      </p:pic>
      <p:pic>
        <p:nvPicPr>
          <p:cNvPr id="29" name="Picture 28">
            <a:extLst>
              <a:ext uri="{FF2B5EF4-FFF2-40B4-BE49-F238E27FC236}">
                <a16:creationId xmlns:a16="http://schemas.microsoft.com/office/drawing/2014/main" id="{E221A868-F3FF-48CF-8EC6-AABD6C1FAFBC}"/>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5175" b="11766"/>
          <a:stretch/>
        </p:blipFill>
        <p:spPr>
          <a:xfrm>
            <a:off x="6874193" y="4617515"/>
            <a:ext cx="2821263" cy="1217142"/>
          </a:xfrm>
          <a:prstGeom prst="rect">
            <a:avLst/>
          </a:prstGeom>
        </p:spPr>
      </p:pic>
      <p:pic>
        <p:nvPicPr>
          <p:cNvPr id="30" name="Picture 29">
            <a:extLst>
              <a:ext uri="{FF2B5EF4-FFF2-40B4-BE49-F238E27FC236}">
                <a16:creationId xmlns:a16="http://schemas.microsoft.com/office/drawing/2014/main" id="{4CF9071E-96BF-4711-83DD-C25F72FCB7F0}"/>
              </a:ext>
            </a:extLst>
          </p:cNvPr>
          <p:cNvPicPr>
            <a:picLocks noChangeAspect="1"/>
          </p:cNvPicPr>
          <p:nvPr/>
        </p:nvPicPr>
        <p:blipFill>
          <a:blip r:embed="rId5"/>
          <a:stretch>
            <a:fillRect/>
          </a:stretch>
        </p:blipFill>
        <p:spPr>
          <a:xfrm>
            <a:off x="2703764" y="4520830"/>
            <a:ext cx="3781516" cy="1303050"/>
          </a:xfrm>
          <a:prstGeom prst="rect">
            <a:avLst/>
          </a:prstGeom>
        </p:spPr>
      </p:pic>
      <p:pic>
        <p:nvPicPr>
          <p:cNvPr id="31" name="Picture 30">
            <a:extLst>
              <a:ext uri="{FF2B5EF4-FFF2-40B4-BE49-F238E27FC236}">
                <a16:creationId xmlns:a16="http://schemas.microsoft.com/office/drawing/2014/main" id="{B498E920-F11F-453A-8F69-D76292D78A4D}"/>
              </a:ext>
            </a:extLst>
          </p:cNvPr>
          <p:cNvPicPr>
            <a:picLocks noChangeAspect="1"/>
          </p:cNvPicPr>
          <p:nvPr/>
        </p:nvPicPr>
        <p:blipFill>
          <a:blip r:embed="rId6"/>
          <a:stretch>
            <a:fillRect/>
          </a:stretch>
        </p:blipFill>
        <p:spPr>
          <a:xfrm>
            <a:off x="9633496" y="2342126"/>
            <a:ext cx="390583" cy="446345"/>
          </a:xfrm>
          <a:prstGeom prst="rect">
            <a:avLst/>
          </a:prstGeom>
        </p:spPr>
      </p:pic>
      <p:pic>
        <p:nvPicPr>
          <p:cNvPr id="32" name="Picture 31">
            <a:extLst>
              <a:ext uri="{FF2B5EF4-FFF2-40B4-BE49-F238E27FC236}">
                <a16:creationId xmlns:a16="http://schemas.microsoft.com/office/drawing/2014/main" id="{02480010-4761-48FF-917E-290853A57ADD}"/>
              </a:ext>
            </a:extLst>
          </p:cNvPr>
          <p:cNvPicPr>
            <a:picLocks noChangeAspect="1"/>
          </p:cNvPicPr>
          <p:nvPr/>
        </p:nvPicPr>
        <p:blipFill>
          <a:blip r:embed="rId6"/>
          <a:stretch>
            <a:fillRect/>
          </a:stretch>
        </p:blipFill>
        <p:spPr>
          <a:xfrm>
            <a:off x="9624400" y="4578493"/>
            <a:ext cx="390583" cy="446345"/>
          </a:xfrm>
          <a:prstGeom prst="rect">
            <a:avLst/>
          </a:prstGeom>
        </p:spPr>
      </p:pic>
      <p:pic>
        <p:nvPicPr>
          <p:cNvPr id="33" name="Picture 32">
            <a:extLst>
              <a:ext uri="{FF2B5EF4-FFF2-40B4-BE49-F238E27FC236}">
                <a16:creationId xmlns:a16="http://schemas.microsoft.com/office/drawing/2014/main" id="{4B983694-914D-4733-8A5F-31B7436EBE18}"/>
              </a:ext>
            </a:extLst>
          </p:cNvPr>
          <p:cNvPicPr>
            <a:picLocks noChangeAspect="1"/>
          </p:cNvPicPr>
          <p:nvPr/>
        </p:nvPicPr>
        <p:blipFill>
          <a:blip r:embed="rId6"/>
          <a:stretch>
            <a:fillRect/>
          </a:stretch>
        </p:blipFill>
        <p:spPr>
          <a:xfrm>
            <a:off x="6043966" y="2339307"/>
            <a:ext cx="390583" cy="446345"/>
          </a:xfrm>
          <a:prstGeom prst="rect">
            <a:avLst/>
          </a:prstGeom>
        </p:spPr>
      </p:pic>
      <p:pic>
        <p:nvPicPr>
          <p:cNvPr id="34" name="Picture 33">
            <a:extLst>
              <a:ext uri="{FF2B5EF4-FFF2-40B4-BE49-F238E27FC236}">
                <a16:creationId xmlns:a16="http://schemas.microsoft.com/office/drawing/2014/main" id="{AF21D7D6-CF02-48A4-BDCE-E0BFFC012C13}"/>
              </a:ext>
            </a:extLst>
          </p:cNvPr>
          <p:cNvPicPr>
            <a:picLocks noChangeAspect="1"/>
          </p:cNvPicPr>
          <p:nvPr/>
        </p:nvPicPr>
        <p:blipFill>
          <a:blip r:embed="rId6"/>
          <a:stretch>
            <a:fillRect/>
          </a:stretch>
        </p:blipFill>
        <p:spPr>
          <a:xfrm>
            <a:off x="6051337" y="4572053"/>
            <a:ext cx="390583" cy="446345"/>
          </a:xfrm>
          <a:prstGeom prst="rect">
            <a:avLst/>
          </a:prstGeom>
        </p:spPr>
      </p:pic>
      <p:sp>
        <p:nvSpPr>
          <p:cNvPr id="35" name="TextBox 34">
            <a:extLst>
              <a:ext uri="{FF2B5EF4-FFF2-40B4-BE49-F238E27FC236}">
                <a16:creationId xmlns:a16="http://schemas.microsoft.com/office/drawing/2014/main" id="{5AAFABFF-A7DE-489C-83DF-45814E1ABEA0}"/>
              </a:ext>
            </a:extLst>
          </p:cNvPr>
          <p:cNvSpPr txBox="1"/>
          <p:nvPr/>
        </p:nvSpPr>
        <p:spPr>
          <a:xfrm>
            <a:off x="547441" y="2660411"/>
            <a:ext cx="1845096" cy="1754326"/>
          </a:xfrm>
          <a:prstGeom prst="rect">
            <a:avLst/>
          </a:prstGeom>
          <a:noFill/>
        </p:spPr>
        <p:txBody>
          <a:bodyPr wrap="square" rtlCol="0">
            <a:spAutoFit/>
          </a:bodyPr>
          <a:lstStyle/>
          <a:p>
            <a:r>
              <a:rPr lang="nb-NO" dirty="0" err="1"/>
              <a:t>Window</a:t>
            </a:r>
            <a:r>
              <a:rPr lang="nb-NO" dirty="0"/>
              <a:t> 1 (Spatial)</a:t>
            </a:r>
          </a:p>
          <a:p>
            <a:endParaRPr lang="nb-NO" dirty="0"/>
          </a:p>
          <a:p>
            <a:r>
              <a:rPr lang="nb-NO" dirty="0"/>
              <a:t>2/3 of </a:t>
            </a:r>
            <a:r>
              <a:rPr lang="nb-NO" dirty="0" err="1"/>
              <a:t>size</a:t>
            </a:r>
            <a:r>
              <a:rPr lang="nb-NO" dirty="0"/>
              <a:t> in </a:t>
            </a:r>
            <a:r>
              <a:rPr lang="nb-NO" dirty="0" err="1"/>
              <a:t>height</a:t>
            </a:r>
            <a:r>
              <a:rPr lang="nb-NO" dirty="0"/>
              <a:t>, ½ of </a:t>
            </a:r>
            <a:r>
              <a:rPr lang="nb-NO" dirty="0" err="1"/>
              <a:t>width</a:t>
            </a:r>
            <a:r>
              <a:rPr lang="nb-NO" dirty="0"/>
              <a:t>)</a:t>
            </a:r>
            <a:endParaRPr lang="en-US" dirty="0"/>
          </a:p>
        </p:txBody>
      </p:sp>
      <p:sp>
        <p:nvSpPr>
          <p:cNvPr id="36" name="TextBox 35">
            <a:extLst>
              <a:ext uri="{FF2B5EF4-FFF2-40B4-BE49-F238E27FC236}">
                <a16:creationId xmlns:a16="http://schemas.microsoft.com/office/drawing/2014/main" id="{B55FC063-9EB2-4744-BD47-DDEBFACA15E0}"/>
              </a:ext>
            </a:extLst>
          </p:cNvPr>
          <p:cNvSpPr txBox="1"/>
          <p:nvPr/>
        </p:nvSpPr>
        <p:spPr>
          <a:xfrm>
            <a:off x="547441" y="815666"/>
            <a:ext cx="3122971" cy="646331"/>
          </a:xfrm>
          <a:prstGeom prst="rect">
            <a:avLst/>
          </a:prstGeom>
          <a:noFill/>
        </p:spPr>
        <p:txBody>
          <a:bodyPr wrap="none" rtlCol="0">
            <a:spAutoFit/>
          </a:bodyPr>
          <a:lstStyle/>
          <a:p>
            <a:r>
              <a:rPr lang="nb-NO" dirty="0"/>
              <a:t>Banner</a:t>
            </a:r>
          </a:p>
          <a:p>
            <a:r>
              <a:rPr lang="nb-NO" dirty="0"/>
              <a:t>(</a:t>
            </a:r>
            <a:r>
              <a:rPr lang="nb-NO" dirty="0" err="1"/>
              <a:t>background</a:t>
            </a:r>
            <a:r>
              <a:rPr lang="nb-NO" dirty="0"/>
              <a:t> </a:t>
            </a:r>
            <a:r>
              <a:rPr lang="nb-NO" dirty="0" err="1"/>
              <a:t>black</a:t>
            </a:r>
            <a:r>
              <a:rPr lang="nb-NO" dirty="0"/>
              <a:t>, </a:t>
            </a:r>
            <a:r>
              <a:rPr lang="nb-NO" dirty="0" err="1"/>
              <a:t>white</a:t>
            </a:r>
            <a:endParaRPr lang="nb-NO" dirty="0"/>
          </a:p>
        </p:txBody>
      </p:sp>
      <p:sp>
        <p:nvSpPr>
          <p:cNvPr id="37" name="TextBox 36">
            <a:extLst>
              <a:ext uri="{FF2B5EF4-FFF2-40B4-BE49-F238E27FC236}">
                <a16:creationId xmlns:a16="http://schemas.microsoft.com/office/drawing/2014/main" id="{F1923E75-AFEB-4E8B-BDC6-28F756856327}"/>
              </a:ext>
            </a:extLst>
          </p:cNvPr>
          <p:cNvSpPr txBox="1"/>
          <p:nvPr/>
        </p:nvSpPr>
        <p:spPr>
          <a:xfrm>
            <a:off x="317864" y="4649066"/>
            <a:ext cx="1803026" cy="1754326"/>
          </a:xfrm>
          <a:prstGeom prst="rect">
            <a:avLst/>
          </a:prstGeom>
          <a:noFill/>
        </p:spPr>
        <p:txBody>
          <a:bodyPr wrap="square" rtlCol="0">
            <a:spAutoFit/>
          </a:bodyPr>
          <a:lstStyle/>
          <a:p>
            <a:r>
              <a:rPr lang="nb-NO" dirty="0" err="1"/>
              <a:t>Window</a:t>
            </a:r>
            <a:r>
              <a:rPr lang="nb-NO" dirty="0"/>
              <a:t> 2</a:t>
            </a:r>
          </a:p>
          <a:p>
            <a:r>
              <a:rPr lang="nb-NO" dirty="0"/>
              <a:t>(Temporal)</a:t>
            </a:r>
          </a:p>
          <a:p>
            <a:endParaRPr lang="nb-NO" dirty="0"/>
          </a:p>
          <a:p>
            <a:r>
              <a:rPr lang="nb-NO" dirty="0"/>
              <a:t>1/3 of </a:t>
            </a:r>
            <a:r>
              <a:rPr lang="nb-NO" dirty="0" err="1"/>
              <a:t>size</a:t>
            </a:r>
            <a:r>
              <a:rPr lang="nb-NO" dirty="0"/>
              <a:t> in </a:t>
            </a:r>
            <a:r>
              <a:rPr lang="nb-NO" dirty="0" err="1"/>
              <a:t>height</a:t>
            </a:r>
            <a:r>
              <a:rPr lang="nb-NO" dirty="0"/>
              <a:t>, ½ of </a:t>
            </a:r>
            <a:r>
              <a:rPr lang="nb-NO" dirty="0" err="1"/>
              <a:t>width</a:t>
            </a:r>
            <a:endParaRPr lang="en-US" dirty="0"/>
          </a:p>
        </p:txBody>
      </p:sp>
      <p:sp>
        <p:nvSpPr>
          <p:cNvPr id="38" name="TextBox 37">
            <a:extLst>
              <a:ext uri="{FF2B5EF4-FFF2-40B4-BE49-F238E27FC236}">
                <a16:creationId xmlns:a16="http://schemas.microsoft.com/office/drawing/2014/main" id="{052B68AC-3D9A-4138-BA10-F92674C1B1D9}"/>
              </a:ext>
            </a:extLst>
          </p:cNvPr>
          <p:cNvSpPr txBox="1"/>
          <p:nvPr/>
        </p:nvSpPr>
        <p:spPr>
          <a:xfrm>
            <a:off x="10624010" y="2100625"/>
            <a:ext cx="1468672" cy="646331"/>
          </a:xfrm>
          <a:prstGeom prst="rect">
            <a:avLst/>
          </a:prstGeom>
          <a:noFill/>
        </p:spPr>
        <p:txBody>
          <a:bodyPr wrap="none" rtlCol="0">
            <a:spAutoFit/>
          </a:bodyPr>
          <a:lstStyle/>
          <a:p>
            <a:r>
              <a:rPr lang="nb-NO" dirty="0" err="1"/>
              <a:t>Window</a:t>
            </a:r>
            <a:r>
              <a:rPr lang="nb-NO" dirty="0"/>
              <a:t> 3</a:t>
            </a:r>
          </a:p>
          <a:p>
            <a:r>
              <a:rPr lang="nb-NO" dirty="0"/>
              <a:t>(CRA/CHA)</a:t>
            </a:r>
            <a:endParaRPr lang="en-US" dirty="0"/>
          </a:p>
        </p:txBody>
      </p:sp>
      <p:sp>
        <p:nvSpPr>
          <p:cNvPr id="39" name="TextBox 38">
            <a:extLst>
              <a:ext uri="{FF2B5EF4-FFF2-40B4-BE49-F238E27FC236}">
                <a16:creationId xmlns:a16="http://schemas.microsoft.com/office/drawing/2014/main" id="{8B72621F-2CC1-4C92-AB55-934F366509FC}"/>
              </a:ext>
            </a:extLst>
          </p:cNvPr>
          <p:cNvSpPr txBox="1"/>
          <p:nvPr/>
        </p:nvSpPr>
        <p:spPr>
          <a:xfrm>
            <a:off x="10624010" y="4571083"/>
            <a:ext cx="1324402" cy="646331"/>
          </a:xfrm>
          <a:prstGeom prst="rect">
            <a:avLst/>
          </a:prstGeom>
          <a:noFill/>
        </p:spPr>
        <p:txBody>
          <a:bodyPr wrap="none" rtlCol="0">
            <a:spAutoFit/>
          </a:bodyPr>
          <a:lstStyle/>
          <a:p>
            <a:r>
              <a:rPr lang="nb-NO" dirty="0" err="1"/>
              <a:t>Window</a:t>
            </a:r>
            <a:r>
              <a:rPr lang="nb-NO" dirty="0"/>
              <a:t> 4</a:t>
            </a:r>
          </a:p>
          <a:p>
            <a:r>
              <a:rPr lang="nb-NO" dirty="0"/>
              <a:t>(Drivers)</a:t>
            </a:r>
            <a:endParaRPr lang="en-US" dirty="0"/>
          </a:p>
        </p:txBody>
      </p:sp>
      <p:sp>
        <p:nvSpPr>
          <p:cNvPr id="40" name="TextBox 39">
            <a:extLst>
              <a:ext uri="{FF2B5EF4-FFF2-40B4-BE49-F238E27FC236}">
                <a16:creationId xmlns:a16="http://schemas.microsoft.com/office/drawing/2014/main" id="{B330B005-7EDA-4CE1-8402-EDAA92EC2D4F}"/>
              </a:ext>
            </a:extLst>
          </p:cNvPr>
          <p:cNvSpPr txBox="1"/>
          <p:nvPr/>
        </p:nvSpPr>
        <p:spPr>
          <a:xfrm>
            <a:off x="9344677" y="423091"/>
            <a:ext cx="2307298" cy="646331"/>
          </a:xfrm>
          <a:prstGeom prst="rect">
            <a:avLst/>
          </a:prstGeom>
          <a:noFill/>
        </p:spPr>
        <p:txBody>
          <a:bodyPr wrap="none" rtlCol="0">
            <a:spAutoFit/>
          </a:bodyPr>
          <a:lstStyle/>
          <a:p>
            <a:pPr algn="ctr"/>
            <a:r>
              <a:rPr lang="nb-NO" dirty="0"/>
              <a:t>Top </a:t>
            </a:r>
            <a:r>
              <a:rPr lang="nb-NO" dirty="0" err="1"/>
              <a:t>menues</a:t>
            </a:r>
            <a:endParaRPr lang="nb-NO" dirty="0"/>
          </a:p>
          <a:p>
            <a:pPr algn="ctr"/>
            <a:r>
              <a:rPr lang="nb-NO" dirty="0"/>
              <a:t>(</a:t>
            </a:r>
            <a:r>
              <a:rPr lang="nb-NO" dirty="0" err="1"/>
              <a:t>size</a:t>
            </a:r>
            <a:r>
              <a:rPr lang="nb-NO" dirty="0"/>
              <a:t> as </a:t>
            </a:r>
            <a:r>
              <a:rPr lang="nb-NO" dirty="0" err="1"/>
              <a:t>indicated</a:t>
            </a:r>
            <a:r>
              <a:rPr lang="nb-NO" dirty="0"/>
              <a:t>)</a:t>
            </a:r>
            <a:endParaRPr lang="en-US" dirty="0"/>
          </a:p>
        </p:txBody>
      </p:sp>
      <p:cxnSp>
        <p:nvCxnSpPr>
          <p:cNvPr id="42" name="Straight Arrow Connector 41">
            <a:extLst>
              <a:ext uri="{FF2B5EF4-FFF2-40B4-BE49-F238E27FC236}">
                <a16:creationId xmlns:a16="http://schemas.microsoft.com/office/drawing/2014/main" id="{675D8D23-5F55-4486-8F0A-2019CCDE3AFF}"/>
              </a:ext>
            </a:extLst>
          </p:cNvPr>
          <p:cNvCxnSpPr/>
          <p:nvPr/>
        </p:nvCxnSpPr>
        <p:spPr>
          <a:xfrm flipH="1">
            <a:off x="8927432" y="1261198"/>
            <a:ext cx="1148924" cy="7000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C9159C65-2A7A-4338-B9EC-66A34E3A0279}"/>
              </a:ext>
            </a:extLst>
          </p:cNvPr>
          <p:cNvCxnSpPr>
            <a:cxnSpLocks/>
          </p:cNvCxnSpPr>
          <p:nvPr/>
        </p:nvCxnSpPr>
        <p:spPr>
          <a:xfrm>
            <a:off x="1424923" y="1469289"/>
            <a:ext cx="766566" cy="610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B18B8DE-6348-4075-BE3C-B4A850B2C20B}"/>
              </a:ext>
            </a:extLst>
          </p:cNvPr>
          <p:cNvCxnSpPr>
            <a:cxnSpLocks/>
            <a:stCxn id="35" idx="3"/>
          </p:cNvCxnSpPr>
          <p:nvPr/>
        </p:nvCxnSpPr>
        <p:spPr>
          <a:xfrm flipV="1">
            <a:off x="2392537" y="2981121"/>
            <a:ext cx="615364" cy="5564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9972F25-261B-4AF6-BC17-6DF891BCD13E}"/>
              </a:ext>
            </a:extLst>
          </p:cNvPr>
          <p:cNvCxnSpPr/>
          <p:nvPr/>
        </p:nvCxnSpPr>
        <p:spPr>
          <a:xfrm flipV="1">
            <a:off x="1871843" y="4868697"/>
            <a:ext cx="1521062" cy="69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9" name="Picture 48">
            <a:extLst>
              <a:ext uri="{FF2B5EF4-FFF2-40B4-BE49-F238E27FC236}">
                <a16:creationId xmlns:a16="http://schemas.microsoft.com/office/drawing/2014/main" id="{90FC481F-A154-4BD3-9CF7-17DACFA77947}"/>
              </a:ext>
            </a:extLst>
          </p:cNvPr>
          <p:cNvPicPr>
            <a:picLocks noChangeAspect="1"/>
          </p:cNvPicPr>
          <p:nvPr/>
        </p:nvPicPr>
        <p:blipFill>
          <a:blip r:embed="rId7"/>
          <a:stretch>
            <a:fillRect/>
          </a:stretch>
        </p:blipFill>
        <p:spPr>
          <a:xfrm>
            <a:off x="2719507" y="2458254"/>
            <a:ext cx="220344" cy="192801"/>
          </a:xfrm>
          <a:prstGeom prst="rect">
            <a:avLst/>
          </a:prstGeom>
        </p:spPr>
      </p:pic>
      <p:pic>
        <p:nvPicPr>
          <p:cNvPr id="50" name="Picture 49">
            <a:extLst>
              <a:ext uri="{FF2B5EF4-FFF2-40B4-BE49-F238E27FC236}">
                <a16:creationId xmlns:a16="http://schemas.microsoft.com/office/drawing/2014/main" id="{E4DF3AF8-1AFD-436E-AD6C-DD5F2A146366}"/>
              </a:ext>
            </a:extLst>
          </p:cNvPr>
          <p:cNvPicPr>
            <a:picLocks noChangeAspect="1"/>
          </p:cNvPicPr>
          <p:nvPr/>
        </p:nvPicPr>
        <p:blipFill>
          <a:blip r:embed="rId7"/>
          <a:stretch>
            <a:fillRect/>
          </a:stretch>
        </p:blipFill>
        <p:spPr>
          <a:xfrm>
            <a:off x="2719507" y="4590880"/>
            <a:ext cx="220344" cy="192801"/>
          </a:xfrm>
          <a:prstGeom prst="rect">
            <a:avLst/>
          </a:prstGeom>
        </p:spPr>
      </p:pic>
      <p:pic>
        <p:nvPicPr>
          <p:cNvPr id="51" name="Picture 50">
            <a:extLst>
              <a:ext uri="{FF2B5EF4-FFF2-40B4-BE49-F238E27FC236}">
                <a16:creationId xmlns:a16="http://schemas.microsoft.com/office/drawing/2014/main" id="{10CF9B1F-8D5F-401F-B20B-9AC2D382AD39}"/>
              </a:ext>
            </a:extLst>
          </p:cNvPr>
          <p:cNvPicPr>
            <a:picLocks noChangeAspect="1"/>
          </p:cNvPicPr>
          <p:nvPr/>
        </p:nvPicPr>
        <p:blipFill>
          <a:blip r:embed="rId7"/>
          <a:stretch>
            <a:fillRect/>
          </a:stretch>
        </p:blipFill>
        <p:spPr>
          <a:xfrm>
            <a:off x="6557304" y="2337055"/>
            <a:ext cx="220344" cy="192801"/>
          </a:xfrm>
          <a:prstGeom prst="rect">
            <a:avLst/>
          </a:prstGeom>
        </p:spPr>
      </p:pic>
      <p:pic>
        <p:nvPicPr>
          <p:cNvPr id="52" name="Picture 51">
            <a:extLst>
              <a:ext uri="{FF2B5EF4-FFF2-40B4-BE49-F238E27FC236}">
                <a16:creationId xmlns:a16="http://schemas.microsoft.com/office/drawing/2014/main" id="{6E9B06AD-FD96-40BE-B555-90F7196419DE}"/>
              </a:ext>
            </a:extLst>
          </p:cNvPr>
          <p:cNvPicPr>
            <a:picLocks noChangeAspect="1"/>
          </p:cNvPicPr>
          <p:nvPr/>
        </p:nvPicPr>
        <p:blipFill>
          <a:blip r:embed="rId7"/>
          <a:stretch>
            <a:fillRect/>
          </a:stretch>
        </p:blipFill>
        <p:spPr>
          <a:xfrm>
            <a:off x="6554666" y="4578493"/>
            <a:ext cx="220344" cy="192801"/>
          </a:xfrm>
          <a:prstGeom prst="rect">
            <a:avLst/>
          </a:prstGeom>
        </p:spPr>
      </p:pic>
      <p:sp>
        <p:nvSpPr>
          <p:cNvPr id="55" name="Rectangle 54">
            <a:extLst>
              <a:ext uri="{FF2B5EF4-FFF2-40B4-BE49-F238E27FC236}">
                <a16:creationId xmlns:a16="http://schemas.microsoft.com/office/drawing/2014/main" id="{86254656-BE5C-44CE-BB6B-BD9C63CB413F}"/>
              </a:ext>
            </a:extLst>
          </p:cNvPr>
          <p:cNvSpPr/>
          <p:nvPr/>
        </p:nvSpPr>
        <p:spPr>
          <a:xfrm>
            <a:off x="2664540" y="1890976"/>
            <a:ext cx="7411816" cy="396866"/>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8AD5C6E8-4D2A-493F-B62B-1635710AB5C4}"/>
              </a:ext>
            </a:extLst>
          </p:cNvPr>
          <p:cNvPicPr>
            <a:picLocks noChangeAspect="1" noChangeArrowheads="1"/>
          </p:cNvPicPr>
          <p:nvPr/>
        </p:nvPicPr>
        <p:blipFill rotWithShape="1">
          <a:blip r:embed="rId8">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b="28831"/>
          <a:stretch/>
        </p:blipFill>
        <p:spPr bwMode="auto">
          <a:xfrm>
            <a:off x="2771612" y="1952495"/>
            <a:ext cx="985913" cy="296260"/>
          </a:xfrm>
          <a:prstGeom prst="rect">
            <a:avLst/>
          </a:prstGeom>
          <a:noFill/>
          <a:ln>
            <a:noFill/>
          </a:ln>
          <a:extLst/>
        </p:spPr>
      </p:pic>
      <p:sp>
        <p:nvSpPr>
          <p:cNvPr id="16" name="TextBox 15">
            <a:extLst>
              <a:ext uri="{FF2B5EF4-FFF2-40B4-BE49-F238E27FC236}">
                <a16:creationId xmlns:a16="http://schemas.microsoft.com/office/drawing/2014/main" id="{755A1A13-1E23-4E4D-85AA-142A95BD0559}"/>
              </a:ext>
            </a:extLst>
          </p:cNvPr>
          <p:cNvSpPr txBox="1"/>
          <p:nvPr/>
        </p:nvSpPr>
        <p:spPr>
          <a:xfrm>
            <a:off x="6327061" y="1969437"/>
            <a:ext cx="689612" cy="200055"/>
          </a:xfrm>
          <a:prstGeom prst="rect">
            <a:avLst/>
          </a:prstGeom>
          <a:noFill/>
        </p:spPr>
        <p:txBody>
          <a:bodyPr wrap="none" rtlCol="0">
            <a:spAutoFit/>
          </a:bodyPr>
          <a:lstStyle/>
          <a:p>
            <a:r>
              <a:rPr lang="nb-NO" sz="700" b="1" dirty="0">
                <a:solidFill>
                  <a:schemeClr val="bg1"/>
                </a:solidFill>
                <a:latin typeface="Arial Black" panose="020B0A04020102020204" pitchFamily="34" charset="0"/>
              </a:rPr>
              <a:t>¤ SURVEY</a:t>
            </a:r>
            <a:endParaRPr lang="en-US" sz="700" b="1" dirty="0">
              <a:solidFill>
                <a:schemeClr val="bg1"/>
              </a:solidFill>
              <a:latin typeface="Arial Black" panose="020B0A04020102020204" pitchFamily="34" charset="0"/>
            </a:endParaRPr>
          </a:p>
        </p:txBody>
      </p:sp>
      <p:sp>
        <p:nvSpPr>
          <p:cNvPr id="17" name="TextBox 16">
            <a:extLst>
              <a:ext uri="{FF2B5EF4-FFF2-40B4-BE49-F238E27FC236}">
                <a16:creationId xmlns:a16="http://schemas.microsoft.com/office/drawing/2014/main" id="{A30E89D9-2AE7-4FDA-92DB-F0B180B5B682}"/>
              </a:ext>
            </a:extLst>
          </p:cNvPr>
          <p:cNvSpPr txBox="1"/>
          <p:nvPr/>
        </p:nvSpPr>
        <p:spPr>
          <a:xfrm>
            <a:off x="3819607" y="1939412"/>
            <a:ext cx="2167581" cy="307777"/>
          </a:xfrm>
          <a:prstGeom prst="rect">
            <a:avLst/>
          </a:prstGeom>
          <a:noFill/>
        </p:spPr>
        <p:txBody>
          <a:bodyPr wrap="none" rtlCol="0">
            <a:spAutoFit/>
          </a:bodyPr>
          <a:lstStyle/>
          <a:p>
            <a:r>
              <a:rPr lang="nb-NO" sz="1400" dirty="0">
                <a:solidFill>
                  <a:schemeClr val="bg1"/>
                </a:solidFill>
                <a:latin typeface="Arial Black" panose="020B0A04020102020204" pitchFamily="34" charset="0"/>
              </a:rPr>
              <a:t>Risk </a:t>
            </a:r>
            <a:r>
              <a:rPr lang="nb-NO" sz="1400" dirty="0" err="1">
                <a:solidFill>
                  <a:schemeClr val="bg1"/>
                </a:solidFill>
                <a:latin typeface="Arial Black" panose="020B0A04020102020204" pitchFamily="34" charset="0"/>
              </a:rPr>
              <a:t>Assessment</a:t>
            </a:r>
            <a:r>
              <a:rPr lang="nb-NO" sz="1400" dirty="0">
                <a:solidFill>
                  <a:schemeClr val="bg1"/>
                </a:solidFill>
                <a:latin typeface="Arial Black" panose="020B0A04020102020204" pitchFamily="34" charset="0"/>
              </a:rPr>
              <a:t> db</a:t>
            </a:r>
            <a:endParaRPr lang="en-US" sz="1400" dirty="0">
              <a:solidFill>
                <a:schemeClr val="bg1"/>
              </a:solidFill>
              <a:latin typeface="Arial Black" panose="020B0A04020102020204" pitchFamily="34" charset="0"/>
            </a:endParaRPr>
          </a:p>
        </p:txBody>
      </p:sp>
      <p:sp>
        <p:nvSpPr>
          <p:cNvPr id="18" name="TextBox 17">
            <a:extLst>
              <a:ext uri="{FF2B5EF4-FFF2-40B4-BE49-F238E27FC236}">
                <a16:creationId xmlns:a16="http://schemas.microsoft.com/office/drawing/2014/main" id="{A39ACAB7-CC79-4082-9423-316139C5D141}"/>
              </a:ext>
            </a:extLst>
          </p:cNvPr>
          <p:cNvSpPr txBox="1"/>
          <p:nvPr/>
        </p:nvSpPr>
        <p:spPr>
          <a:xfrm>
            <a:off x="6925532" y="1969437"/>
            <a:ext cx="819455" cy="200055"/>
          </a:xfrm>
          <a:prstGeom prst="rect">
            <a:avLst/>
          </a:prstGeom>
          <a:noFill/>
        </p:spPr>
        <p:txBody>
          <a:bodyPr wrap="none" rtlCol="0">
            <a:spAutoFit/>
          </a:bodyPr>
          <a:lstStyle/>
          <a:p>
            <a:r>
              <a:rPr lang="nb-NO" sz="700" b="1" dirty="0">
                <a:solidFill>
                  <a:schemeClr val="bg1"/>
                </a:solidFill>
                <a:latin typeface="Arial Black" panose="020B0A04020102020204" pitchFamily="34" charset="0"/>
              </a:rPr>
              <a:t>¤ EXPOSURE</a:t>
            </a:r>
            <a:endParaRPr lang="en-US" sz="700" b="1" dirty="0">
              <a:solidFill>
                <a:schemeClr val="bg1"/>
              </a:solidFill>
              <a:latin typeface="Arial Black" panose="020B0A04020102020204" pitchFamily="34" charset="0"/>
            </a:endParaRPr>
          </a:p>
        </p:txBody>
      </p:sp>
      <p:sp>
        <p:nvSpPr>
          <p:cNvPr id="19" name="TextBox 18">
            <a:extLst>
              <a:ext uri="{FF2B5EF4-FFF2-40B4-BE49-F238E27FC236}">
                <a16:creationId xmlns:a16="http://schemas.microsoft.com/office/drawing/2014/main" id="{B5CA6013-E4BD-46A1-AAF6-430C7A58A3A1}"/>
              </a:ext>
            </a:extLst>
          </p:cNvPr>
          <p:cNvSpPr txBox="1"/>
          <p:nvPr/>
        </p:nvSpPr>
        <p:spPr>
          <a:xfrm>
            <a:off x="7653846" y="1969437"/>
            <a:ext cx="699230" cy="200055"/>
          </a:xfrm>
          <a:prstGeom prst="rect">
            <a:avLst/>
          </a:prstGeom>
          <a:noFill/>
        </p:spPr>
        <p:txBody>
          <a:bodyPr wrap="none" rtlCol="0">
            <a:spAutoFit/>
          </a:bodyPr>
          <a:lstStyle/>
          <a:p>
            <a:r>
              <a:rPr lang="nb-NO" sz="700" b="1" dirty="0">
                <a:solidFill>
                  <a:schemeClr val="bg1"/>
                </a:solidFill>
                <a:latin typeface="Arial Black" panose="020B0A04020102020204" pitchFamily="34" charset="0"/>
              </a:rPr>
              <a:t>¤ HAZARD</a:t>
            </a:r>
            <a:endParaRPr lang="en-US" sz="700" b="1" dirty="0">
              <a:solidFill>
                <a:schemeClr val="bg1"/>
              </a:solidFill>
              <a:latin typeface="Arial Black" panose="020B0A04020102020204" pitchFamily="34" charset="0"/>
            </a:endParaRPr>
          </a:p>
        </p:txBody>
      </p:sp>
      <p:sp>
        <p:nvSpPr>
          <p:cNvPr id="20" name="TextBox 19">
            <a:extLst>
              <a:ext uri="{FF2B5EF4-FFF2-40B4-BE49-F238E27FC236}">
                <a16:creationId xmlns:a16="http://schemas.microsoft.com/office/drawing/2014/main" id="{6A0EA6AC-F4A5-4D19-9F6C-66705099B1E2}"/>
              </a:ext>
            </a:extLst>
          </p:cNvPr>
          <p:cNvSpPr txBox="1"/>
          <p:nvPr/>
        </p:nvSpPr>
        <p:spPr>
          <a:xfrm>
            <a:off x="8261935" y="1969437"/>
            <a:ext cx="532518" cy="200055"/>
          </a:xfrm>
          <a:prstGeom prst="rect">
            <a:avLst/>
          </a:prstGeom>
          <a:noFill/>
        </p:spPr>
        <p:txBody>
          <a:bodyPr wrap="none" rtlCol="0">
            <a:spAutoFit/>
          </a:bodyPr>
          <a:lstStyle/>
          <a:p>
            <a:r>
              <a:rPr lang="nb-NO" sz="700" b="1" dirty="0">
                <a:solidFill>
                  <a:schemeClr val="bg1"/>
                </a:solidFill>
                <a:latin typeface="Arial Black" panose="020B0A04020102020204" pitchFamily="34" charset="0"/>
              </a:rPr>
              <a:t>¤ RISK</a:t>
            </a:r>
            <a:endParaRPr lang="en-US" sz="7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DBD0FA9-FFC3-436E-97E4-563EBF3EEC6E}"/>
              </a:ext>
            </a:extLst>
          </p:cNvPr>
          <p:cNvSpPr txBox="1"/>
          <p:nvPr/>
        </p:nvSpPr>
        <p:spPr>
          <a:xfrm>
            <a:off x="8703312" y="1969437"/>
            <a:ext cx="683200" cy="200055"/>
          </a:xfrm>
          <a:prstGeom prst="rect">
            <a:avLst/>
          </a:prstGeom>
          <a:noFill/>
        </p:spPr>
        <p:txBody>
          <a:bodyPr wrap="none" rtlCol="0">
            <a:spAutoFit/>
          </a:bodyPr>
          <a:lstStyle/>
          <a:p>
            <a:r>
              <a:rPr lang="nb-NO" sz="700" b="1" dirty="0">
                <a:solidFill>
                  <a:schemeClr val="bg1"/>
                </a:solidFill>
                <a:latin typeface="Arial Black" panose="020B0A04020102020204" pitchFamily="34" charset="0"/>
              </a:rPr>
              <a:t># EXPORT</a:t>
            </a:r>
            <a:endParaRPr lang="en-US" sz="700" b="1" dirty="0">
              <a:solidFill>
                <a:schemeClr val="bg1"/>
              </a:solidFill>
              <a:latin typeface="Arial Black" panose="020B0A04020102020204" pitchFamily="34" charset="0"/>
            </a:endParaRPr>
          </a:p>
        </p:txBody>
      </p:sp>
      <p:sp>
        <p:nvSpPr>
          <p:cNvPr id="22" name="TextBox 21">
            <a:extLst>
              <a:ext uri="{FF2B5EF4-FFF2-40B4-BE49-F238E27FC236}">
                <a16:creationId xmlns:a16="http://schemas.microsoft.com/office/drawing/2014/main" id="{099D1803-74E2-4789-8697-E5B53A1F8A10}"/>
              </a:ext>
            </a:extLst>
          </p:cNvPr>
          <p:cNvSpPr txBox="1"/>
          <p:nvPr/>
        </p:nvSpPr>
        <p:spPr>
          <a:xfrm>
            <a:off x="9295373" y="1969437"/>
            <a:ext cx="780983" cy="200055"/>
          </a:xfrm>
          <a:prstGeom prst="rect">
            <a:avLst/>
          </a:prstGeom>
          <a:noFill/>
        </p:spPr>
        <p:txBody>
          <a:bodyPr wrap="none" rtlCol="0">
            <a:spAutoFit/>
          </a:bodyPr>
          <a:lstStyle/>
          <a:p>
            <a:r>
              <a:rPr lang="nb-NO" sz="700" b="1" dirty="0">
                <a:solidFill>
                  <a:schemeClr val="bg1"/>
                </a:solidFill>
                <a:latin typeface="Arial Black" panose="020B0A04020102020204" pitchFamily="34" charset="0"/>
              </a:rPr>
              <a:t># SETTINGS</a:t>
            </a:r>
            <a:endParaRPr lang="en-US" sz="700" b="1" dirty="0">
              <a:solidFill>
                <a:schemeClr val="bg1"/>
              </a:solidFill>
              <a:latin typeface="Arial Black" panose="020B0A04020102020204" pitchFamily="34" charset="0"/>
            </a:endParaRPr>
          </a:p>
        </p:txBody>
      </p:sp>
      <p:pic>
        <p:nvPicPr>
          <p:cNvPr id="58" name="Picture 57">
            <a:extLst>
              <a:ext uri="{FF2B5EF4-FFF2-40B4-BE49-F238E27FC236}">
                <a16:creationId xmlns:a16="http://schemas.microsoft.com/office/drawing/2014/main" id="{329A0364-1EB4-4230-A60B-851CA42A6709}"/>
              </a:ext>
            </a:extLst>
          </p:cNvPr>
          <p:cNvPicPr>
            <a:picLocks noChangeAspect="1"/>
          </p:cNvPicPr>
          <p:nvPr/>
        </p:nvPicPr>
        <p:blipFill>
          <a:blip r:embed="rId9"/>
          <a:stretch>
            <a:fillRect/>
          </a:stretch>
        </p:blipFill>
        <p:spPr>
          <a:xfrm>
            <a:off x="2703764" y="4184051"/>
            <a:ext cx="220185" cy="225189"/>
          </a:xfrm>
          <a:prstGeom prst="rect">
            <a:avLst/>
          </a:prstGeom>
        </p:spPr>
      </p:pic>
      <p:pic>
        <p:nvPicPr>
          <p:cNvPr id="59" name="Picture 58">
            <a:extLst>
              <a:ext uri="{FF2B5EF4-FFF2-40B4-BE49-F238E27FC236}">
                <a16:creationId xmlns:a16="http://schemas.microsoft.com/office/drawing/2014/main" id="{C3171C21-8E9C-4D15-BE95-77D749649753}"/>
              </a:ext>
            </a:extLst>
          </p:cNvPr>
          <p:cNvPicPr>
            <a:picLocks noChangeAspect="1"/>
          </p:cNvPicPr>
          <p:nvPr/>
        </p:nvPicPr>
        <p:blipFill>
          <a:blip r:embed="rId9"/>
          <a:stretch>
            <a:fillRect/>
          </a:stretch>
        </p:blipFill>
        <p:spPr>
          <a:xfrm>
            <a:off x="2703764" y="5580106"/>
            <a:ext cx="220185" cy="225189"/>
          </a:xfrm>
          <a:prstGeom prst="rect">
            <a:avLst/>
          </a:prstGeom>
        </p:spPr>
      </p:pic>
      <p:pic>
        <p:nvPicPr>
          <p:cNvPr id="60" name="Picture 59">
            <a:extLst>
              <a:ext uri="{FF2B5EF4-FFF2-40B4-BE49-F238E27FC236}">
                <a16:creationId xmlns:a16="http://schemas.microsoft.com/office/drawing/2014/main" id="{E944132B-353A-4231-9287-74BC360DA3C1}"/>
              </a:ext>
            </a:extLst>
          </p:cNvPr>
          <p:cNvPicPr>
            <a:picLocks noChangeAspect="1"/>
          </p:cNvPicPr>
          <p:nvPr/>
        </p:nvPicPr>
        <p:blipFill>
          <a:blip r:embed="rId9"/>
          <a:stretch>
            <a:fillRect/>
          </a:stretch>
        </p:blipFill>
        <p:spPr>
          <a:xfrm>
            <a:off x="6545572" y="4240891"/>
            <a:ext cx="220185" cy="225189"/>
          </a:xfrm>
          <a:prstGeom prst="rect">
            <a:avLst/>
          </a:prstGeom>
        </p:spPr>
      </p:pic>
      <p:pic>
        <p:nvPicPr>
          <p:cNvPr id="61" name="Picture 60">
            <a:extLst>
              <a:ext uri="{FF2B5EF4-FFF2-40B4-BE49-F238E27FC236}">
                <a16:creationId xmlns:a16="http://schemas.microsoft.com/office/drawing/2014/main" id="{79775DAF-BA41-4773-8C5B-7DB3EC35168F}"/>
              </a:ext>
            </a:extLst>
          </p:cNvPr>
          <p:cNvPicPr>
            <a:picLocks noChangeAspect="1"/>
          </p:cNvPicPr>
          <p:nvPr/>
        </p:nvPicPr>
        <p:blipFill>
          <a:blip r:embed="rId9"/>
          <a:stretch>
            <a:fillRect/>
          </a:stretch>
        </p:blipFill>
        <p:spPr>
          <a:xfrm>
            <a:off x="6577521" y="5555992"/>
            <a:ext cx="220185" cy="225189"/>
          </a:xfrm>
          <a:prstGeom prst="rect">
            <a:avLst/>
          </a:prstGeom>
        </p:spPr>
      </p:pic>
      <p:pic>
        <p:nvPicPr>
          <p:cNvPr id="62" name="Picture 61">
            <a:extLst>
              <a:ext uri="{FF2B5EF4-FFF2-40B4-BE49-F238E27FC236}">
                <a16:creationId xmlns:a16="http://schemas.microsoft.com/office/drawing/2014/main" id="{8BCF4E54-07A9-4423-8D2A-FEFB6BF80E58}"/>
              </a:ext>
            </a:extLst>
          </p:cNvPr>
          <p:cNvPicPr>
            <a:picLocks noChangeAspect="1"/>
          </p:cNvPicPr>
          <p:nvPr/>
        </p:nvPicPr>
        <p:blipFill>
          <a:blip r:embed="rId9"/>
          <a:stretch>
            <a:fillRect/>
          </a:stretch>
        </p:blipFill>
        <p:spPr>
          <a:xfrm>
            <a:off x="8565625" y="6594902"/>
            <a:ext cx="220185" cy="225189"/>
          </a:xfrm>
          <a:prstGeom prst="rect">
            <a:avLst/>
          </a:prstGeom>
        </p:spPr>
      </p:pic>
      <p:cxnSp>
        <p:nvCxnSpPr>
          <p:cNvPr id="65" name="Straight Connector 64">
            <a:extLst>
              <a:ext uri="{FF2B5EF4-FFF2-40B4-BE49-F238E27FC236}">
                <a16:creationId xmlns:a16="http://schemas.microsoft.com/office/drawing/2014/main" id="{044FC688-F6CC-425D-A5ED-4C2A1D06305C}"/>
              </a:ext>
            </a:extLst>
          </p:cNvPr>
          <p:cNvCxnSpPr>
            <a:cxnSpLocks/>
          </p:cNvCxnSpPr>
          <p:nvPr/>
        </p:nvCxnSpPr>
        <p:spPr>
          <a:xfrm>
            <a:off x="9537406" y="3253564"/>
            <a:ext cx="231017" cy="24078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E1E1FB50-51C9-457A-B8E4-0B17AD923A03}"/>
              </a:ext>
            </a:extLst>
          </p:cNvPr>
          <p:cNvCxnSpPr>
            <a:cxnSpLocks/>
          </p:cNvCxnSpPr>
          <p:nvPr/>
        </p:nvCxnSpPr>
        <p:spPr>
          <a:xfrm flipH="1">
            <a:off x="9501894" y="3295869"/>
            <a:ext cx="282028" cy="17720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C3D0A5F2-C204-47CC-A67F-DC6F1DA931D1}"/>
              </a:ext>
            </a:extLst>
          </p:cNvPr>
          <p:cNvCxnSpPr/>
          <p:nvPr/>
        </p:nvCxnSpPr>
        <p:spPr>
          <a:xfrm flipH="1">
            <a:off x="8997098" y="2765323"/>
            <a:ext cx="141100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37811EC-B2CF-4DE7-B83E-62E88B136BCA}"/>
              </a:ext>
            </a:extLst>
          </p:cNvPr>
          <p:cNvCxnSpPr/>
          <p:nvPr/>
        </p:nvCxnSpPr>
        <p:spPr>
          <a:xfrm flipH="1">
            <a:off x="9143712" y="5070988"/>
            <a:ext cx="1321549" cy="155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C371EA54-5D8A-4F81-9287-B2A66B979713}"/>
              </a:ext>
            </a:extLst>
          </p:cNvPr>
          <p:cNvSpPr/>
          <p:nvPr/>
        </p:nvSpPr>
        <p:spPr>
          <a:xfrm>
            <a:off x="2664540" y="5850193"/>
            <a:ext cx="7403690" cy="17914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AFAC6DC-A95E-4A4C-91CA-DFEE5BB008A2}"/>
              </a:ext>
            </a:extLst>
          </p:cNvPr>
          <p:cNvSpPr/>
          <p:nvPr/>
        </p:nvSpPr>
        <p:spPr>
          <a:xfrm>
            <a:off x="5475763" y="5838453"/>
            <a:ext cx="5031283" cy="200055"/>
          </a:xfrm>
          <a:prstGeom prst="rect">
            <a:avLst/>
          </a:prstGeom>
        </p:spPr>
        <p:txBody>
          <a:bodyPr wrap="square">
            <a:spAutoFit/>
          </a:bodyPr>
          <a:lstStyle/>
          <a:p>
            <a:r>
              <a:rPr lang="en-US" sz="700" dirty="0">
                <a:solidFill>
                  <a:schemeClr val="bg1"/>
                </a:solidFill>
              </a:rPr>
              <a:t>2019@All Rights Reserved by NCTP (NIVAs Computational Toxicology Program, www.niva.no/nctp)</a:t>
            </a:r>
          </a:p>
        </p:txBody>
      </p:sp>
      <p:sp>
        <p:nvSpPr>
          <p:cNvPr id="75" name="Rectangle 74">
            <a:extLst>
              <a:ext uri="{FF2B5EF4-FFF2-40B4-BE49-F238E27FC236}">
                <a16:creationId xmlns:a16="http://schemas.microsoft.com/office/drawing/2014/main" id="{F6D38247-EE7B-4937-B96C-9F4F0F51CC4C}"/>
              </a:ext>
            </a:extLst>
          </p:cNvPr>
          <p:cNvSpPr/>
          <p:nvPr/>
        </p:nvSpPr>
        <p:spPr>
          <a:xfrm>
            <a:off x="2716208" y="5842208"/>
            <a:ext cx="3817551" cy="200055"/>
          </a:xfrm>
          <a:prstGeom prst="rect">
            <a:avLst/>
          </a:prstGeom>
        </p:spPr>
        <p:txBody>
          <a:bodyPr wrap="square">
            <a:spAutoFit/>
          </a:bodyPr>
          <a:lstStyle/>
          <a:p>
            <a:r>
              <a:rPr lang="en-US" sz="700" dirty="0">
                <a:solidFill>
                  <a:schemeClr val="bg1"/>
                </a:solidFill>
              </a:rPr>
              <a:t>Contact: ket@niva.no</a:t>
            </a:r>
          </a:p>
        </p:txBody>
      </p:sp>
    </p:spTree>
    <p:extLst>
      <p:ext uri="{BB962C8B-B14F-4D97-AF65-F5344CB8AC3E}">
        <p14:creationId xmlns:p14="http://schemas.microsoft.com/office/powerpoint/2010/main" val="104235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AA71-0B5A-4A9F-AF09-80165B4EF35A}"/>
              </a:ext>
            </a:extLst>
          </p:cNvPr>
          <p:cNvSpPr>
            <a:spLocks noGrp="1"/>
          </p:cNvSpPr>
          <p:nvPr>
            <p:ph type="title"/>
          </p:nvPr>
        </p:nvSpPr>
        <p:spPr/>
        <p:txBody>
          <a:bodyPr/>
          <a:lstStyle/>
          <a:p>
            <a:r>
              <a:rPr lang="nb-NO" dirty="0"/>
              <a:t>Web </a:t>
            </a:r>
            <a:r>
              <a:rPr lang="nb-NO" dirty="0" err="1"/>
              <a:t>page</a:t>
            </a:r>
            <a:r>
              <a:rPr lang="nb-NO" dirty="0"/>
              <a:t> design II</a:t>
            </a:r>
            <a:endParaRPr lang="en-US" dirty="0"/>
          </a:p>
        </p:txBody>
      </p:sp>
      <p:pic>
        <p:nvPicPr>
          <p:cNvPr id="64" name="Picture 63">
            <a:extLst>
              <a:ext uri="{FF2B5EF4-FFF2-40B4-BE49-F238E27FC236}">
                <a16:creationId xmlns:a16="http://schemas.microsoft.com/office/drawing/2014/main" id="{CE45383B-2222-4924-AB75-C620BE3867D3}"/>
              </a:ext>
            </a:extLst>
          </p:cNvPr>
          <p:cNvPicPr>
            <a:picLocks noChangeAspect="1"/>
          </p:cNvPicPr>
          <p:nvPr/>
        </p:nvPicPr>
        <p:blipFill>
          <a:blip r:embed="rId2"/>
          <a:stretch>
            <a:fillRect/>
          </a:stretch>
        </p:blipFill>
        <p:spPr>
          <a:xfrm>
            <a:off x="1041109" y="2942011"/>
            <a:ext cx="514218" cy="587631"/>
          </a:xfrm>
          <a:prstGeom prst="rect">
            <a:avLst/>
          </a:prstGeom>
        </p:spPr>
      </p:pic>
      <p:sp>
        <p:nvSpPr>
          <p:cNvPr id="67" name="TextBox 66">
            <a:extLst>
              <a:ext uri="{FF2B5EF4-FFF2-40B4-BE49-F238E27FC236}">
                <a16:creationId xmlns:a16="http://schemas.microsoft.com/office/drawing/2014/main" id="{0E06BB07-A67C-4221-AFF8-9B723D0F9E10}"/>
              </a:ext>
            </a:extLst>
          </p:cNvPr>
          <p:cNvSpPr txBox="1"/>
          <p:nvPr/>
        </p:nvSpPr>
        <p:spPr>
          <a:xfrm>
            <a:off x="1555327" y="3030299"/>
            <a:ext cx="4063933" cy="523220"/>
          </a:xfrm>
          <a:prstGeom prst="rect">
            <a:avLst/>
          </a:prstGeom>
          <a:noFill/>
        </p:spPr>
        <p:txBody>
          <a:bodyPr wrap="none" rtlCol="0">
            <a:spAutoFit/>
          </a:bodyPr>
          <a:lstStyle/>
          <a:p>
            <a:r>
              <a:rPr lang="nb-NO" sz="1400" dirty="0" err="1"/>
              <a:t>Individual</a:t>
            </a:r>
            <a:r>
              <a:rPr lang="nb-NO" sz="1400" dirty="0"/>
              <a:t> </a:t>
            </a:r>
            <a:r>
              <a:rPr lang="nb-NO" sz="1400" dirty="0" err="1"/>
              <a:t>selection</a:t>
            </a:r>
            <a:r>
              <a:rPr lang="nb-NO" sz="1400" dirty="0"/>
              <a:t> </a:t>
            </a:r>
            <a:r>
              <a:rPr lang="nb-NO" sz="1400" dirty="0" err="1"/>
              <a:t>panes</a:t>
            </a:r>
            <a:r>
              <a:rPr lang="nb-NO" sz="1400" dirty="0"/>
              <a:t> for </a:t>
            </a:r>
            <a:r>
              <a:rPr lang="nb-NO" sz="1400" dirty="0" err="1"/>
              <a:t>each</a:t>
            </a:r>
            <a:r>
              <a:rPr lang="nb-NO" sz="1400" dirty="0"/>
              <a:t> </a:t>
            </a:r>
            <a:r>
              <a:rPr lang="nb-NO" sz="1400" dirty="0" err="1"/>
              <a:t>window</a:t>
            </a:r>
            <a:endParaRPr lang="nb-NO" sz="1400" dirty="0"/>
          </a:p>
          <a:p>
            <a:r>
              <a:rPr lang="nb-NO" sz="1400" dirty="0"/>
              <a:t>(</a:t>
            </a:r>
            <a:r>
              <a:rPr lang="nb-NO" sz="1400" dirty="0" err="1"/>
              <a:t>each</a:t>
            </a:r>
            <a:r>
              <a:rPr lang="nb-NO" sz="1400" dirty="0"/>
              <a:t> </a:t>
            </a:r>
            <a:r>
              <a:rPr lang="nb-NO" sz="1400" dirty="0" err="1"/>
              <a:t>window</a:t>
            </a:r>
            <a:r>
              <a:rPr lang="nb-NO" sz="1400" dirty="0"/>
              <a:t> </a:t>
            </a:r>
            <a:r>
              <a:rPr lang="nb-NO" sz="1400" dirty="0" err="1"/>
              <a:t>will</a:t>
            </a:r>
            <a:r>
              <a:rPr lang="nb-NO" sz="1400" dirty="0"/>
              <a:t> have different </a:t>
            </a:r>
            <a:r>
              <a:rPr lang="nb-NO" sz="1400" dirty="0" err="1"/>
              <a:t>content</a:t>
            </a:r>
            <a:r>
              <a:rPr lang="nb-NO" sz="1400" dirty="0"/>
              <a:t>)</a:t>
            </a:r>
            <a:endParaRPr lang="en-US" sz="1400" dirty="0"/>
          </a:p>
        </p:txBody>
      </p:sp>
      <p:pic>
        <p:nvPicPr>
          <p:cNvPr id="68" name="Picture 67">
            <a:extLst>
              <a:ext uri="{FF2B5EF4-FFF2-40B4-BE49-F238E27FC236}">
                <a16:creationId xmlns:a16="http://schemas.microsoft.com/office/drawing/2014/main" id="{A83EE14B-2226-47A5-9C9B-F2CE63E1D7F2}"/>
              </a:ext>
            </a:extLst>
          </p:cNvPr>
          <p:cNvPicPr>
            <a:picLocks noChangeAspect="1"/>
          </p:cNvPicPr>
          <p:nvPr/>
        </p:nvPicPr>
        <p:blipFill>
          <a:blip r:embed="rId3"/>
          <a:stretch>
            <a:fillRect/>
          </a:stretch>
        </p:blipFill>
        <p:spPr>
          <a:xfrm>
            <a:off x="7542911" y="3097433"/>
            <a:ext cx="220344" cy="192801"/>
          </a:xfrm>
          <a:prstGeom prst="rect">
            <a:avLst/>
          </a:prstGeom>
        </p:spPr>
      </p:pic>
      <p:sp>
        <p:nvSpPr>
          <p:cNvPr id="69" name="TextBox 68">
            <a:extLst>
              <a:ext uri="{FF2B5EF4-FFF2-40B4-BE49-F238E27FC236}">
                <a16:creationId xmlns:a16="http://schemas.microsoft.com/office/drawing/2014/main" id="{0A504EB6-2490-4C59-828C-8102C42EB955}"/>
              </a:ext>
            </a:extLst>
          </p:cNvPr>
          <p:cNvSpPr txBox="1"/>
          <p:nvPr/>
        </p:nvSpPr>
        <p:spPr>
          <a:xfrm>
            <a:off x="7776982" y="3038867"/>
            <a:ext cx="3084499" cy="307777"/>
          </a:xfrm>
          <a:prstGeom prst="rect">
            <a:avLst/>
          </a:prstGeom>
          <a:noFill/>
        </p:spPr>
        <p:txBody>
          <a:bodyPr wrap="none" rtlCol="0">
            <a:spAutoFit/>
          </a:bodyPr>
          <a:lstStyle/>
          <a:p>
            <a:r>
              <a:rPr lang="nb-NO" sz="1400" dirty="0" err="1"/>
              <a:t>Print</a:t>
            </a:r>
            <a:r>
              <a:rPr lang="nb-NO" sz="1400" dirty="0"/>
              <a:t>/</a:t>
            </a:r>
            <a:r>
              <a:rPr lang="nb-NO" sz="1400" dirty="0" err="1"/>
              <a:t>download</a:t>
            </a:r>
            <a:r>
              <a:rPr lang="nb-NO" sz="1400" dirty="0"/>
              <a:t> for </a:t>
            </a:r>
            <a:r>
              <a:rPr lang="nb-NO" sz="1400" dirty="0" err="1"/>
              <a:t>each</a:t>
            </a:r>
            <a:r>
              <a:rPr lang="nb-NO" sz="1400" dirty="0"/>
              <a:t> </a:t>
            </a:r>
            <a:r>
              <a:rPr lang="nb-NO" sz="1400" dirty="0" err="1"/>
              <a:t>window</a:t>
            </a:r>
            <a:endParaRPr lang="en-US" sz="1400" dirty="0"/>
          </a:p>
        </p:txBody>
      </p:sp>
      <p:sp>
        <p:nvSpPr>
          <p:cNvPr id="71" name="TextBox 70">
            <a:extLst>
              <a:ext uri="{FF2B5EF4-FFF2-40B4-BE49-F238E27FC236}">
                <a16:creationId xmlns:a16="http://schemas.microsoft.com/office/drawing/2014/main" id="{CD15F5BF-5EC0-44F8-BDAA-BEAB1C026D8A}"/>
              </a:ext>
            </a:extLst>
          </p:cNvPr>
          <p:cNvSpPr txBox="1"/>
          <p:nvPr/>
        </p:nvSpPr>
        <p:spPr>
          <a:xfrm>
            <a:off x="7877218" y="3424985"/>
            <a:ext cx="3129383" cy="307777"/>
          </a:xfrm>
          <a:prstGeom prst="rect">
            <a:avLst/>
          </a:prstGeom>
          <a:noFill/>
        </p:spPr>
        <p:txBody>
          <a:bodyPr wrap="none" rtlCol="0">
            <a:spAutoFit/>
          </a:bodyPr>
          <a:lstStyle/>
          <a:p>
            <a:r>
              <a:rPr lang="nb-NO" sz="1400" dirty="0" err="1"/>
              <a:t>Expand</a:t>
            </a:r>
            <a:r>
              <a:rPr lang="nb-NO" sz="1400" dirty="0"/>
              <a:t> </a:t>
            </a:r>
            <a:r>
              <a:rPr lang="nb-NO" sz="1400" dirty="0" err="1"/>
              <a:t>window</a:t>
            </a:r>
            <a:r>
              <a:rPr lang="nb-NO" sz="1400" dirty="0"/>
              <a:t> for </a:t>
            </a:r>
            <a:r>
              <a:rPr lang="nb-NO" sz="1400" dirty="0" err="1"/>
              <a:t>each</a:t>
            </a:r>
            <a:r>
              <a:rPr lang="nb-NO" sz="1400" dirty="0"/>
              <a:t> </a:t>
            </a:r>
            <a:r>
              <a:rPr lang="nb-NO" sz="1400" dirty="0" err="1"/>
              <a:t>window</a:t>
            </a:r>
            <a:endParaRPr lang="en-US" sz="1400" dirty="0"/>
          </a:p>
        </p:txBody>
      </p:sp>
      <p:sp>
        <p:nvSpPr>
          <p:cNvPr id="4" name="TextBox 3">
            <a:extLst>
              <a:ext uri="{FF2B5EF4-FFF2-40B4-BE49-F238E27FC236}">
                <a16:creationId xmlns:a16="http://schemas.microsoft.com/office/drawing/2014/main" id="{F93907E5-A435-411C-92DD-B8DA2BA4DE1B}"/>
              </a:ext>
            </a:extLst>
          </p:cNvPr>
          <p:cNvSpPr txBox="1"/>
          <p:nvPr/>
        </p:nvSpPr>
        <p:spPr>
          <a:xfrm>
            <a:off x="806245" y="2045110"/>
            <a:ext cx="1762021" cy="369332"/>
          </a:xfrm>
          <a:prstGeom prst="rect">
            <a:avLst/>
          </a:prstGeom>
          <a:noFill/>
        </p:spPr>
        <p:txBody>
          <a:bodyPr wrap="none" rtlCol="0">
            <a:spAutoFit/>
          </a:bodyPr>
          <a:lstStyle/>
          <a:p>
            <a:r>
              <a:rPr lang="nb-NO" dirty="0" err="1"/>
              <a:t>Explanations</a:t>
            </a:r>
            <a:r>
              <a:rPr lang="en-US" dirty="0"/>
              <a:t>:</a:t>
            </a:r>
            <a:endParaRPr lang="nb-NO" dirty="0"/>
          </a:p>
        </p:txBody>
      </p:sp>
      <p:pic>
        <p:nvPicPr>
          <p:cNvPr id="76" name="Picture 75">
            <a:extLst>
              <a:ext uri="{FF2B5EF4-FFF2-40B4-BE49-F238E27FC236}">
                <a16:creationId xmlns:a16="http://schemas.microsoft.com/office/drawing/2014/main" id="{C252BFF4-BD9D-425A-8C17-3854A7F340E6}"/>
              </a:ext>
            </a:extLst>
          </p:cNvPr>
          <p:cNvPicPr>
            <a:picLocks noChangeAspect="1"/>
          </p:cNvPicPr>
          <p:nvPr/>
        </p:nvPicPr>
        <p:blipFill>
          <a:blip r:embed="rId4"/>
          <a:stretch>
            <a:fillRect/>
          </a:stretch>
        </p:blipFill>
        <p:spPr>
          <a:xfrm>
            <a:off x="7542911" y="3466278"/>
            <a:ext cx="220185" cy="225189"/>
          </a:xfrm>
          <a:prstGeom prst="rect">
            <a:avLst/>
          </a:prstGeom>
        </p:spPr>
      </p:pic>
    </p:spTree>
    <p:extLst>
      <p:ext uri="{BB962C8B-B14F-4D97-AF65-F5344CB8AC3E}">
        <p14:creationId xmlns:p14="http://schemas.microsoft.com/office/powerpoint/2010/main" val="20974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1438-348A-49B8-80E6-088F0E2F4AFF}"/>
              </a:ext>
            </a:extLst>
          </p:cNvPr>
          <p:cNvSpPr>
            <a:spLocks noGrp="1"/>
          </p:cNvSpPr>
          <p:nvPr>
            <p:ph type="title"/>
          </p:nvPr>
        </p:nvSpPr>
        <p:spPr/>
        <p:txBody>
          <a:bodyPr/>
          <a:lstStyle/>
          <a:p>
            <a:r>
              <a:rPr lang="nb-NO" dirty="0" err="1"/>
              <a:t>Descriptions</a:t>
            </a:r>
            <a:r>
              <a:rPr lang="nb-NO" dirty="0"/>
              <a:t> I</a:t>
            </a:r>
            <a:endParaRPr lang="en-US" dirty="0"/>
          </a:p>
        </p:txBody>
      </p:sp>
      <p:sp>
        <p:nvSpPr>
          <p:cNvPr id="3" name="Rectangle 2">
            <a:extLst>
              <a:ext uri="{FF2B5EF4-FFF2-40B4-BE49-F238E27FC236}">
                <a16:creationId xmlns:a16="http://schemas.microsoft.com/office/drawing/2014/main" id="{6B379EBD-9DCD-47E4-8CD4-6C0D9C844311}"/>
              </a:ext>
            </a:extLst>
          </p:cNvPr>
          <p:cNvSpPr/>
          <p:nvPr/>
        </p:nvSpPr>
        <p:spPr>
          <a:xfrm>
            <a:off x="428846" y="1222627"/>
            <a:ext cx="11334307" cy="5078313"/>
          </a:xfrm>
          <a:prstGeom prst="rect">
            <a:avLst/>
          </a:prstGeom>
        </p:spPr>
        <p:txBody>
          <a:bodyPr wrap="square">
            <a:spAutoFit/>
          </a:bodyPr>
          <a:lstStyle/>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Functionality: the web interphase should link directly to NIVA </a:t>
            </a:r>
            <a:r>
              <a:rPr lang="en-US" sz="1200" dirty="0" err="1">
                <a:latin typeface="Calibri" panose="020F0502020204030204" pitchFamily="34" charset="0"/>
                <a:ea typeface="Times New Roman" panose="02020603050405020304" pitchFamily="18" charset="0"/>
                <a:cs typeface="Times New Roman" panose="02020603050405020304" pitchFamily="18" charset="0"/>
              </a:rPr>
              <a:t>RAdb</a:t>
            </a:r>
            <a:r>
              <a:rPr lang="en-US" sz="1200" dirty="0">
                <a:latin typeface="Calibri" panose="020F0502020204030204" pitchFamily="34" charset="0"/>
                <a:ea typeface="Times New Roman" panose="02020603050405020304" pitchFamily="18" charset="0"/>
                <a:cs typeface="Times New Roman" panose="02020603050405020304" pitchFamily="18" charset="0"/>
              </a:rPr>
              <a:t> (Static ORACLE Views/materialized views in start and later as dynamic links directly to </a:t>
            </a:r>
            <a:r>
              <a:rPr lang="en-US" sz="1200" dirty="0" err="1">
                <a:latin typeface="Calibri" panose="020F0502020204030204" pitchFamily="34" charset="0"/>
                <a:ea typeface="Times New Roman" panose="02020603050405020304" pitchFamily="18" charset="0"/>
                <a:cs typeface="Times New Roman" panose="02020603050405020304" pitchFamily="18" charset="0"/>
              </a:rPr>
              <a:t>RAdb</a:t>
            </a:r>
            <a:r>
              <a:rPr lang="en-US" sz="1200" dirty="0">
                <a:latin typeface="Calibri" panose="020F0502020204030204" pitchFamily="34" charset="0"/>
                <a:ea typeface="Times New Roman" panose="02020603050405020304" pitchFamily="18" charset="0"/>
                <a:cs typeface="Times New Roman" panose="02020603050405020304" pitchFamily="18" charset="0"/>
              </a:rPr>
              <a:t>)</a:t>
            </a: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Top banner: Display NIVA logo </a:t>
            </a:r>
            <a:r>
              <a:rPr lang="en-US" sz="1200" dirty="0" err="1">
                <a:latin typeface="Calibri" panose="020F0502020204030204" pitchFamily="34" charset="0"/>
                <a:ea typeface="Times New Roman" panose="02020603050405020304" pitchFamily="18" charset="0"/>
                <a:cs typeface="Times New Roman" panose="02020603050405020304" pitchFamily="18" charset="0"/>
              </a:rPr>
              <a:t>pluss</a:t>
            </a:r>
            <a:r>
              <a:rPr lang="en-US" sz="1200" dirty="0">
                <a:latin typeface="Calibri" panose="020F0502020204030204" pitchFamily="34" charset="0"/>
                <a:ea typeface="Times New Roman" panose="02020603050405020304" pitchFamily="18" charset="0"/>
                <a:cs typeface="Times New Roman" panose="02020603050405020304" pitchFamily="18" charset="0"/>
              </a:rPr>
              <a:t> NIVA </a:t>
            </a:r>
            <a:r>
              <a:rPr lang="en-US" sz="1200" dirty="0" err="1">
                <a:latin typeface="Calibri" panose="020F0502020204030204" pitchFamily="34" charset="0"/>
                <a:ea typeface="Times New Roman" panose="02020603050405020304" pitchFamily="18" charset="0"/>
                <a:cs typeface="Times New Roman" panose="02020603050405020304" pitchFamily="18" charset="0"/>
              </a:rPr>
              <a:t>RAdb</a:t>
            </a:r>
            <a:r>
              <a:rPr lang="en-US" sz="1200" dirty="0">
                <a:latin typeface="Calibri" panose="020F0502020204030204" pitchFamily="34" charset="0"/>
                <a:ea typeface="Times New Roman" panose="02020603050405020304" pitchFamily="18" charset="0"/>
                <a:cs typeface="Times New Roman" panose="02020603050405020304" pitchFamily="18" charset="0"/>
              </a:rPr>
              <a:t>,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Meny</a:t>
            </a:r>
            <a:r>
              <a:rPr lang="en-US" sz="1200" dirty="0">
                <a:latin typeface="Calibri" panose="020F0502020204030204" pitchFamily="34" charset="0"/>
                <a:ea typeface="Times New Roman" panose="02020603050405020304" pitchFamily="18" charset="0"/>
                <a:cs typeface="Times New Roman" panose="02020603050405020304" pitchFamily="18" charset="0"/>
              </a:rPr>
              <a:t> buttons to select: Survey (</a:t>
            </a:r>
            <a:r>
              <a:rPr lang="en-US" sz="1200" dirty="0" err="1">
                <a:latin typeface="Calibri" panose="020F0502020204030204" pitchFamily="34" charset="0"/>
                <a:ea typeface="Times New Roman" panose="02020603050405020304" pitchFamily="18" charset="0"/>
                <a:cs typeface="Times New Roman" panose="02020603050405020304" pitchFamily="18" charset="0"/>
              </a:rPr>
              <a:t>campaigne</a:t>
            </a:r>
            <a:r>
              <a:rPr lang="en-US" sz="1200" dirty="0">
                <a:latin typeface="Calibri" panose="020F0502020204030204" pitchFamily="34" charset="0"/>
                <a:ea typeface="Times New Roman" panose="02020603050405020304" pitchFamily="18" charset="0"/>
                <a:cs typeface="Times New Roman" panose="02020603050405020304" pitchFamily="18" charset="0"/>
              </a:rPr>
              <a:t>), EXPOSURE, HAZARD, RISK, EXPORT (TXT, CSV, </a:t>
            </a:r>
            <a:r>
              <a:rPr lang="en-US" sz="1200" dirty="0" err="1">
                <a:latin typeface="Calibri" panose="020F0502020204030204" pitchFamily="34" charset="0"/>
                <a:ea typeface="Times New Roman" panose="02020603050405020304" pitchFamily="18" charset="0"/>
                <a:cs typeface="Times New Roman" panose="02020603050405020304" pitchFamily="18" charset="0"/>
              </a:rPr>
              <a:t>xls</a:t>
            </a:r>
            <a:r>
              <a:rPr lang="en-US" sz="1200" dirty="0">
                <a:latin typeface="Calibri" panose="020F0502020204030204" pitchFamily="34" charset="0"/>
                <a:ea typeface="Times New Roman" panose="02020603050405020304" pitchFamily="18" charset="0"/>
                <a:cs typeface="Times New Roman" panose="02020603050405020304" pitchFamily="18" charset="0"/>
              </a:rPr>
              <a:t>, xlsx etc. for selection of data). Settings (Data to include and how to display them – to be defined). </a:t>
            </a:r>
          </a:p>
          <a:p>
            <a:pPr>
              <a:spcAft>
                <a:spcPts val="0"/>
              </a:spcAft>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Bottom banner: Contact, Copyright, NCTP web page. </a:t>
            </a:r>
          </a:p>
          <a:p>
            <a:pPr>
              <a:spcAft>
                <a:spcPts val="0"/>
              </a:spcAft>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Window 1 (SPATIAL data): display circles proportional to RQ value of selected data (data reflecting selection in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meny</a:t>
            </a:r>
            <a:r>
              <a:rPr lang="en-US" sz="1200" dirty="0">
                <a:latin typeface="Calibri" panose="020F0502020204030204" pitchFamily="34" charset="0"/>
                <a:ea typeface="Times New Roman" panose="02020603050405020304" pitchFamily="18" charset="0"/>
                <a:cs typeface="Times New Roman" panose="02020603050405020304" pitchFamily="18" charset="0"/>
              </a:rPr>
              <a:t>: Survey, Risk/HAZARD/CONC). All locations displayed for selection, pop-up/hover over window that reflect the combination of selections made (default setting used at start-up). When having temporal data, selection in Survey defines data to display (earliest date). Default start-up for RQ reflecting the CRA/CHA is PNEC/EQS. When clicking on location, all settings for TEMPORAL, DRIVERS CRA/CHA are changing to reflects this dataset.  </a:t>
            </a:r>
          </a:p>
          <a:p>
            <a:pPr>
              <a:spcAft>
                <a:spcPts val="0"/>
              </a:spcAft>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Window 2 (TEMPORAL): as for spatial, but reflecting temporal variation as a slider function. Default start-up is PNEC/EQS, and when selecting under CRA/CHA, the individual data sets are displayed for the selected survey. When using multiple selections for data sets in CRA/CHA, these are all added to TEMPORAL as separate lines with different colors (colors the same as used in window 3). Time slider function allowing to walk along the timeline and the size of the circles in SPATIAL and the sizes of Bars in CRA/CHA and graphs in DRIVERS updated. Pop-up windows reflect the selection in CRA/CHA (PNEC/EQ at start-up, selection when changing)</a:t>
            </a:r>
          </a:p>
          <a:p>
            <a:pPr>
              <a:spcAft>
                <a:spcPts val="0"/>
              </a:spcAft>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Window 3 (CRA/CHA):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Meny</a:t>
            </a:r>
            <a:r>
              <a:rPr lang="en-US" sz="1200" dirty="0">
                <a:latin typeface="Calibri" panose="020F0502020204030204" pitchFamily="34" charset="0"/>
                <a:ea typeface="Times New Roman" panose="02020603050405020304" pitchFamily="18" charset="0"/>
                <a:cs typeface="Times New Roman" panose="02020603050405020304" pitchFamily="18" charset="0"/>
              </a:rPr>
              <a:t>-based selection of data to display. Start-up = PNEC/EQS. Selecting update stacked columns to selection.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Meny</a:t>
            </a:r>
            <a:r>
              <a:rPr lang="en-US" sz="1200" dirty="0">
                <a:latin typeface="Calibri" panose="020F0502020204030204" pitchFamily="34" charset="0"/>
                <a:ea typeface="Times New Roman" panose="02020603050405020304" pitchFamily="18" charset="0"/>
                <a:cs typeface="Times New Roman" panose="02020603050405020304" pitchFamily="18" charset="0"/>
              </a:rPr>
              <a:t> reflecting species, ENDPOINTS and EFFECT (pop-up?). Data used for W1 (SPATIAL) , W2 (TEMPORAL) and W4 (Drivers) reflecting the selections.</a:t>
            </a: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 </a:t>
            </a: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Window 4 (DRIVERS):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Meny</a:t>
            </a:r>
            <a:r>
              <a:rPr lang="en-US" sz="1200" dirty="0">
                <a:latin typeface="Calibri" panose="020F0502020204030204" pitchFamily="34" charset="0"/>
                <a:ea typeface="Times New Roman" panose="02020603050405020304" pitchFamily="18" charset="0"/>
                <a:cs typeface="Times New Roman" panose="02020603050405020304" pitchFamily="18" charset="0"/>
              </a:rPr>
              <a:t> based selection of analysis to be performed (ranked (CONC, RQ; using SRQ and RT), SSD/GENES (Dependent on selection in top </a:t>
            </a:r>
            <a:r>
              <a:rPr lang="en-US" sz="1200" dirty="0" err="1">
                <a:latin typeface="Calibri" panose="020F0502020204030204" pitchFamily="34" charset="0"/>
                <a:ea typeface="Times New Roman" panose="02020603050405020304" pitchFamily="18" charset="0"/>
                <a:cs typeface="Times New Roman" panose="02020603050405020304" pitchFamily="18" charset="0"/>
              </a:rPr>
              <a:t>meny</a:t>
            </a:r>
            <a:r>
              <a:rPr lang="en-US" sz="1200" dirty="0">
                <a:latin typeface="Calibri" panose="020F0502020204030204" pitchFamily="34" charset="0"/>
                <a:ea typeface="Times New Roman" panose="02020603050405020304" pitchFamily="18" charset="0"/>
                <a:cs typeface="Times New Roman" panose="02020603050405020304" pitchFamily="18" charset="0"/>
              </a:rPr>
              <a:t>). Specifications of location (W1), Date (W2) and species/endpoints from CRA/CHA (W3) are required to display the graphs. Default value is PNEC/EQS, using MEC95 for the entire period (survey). These graphs will be made in R (almost done) and integrated into window, if possible. If not possible, we can try to make them in other programs.</a:t>
            </a:r>
          </a:p>
          <a:p>
            <a:pPr>
              <a:spcAft>
                <a:spcPts val="0"/>
              </a:spcAft>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Default values at start-up: PNEC/EQS using MEC95 for the survey and time (Worst-case scenario), Updated when selections are made either in SPATIAL, TEMPORAL or CRA/CHA.    </a:t>
            </a:r>
          </a:p>
          <a:p>
            <a:pPr>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Default for maps (At start-up): RQ derived from MEC95 (</a:t>
            </a:r>
            <a:r>
              <a:rPr lang="en-US" sz="1200" dirty="0" err="1">
                <a:latin typeface="Calibri" panose="020F0502020204030204" pitchFamily="34" charset="0"/>
                <a:ea typeface="Times New Roman" panose="02020603050405020304" pitchFamily="18" charset="0"/>
                <a:cs typeface="Times New Roman" panose="02020603050405020304" pitchFamily="18" charset="0"/>
              </a:rPr>
              <a:t>Time+locations</a:t>
            </a:r>
            <a:r>
              <a:rPr lang="en-US" sz="1200" dirty="0">
                <a:latin typeface="Calibri" panose="020F0502020204030204" pitchFamily="34" charset="0"/>
                <a:ea typeface="Times New Roman" panose="02020603050405020304" pitchFamily="18" charset="0"/>
                <a:cs typeface="Times New Roman" panose="02020603050405020304" pitchFamily="18" charset="0"/>
              </a:rPr>
              <a:t>), EC = PNEC/EQS for SURVEY. selection made for other analysis in CRA/CHA. Default CRA/CHA=PNEC/EQS, when removed, aggregated = all in aggregate plot, default temporal= is using PNEC/EQS values before selections are made</a:t>
            </a:r>
          </a:p>
        </p:txBody>
      </p:sp>
    </p:spTree>
    <p:extLst>
      <p:ext uri="{BB962C8B-B14F-4D97-AF65-F5344CB8AC3E}">
        <p14:creationId xmlns:p14="http://schemas.microsoft.com/office/powerpoint/2010/main" val="191398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1438-348A-49B8-80E6-088F0E2F4AFF}"/>
              </a:ext>
            </a:extLst>
          </p:cNvPr>
          <p:cNvSpPr>
            <a:spLocks noGrp="1"/>
          </p:cNvSpPr>
          <p:nvPr>
            <p:ph type="title"/>
          </p:nvPr>
        </p:nvSpPr>
        <p:spPr/>
        <p:txBody>
          <a:bodyPr/>
          <a:lstStyle/>
          <a:p>
            <a:r>
              <a:rPr lang="nb-NO" dirty="0" err="1"/>
              <a:t>Descriptions</a:t>
            </a:r>
            <a:r>
              <a:rPr lang="nb-NO" dirty="0"/>
              <a:t> (</a:t>
            </a:r>
            <a:r>
              <a:rPr lang="nb-NO" dirty="0" err="1"/>
              <a:t>menues</a:t>
            </a:r>
            <a:r>
              <a:rPr lang="nb-NO" dirty="0"/>
              <a:t>)</a:t>
            </a:r>
            <a:endParaRPr lang="en-US" dirty="0"/>
          </a:p>
        </p:txBody>
      </p:sp>
      <p:sp>
        <p:nvSpPr>
          <p:cNvPr id="3" name="Rectangle 2">
            <a:extLst>
              <a:ext uri="{FF2B5EF4-FFF2-40B4-BE49-F238E27FC236}">
                <a16:creationId xmlns:a16="http://schemas.microsoft.com/office/drawing/2014/main" id="{6B379EBD-9DCD-47E4-8CD4-6C0D9C844311}"/>
              </a:ext>
            </a:extLst>
          </p:cNvPr>
          <p:cNvSpPr/>
          <p:nvPr/>
        </p:nvSpPr>
        <p:spPr>
          <a:xfrm>
            <a:off x="428846" y="1489327"/>
            <a:ext cx="11334307" cy="3416320"/>
          </a:xfrm>
          <a:prstGeom prst="rect">
            <a:avLst/>
          </a:prstGeom>
        </p:spPr>
        <p:txBody>
          <a:bodyPr wrap="square">
            <a:spAutoFit/>
          </a:bodyPr>
          <a:lstStyle/>
          <a:p>
            <a:pPr>
              <a:spcAft>
                <a:spcPts val="0"/>
              </a:spcAft>
            </a:pPr>
            <a:r>
              <a:rPr lang="nb-NO" sz="1200" dirty="0" err="1">
                <a:latin typeface="Calibri" panose="020F0502020204030204" pitchFamily="34" charset="0"/>
                <a:ea typeface="Times New Roman" panose="02020603050405020304" pitchFamily="18" charset="0"/>
                <a:cs typeface="Times New Roman" panose="02020603050405020304" pitchFamily="18" charset="0"/>
              </a:rPr>
              <a:t>Each</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individual</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will</a:t>
            </a:r>
            <a:r>
              <a:rPr lang="nb-NO" sz="1200" dirty="0">
                <a:latin typeface="Calibri" panose="020F0502020204030204" pitchFamily="34" charset="0"/>
                <a:ea typeface="Times New Roman" panose="02020603050405020304" pitchFamily="18" charset="0"/>
                <a:cs typeface="Times New Roman" panose="02020603050405020304" pitchFamily="18" charset="0"/>
              </a:rPr>
              <a:t> have a meny to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a:t>
            </a:r>
            <a:r>
              <a:rPr lang="nb-NO" sz="1200" dirty="0">
                <a:latin typeface="Calibri" panose="020F0502020204030204" pitchFamily="34" charset="0"/>
                <a:ea typeface="Times New Roman" panose="02020603050405020304" pitchFamily="18" charset="0"/>
                <a:cs typeface="Times New Roman" panose="02020603050405020304" pitchFamily="18" charset="0"/>
              </a:rPr>
              <a:t> data to display, a </a:t>
            </a:r>
            <a:r>
              <a:rPr lang="nb-NO" sz="1200" dirty="0" err="1">
                <a:latin typeface="Calibri" panose="020F0502020204030204" pitchFamily="34" charset="0"/>
                <a:ea typeface="Times New Roman" panose="02020603050405020304" pitchFamily="18" charset="0"/>
                <a:cs typeface="Times New Roman" panose="02020603050405020304" pitchFamily="18" charset="0"/>
              </a:rPr>
              <a:t>print</a:t>
            </a:r>
            <a:r>
              <a:rPr lang="nb-NO" sz="1200" dirty="0">
                <a:latin typeface="Calibri" panose="020F0502020204030204" pitchFamily="34" charset="0"/>
                <a:ea typeface="Times New Roman" panose="02020603050405020304" pitchFamily="18" charset="0"/>
                <a:cs typeface="Times New Roman" panose="02020603050405020304" pitchFamily="18" charset="0"/>
              </a:rPr>
              <a:t>/</a:t>
            </a:r>
            <a:r>
              <a:rPr lang="nb-NO" sz="1200" dirty="0" err="1">
                <a:latin typeface="Calibri" panose="020F0502020204030204" pitchFamily="34" charset="0"/>
                <a:ea typeface="Times New Roman" panose="02020603050405020304" pitchFamily="18" charset="0"/>
                <a:cs typeface="Times New Roman" panose="02020603050405020304" pitchFamily="18" charset="0"/>
              </a:rPr>
              <a:t>download</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menu</a:t>
            </a:r>
            <a:r>
              <a:rPr lang="nb-NO" sz="1200" dirty="0">
                <a:latin typeface="Calibri" panose="020F0502020204030204" pitchFamily="34" charset="0"/>
                <a:ea typeface="Times New Roman" panose="02020603050405020304" pitchFamily="18" charset="0"/>
                <a:cs typeface="Times New Roman" panose="02020603050405020304" pitchFamily="18" charset="0"/>
              </a:rPr>
              <a:t> and an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expand</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function</a:t>
            </a:r>
            <a:r>
              <a:rPr lang="nb-NO" sz="1200" dirty="0">
                <a:latin typeface="Calibri" panose="020F0502020204030204" pitchFamily="34" charset="0"/>
                <a:ea typeface="Times New Roman" panose="02020603050405020304" pitchFamily="18" charset="0"/>
                <a:cs typeface="Times New Roman" panose="02020603050405020304" pitchFamily="18" charset="0"/>
              </a:rPr>
              <a:t> so </a:t>
            </a:r>
            <a:r>
              <a:rPr lang="nb-NO" sz="1200" dirty="0" err="1">
                <a:latin typeface="Calibri" panose="020F0502020204030204" pitchFamily="34" charset="0"/>
                <a:ea typeface="Times New Roman" panose="02020603050405020304" pitchFamily="18" charset="0"/>
                <a:cs typeface="Times New Roman" panose="02020603050405020304" pitchFamily="18" charset="0"/>
              </a:rPr>
              <a:t>can</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blow</a:t>
            </a:r>
            <a:r>
              <a:rPr lang="nb-NO" sz="1200" dirty="0">
                <a:latin typeface="Calibri" panose="020F0502020204030204" pitchFamily="34" charset="0"/>
                <a:ea typeface="Times New Roman" panose="02020603050405020304" pitchFamily="18" charset="0"/>
                <a:cs typeface="Times New Roman" panose="02020603050405020304" pitchFamily="18" charset="0"/>
              </a:rPr>
              <a:t> up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windows</a:t>
            </a:r>
            <a:endParaRPr lang="nb-NO"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endParaRPr lang="nb-NO"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a:t>
            </a:r>
            <a:r>
              <a:rPr lang="nb-NO" sz="1200" dirty="0">
                <a:latin typeface="Calibri" panose="020F0502020204030204" pitchFamily="34" charset="0"/>
                <a:ea typeface="Times New Roman" panose="02020603050405020304" pitchFamily="18" charset="0"/>
                <a:cs typeface="Times New Roman" panose="02020603050405020304" pitchFamily="18" charset="0"/>
              </a:rPr>
              <a:t> 1 (Spatial): meny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a:t>
            </a:r>
            <a:r>
              <a:rPr lang="nb-NO" sz="1200" dirty="0" err="1">
                <a:latin typeface="Calibri" panose="020F0502020204030204" pitchFamily="34" charset="0"/>
                <a:ea typeface="Times New Roman" panose="02020603050405020304" pitchFamily="18" charset="0"/>
                <a:cs typeface="Times New Roman" panose="02020603050405020304" pitchFamily="18" charset="0"/>
              </a:rPr>
              <a:t>buttons</a:t>
            </a:r>
            <a:r>
              <a:rPr lang="nb-NO" sz="1200" dirty="0">
                <a:latin typeface="Calibri" panose="020F0502020204030204" pitchFamily="34" charset="0"/>
                <a:ea typeface="Times New Roman" panose="02020603050405020304" pitchFamily="18" charset="0"/>
                <a:cs typeface="Times New Roman" panose="02020603050405020304" pitchFamily="18" charset="0"/>
              </a:rPr>
              <a:t> for EXPOSURE, HAZARD and RISK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similar</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choices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can</a:t>
            </a:r>
            <a:r>
              <a:rPr lang="nb-NO" sz="1200" dirty="0">
                <a:latin typeface="Calibri" panose="020F0502020204030204" pitchFamily="34" charset="0"/>
                <a:ea typeface="Times New Roman" panose="02020603050405020304" pitchFamily="18" charset="0"/>
                <a:cs typeface="Times New Roman" panose="02020603050405020304" pitchFamily="18" charset="0"/>
              </a:rPr>
              <a:t> be </a:t>
            </a:r>
            <a:r>
              <a:rPr lang="nb-NO" sz="1200" dirty="0" err="1">
                <a:latin typeface="Calibri" panose="020F0502020204030204" pitchFamily="34" charset="0"/>
                <a:ea typeface="Times New Roman" panose="02020603050405020304" pitchFamily="18" charset="0"/>
                <a:cs typeface="Times New Roman" panose="02020603050405020304" pitchFamily="18" charset="0"/>
              </a:rPr>
              <a:t>made</a:t>
            </a:r>
            <a:r>
              <a:rPr lang="nb-NO" sz="1200" dirty="0">
                <a:latin typeface="Calibri" panose="020F0502020204030204" pitchFamily="34" charset="0"/>
                <a:ea typeface="Times New Roman" panose="02020603050405020304" pitchFamily="18" charset="0"/>
                <a:cs typeface="Times New Roman" panose="02020603050405020304" pitchFamily="18" charset="0"/>
              </a:rPr>
              <a:t> from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top</a:t>
            </a:r>
            <a:r>
              <a:rPr lang="nb-NO" sz="1200" dirty="0">
                <a:latin typeface="Calibri" panose="020F0502020204030204" pitchFamily="34" charset="0"/>
                <a:ea typeface="Times New Roman" panose="02020603050405020304" pitchFamily="18" charset="0"/>
                <a:cs typeface="Times New Roman" panose="02020603050405020304" pitchFamily="18" charset="0"/>
              </a:rPr>
              <a:t> banner).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Default</a:t>
            </a:r>
            <a:r>
              <a:rPr lang="nb-NO" sz="1200" dirty="0">
                <a:latin typeface="Calibri" panose="020F0502020204030204" pitchFamily="34" charset="0"/>
                <a:ea typeface="Times New Roman" panose="02020603050405020304" pitchFamily="18" charset="0"/>
                <a:cs typeface="Times New Roman" panose="02020603050405020304" pitchFamily="18" charset="0"/>
              </a:rPr>
              <a:t> setting is MEC (EXPOSURE), HQ Median (HAZARD) and RQ Median (RISK) –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using</a:t>
            </a:r>
            <a:r>
              <a:rPr lang="nb-NO" sz="1200" dirty="0">
                <a:latin typeface="Calibri" panose="020F0502020204030204" pitchFamily="34" charset="0"/>
                <a:ea typeface="Times New Roman" panose="02020603050405020304" pitchFamily="18" charset="0"/>
                <a:cs typeface="Times New Roman" panose="02020603050405020304" pitchFamily="18" charset="0"/>
              </a:rPr>
              <a:t> MEC95 for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entire</a:t>
            </a:r>
            <a:r>
              <a:rPr lang="nb-NO" sz="1200" dirty="0">
                <a:latin typeface="Calibri" panose="020F0502020204030204" pitchFamily="34" charset="0"/>
                <a:ea typeface="Times New Roman" panose="02020603050405020304" pitchFamily="18" charset="0"/>
                <a:cs typeface="Times New Roman" panose="02020603050405020304" pitchFamily="18" charset="0"/>
              </a:rPr>
              <a:t> survey Time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Example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one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season</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 of time in W1 </a:t>
            </a:r>
            <a:r>
              <a:rPr lang="nb-NO" sz="1200" dirty="0" err="1">
                <a:latin typeface="Calibri" panose="020F0502020204030204" pitchFamily="34" charset="0"/>
                <a:ea typeface="Times New Roman" panose="02020603050405020304" pitchFamily="18" charset="0"/>
                <a:cs typeface="Times New Roman" panose="02020603050405020304" pitchFamily="18" charset="0"/>
              </a:rPr>
              <a:t>hover-over</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function</a:t>
            </a:r>
            <a:r>
              <a:rPr lang="nb-NO" sz="1200" dirty="0">
                <a:latin typeface="Calibri" panose="020F0502020204030204" pitchFamily="34" charset="0"/>
                <a:ea typeface="Times New Roman" panose="02020603050405020304" pitchFamily="18" charset="0"/>
                <a:cs typeface="Times New Roman" panose="02020603050405020304" pitchFamily="18" charset="0"/>
              </a:rPr>
              <a:t>, or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 of SPECIES, ENDPOINTS, EFFECT_TYPE from CRA/CHA (W3)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updates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circles</a:t>
            </a:r>
            <a:r>
              <a:rPr lang="nb-NO" sz="1200" dirty="0">
                <a:latin typeface="Calibri" panose="020F0502020204030204" pitchFamily="34" charset="0"/>
                <a:ea typeface="Times New Roman" panose="02020603050405020304" pitchFamily="18" charset="0"/>
                <a:cs typeface="Times New Roman" panose="02020603050405020304" pitchFamily="18" charset="0"/>
              </a:rPr>
              <a:t> and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data in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boxes</a:t>
            </a:r>
            <a:r>
              <a:rPr lang="nb-NO" sz="1200" dirty="0">
                <a:latin typeface="Calibri" panose="020F0502020204030204" pitchFamily="34" charset="0"/>
                <a:ea typeface="Times New Roman" panose="02020603050405020304" pitchFamily="18" charset="0"/>
                <a:cs typeface="Times New Roman" panose="02020603050405020304" pitchFamily="18" charset="0"/>
              </a:rPr>
              <a:t> . Data in </a:t>
            </a:r>
            <a:r>
              <a:rPr lang="nb-NO" sz="1200" dirty="0" err="1">
                <a:latin typeface="Calibri" panose="020F0502020204030204" pitchFamily="34" charset="0"/>
                <a:ea typeface="Times New Roman" panose="02020603050405020304" pitchFamily="18" charset="0"/>
                <a:cs typeface="Times New Roman" panose="02020603050405020304" pitchFamily="18" charset="0"/>
              </a:rPr>
              <a:t>boxes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are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default</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unless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specific</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choices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are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made</a:t>
            </a:r>
            <a:r>
              <a:rPr lang="nb-NO" sz="1200" dirty="0">
                <a:latin typeface="Calibri" panose="020F0502020204030204" pitchFamily="34" charset="0"/>
                <a:ea typeface="Times New Roman" panose="02020603050405020304" pitchFamily="18" charset="0"/>
                <a:cs typeface="Times New Roman" panose="02020603050405020304" pitchFamily="18" charset="0"/>
              </a:rPr>
              <a:t> in CHA/CRA/EXP (HAZARD/RISK/EXPOSURE). </a:t>
            </a:r>
          </a:p>
          <a:p>
            <a:pPr>
              <a:spcAft>
                <a:spcPts val="0"/>
              </a:spcAft>
            </a:pPr>
            <a:endParaRPr lang="nb-NO"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a:t>
            </a:r>
            <a:r>
              <a:rPr lang="nb-NO" sz="1200" dirty="0">
                <a:latin typeface="Calibri" panose="020F0502020204030204" pitchFamily="34" charset="0"/>
                <a:ea typeface="Times New Roman" panose="02020603050405020304" pitchFamily="18" charset="0"/>
                <a:cs typeface="Times New Roman" panose="02020603050405020304" pitchFamily="18" charset="0"/>
              </a:rPr>
              <a:t> 2 (Temporal): meny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a:t>
            </a:r>
            <a:r>
              <a:rPr lang="nb-NO" sz="1200" dirty="0" err="1">
                <a:latin typeface="Calibri" panose="020F0502020204030204" pitchFamily="34" charset="0"/>
                <a:ea typeface="Times New Roman" panose="02020603050405020304" pitchFamily="18" charset="0"/>
                <a:cs typeface="Times New Roman" panose="02020603050405020304" pitchFamily="18" charset="0"/>
              </a:rPr>
              <a:t>Buttom</a:t>
            </a:r>
            <a:r>
              <a:rPr lang="nb-NO" sz="1200" dirty="0">
                <a:latin typeface="Calibri" panose="020F0502020204030204" pitchFamily="34" charset="0"/>
                <a:ea typeface="Times New Roman" panose="02020603050405020304" pitchFamily="18" charset="0"/>
                <a:cs typeface="Times New Roman" panose="02020603050405020304" pitchFamily="18" charset="0"/>
              </a:rPr>
              <a:t> for different locations in survey. </a:t>
            </a:r>
            <a:r>
              <a:rPr lang="nb-NO" sz="1200" dirty="0" err="1">
                <a:latin typeface="Calibri" panose="020F0502020204030204" pitchFamily="34" charset="0"/>
                <a:ea typeface="Times New Roman" panose="02020603050405020304" pitchFamily="18" charset="0"/>
                <a:cs typeface="Times New Roman" panose="02020603050405020304" pitchFamily="18" charset="0"/>
              </a:rPr>
              <a:t>Default</a:t>
            </a:r>
            <a:r>
              <a:rPr lang="nb-NO" sz="1200" dirty="0">
                <a:latin typeface="Calibri" panose="020F0502020204030204" pitchFamily="34" charset="0"/>
                <a:ea typeface="Times New Roman" panose="02020603050405020304" pitchFamily="18" charset="0"/>
                <a:cs typeface="Times New Roman" panose="02020603050405020304" pitchFamily="18" charset="0"/>
              </a:rPr>
              <a:t> setting is MEC95 (EXPOSURE), HQ Median (HAZARD) and RQ Median (RISK) –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using</a:t>
            </a:r>
            <a:r>
              <a:rPr lang="nb-NO" sz="1200" dirty="0">
                <a:latin typeface="Calibri" panose="020F0502020204030204" pitchFamily="34" charset="0"/>
                <a:ea typeface="Times New Roman" panose="02020603050405020304" pitchFamily="18" charset="0"/>
                <a:cs typeface="Times New Roman" panose="02020603050405020304" pitchFamily="18" charset="0"/>
              </a:rPr>
              <a:t> EQS/PNEC for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HQ and RQ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estimates</a:t>
            </a:r>
            <a:r>
              <a:rPr lang="nb-NO" sz="1200" dirty="0">
                <a:latin typeface="Calibri" panose="020F0502020204030204" pitchFamily="34" charset="0"/>
                <a:ea typeface="Times New Roman" panose="02020603050405020304" pitchFamily="18" charset="0"/>
                <a:cs typeface="Times New Roman" panose="02020603050405020304" pitchFamily="18" charset="0"/>
              </a:rPr>
              <a:t> for all locations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using</a:t>
            </a:r>
            <a:r>
              <a:rPr lang="nb-NO" sz="1200" dirty="0">
                <a:latin typeface="Calibri" panose="020F0502020204030204" pitchFamily="34" charset="0"/>
                <a:ea typeface="Times New Roman" panose="02020603050405020304" pitchFamily="18" charset="0"/>
                <a:cs typeface="Times New Roman" panose="02020603050405020304" pitchFamily="18" charset="0"/>
              </a:rPr>
              <a:t> MEC95 and EQS/PNEC). Single or multiple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selections</a:t>
            </a:r>
            <a:r>
              <a:rPr lang="nb-NO" sz="1200" dirty="0">
                <a:latin typeface="Calibri" panose="020F0502020204030204" pitchFamily="34" charset="0"/>
                <a:ea typeface="Times New Roman" panose="02020603050405020304" pitchFamily="18" charset="0"/>
                <a:cs typeface="Times New Roman" panose="02020603050405020304" pitchFamily="18" charset="0"/>
              </a:rPr>
              <a:t> of SPECIES, ENDPOINTS, EFFECT_TYPE from CRA/CHA (W3), single locations from </a:t>
            </a:r>
            <a:r>
              <a:rPr lang="nb-NO" sz="1200" dirty="0" err="1">
                <a:latin typeface="Calibri" panose="020F0502020204030204" pitchFamily="34" charset="0"/>
                <a:ea typeface="Times New Roman" panose="02020603050405020304" pitchFamily="18" charset="0"/>
                <a:cs typeface="Times New Roman" panose="02020603050405020304" pitchFamily="18" charset="0"/>
              </a:rPr>
              <a:t>map</a:t>
            </a:r>
            <a:r>
              <a:rPr lang="nb-NO" sz="1200" dirty="0">
                <a:latin typeface="Calibri" panose="020F0502020204030204" pitchFamily="34" charset="0"/>
                <a:ea typeface="Times New Roman" panose="02020603050405020304" pitchFamily="18" charset="0"/>
                <a:cs typeface="Times New Roman" panose="02020603050405020304" pitchFamily="18" charset="0"/>
              </a:rPr>
              <a:t> by </a:t>
            </a:r>
            <a:r>
              <a:rPr lang="nb-NO" sz="1200" dirty="0" err="1">
                <a:latin typeface="Calibri" panose="020F0502020204030204" pitchFamily="34" charset="0"/>
                <a:ea typeface="Times New Roman" panose="02020603050405020304" pitchFamily="18" charset="0"/>
                <a:cs typeface="Times New Roman" panose="02020603050405020304" pitchFamily="18" charset="0"/>
              </a:rPr>
              <a:t>clicking</a:t>
            </a:r>
            <a:r>
              <a:rPr lang="nb-NO" sz="1200" dirty="0">
                <a:latin typeface="Calibri" panose="020F0502020204030204" pitchFamily="34" charset="0"/>
                <a:ea typeface="Times New Roman" panose="02020603050405020304" pitchFamily="18" charset="0"/>
                <a:cs typeface="Times New Roman" panose="02020603050405020304" pitchFamily="18" charset="0"/>
              </a:rPr>
              <a:t> (W1)  </a:t>
            </a:r>
            <a:r>
              <a:rPr lang="nb-NO" sz="1200" dirty="0" err="1">
                <a:latin typeface="Calibri" panose="020F0502020204030204" pitchFamily="34" charset="0"/>
                <a:ea typeface="Times New Roman" panose="02020603050405020304" pitchFamily="18" charset="0"/>
                <a:cs typeface="Times New Roman" panose="02020603050405020304" pitchFamily="18" charset="0"/>
              </a:rPr>
              <a:t>will</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right data to display in W2. </a:t>
            </a:r>
          </a:p>
          <a:p>
            <a:pPr>
              <a:spcAft>
                <a:spcPts val="0"/>
              </a:spcAft>
            </a:pPr>
            <a:endParaRPr lang="nb-NO"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a:t>
            </a:r>
            <a:r>
              <a:rPr lang="nb-NO" sz="1200" dirty="0">
                <a:latin typeface="Calibri" panose="020F0502020204030204" pitchFamily="34" charset="0"/>
                <a:ea typeface="Times New Roman" panose="02020603050405020304" pitchFamily="18" charset="0"/>
                <a:cs typeface="Times New Roman" panose="02020603050405020304" pitchFamily="18" charset="0"/>
              </a:rPr>
              <a:t> 3 (EXPOSURE, HAZARD, RISK) : meny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a:t>
            </a:r>
            <a:r>
              <a:rPr lang="nb-NO" sz="1200" dirty="0" err="1">
                <a:latin typeface="Calibri" panose="020F0502020204030204" pitchFamily="34" charset="0"/>
                <a:ea typeface="Times New Roman" panose="02020603050405020304" pitchFamily="18" charset="0"/>
                <a:cs typeface="Times New Roman" panose="02020603050405020304" pitchFamily="18" charset="0"/>
              </a:rPr>
              <a:t>Buttom</a:t>
            </a:r>
            <a:r>
              <a:rPr lang="nb-NO" sz="1200" dirty="0">
                <a:latin typeface="Calibri" panose="020F0502020204030204" pitchFamily="34" charset="0"/>
                <a:ea typeface="Times New Roman" panose="02020603050405020304" pitchFamily="18" charset="0"/>
                <a:cs typeface="Times New Roman" panose="02020603050405020304" pitchFamily="18" charset="0"/>
              </a:rPr>
              <a:t> for EXPOSURE (Pop-up for Water, sediment, air and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terrestrial</a:t>
            </a:r>
            <a:r>
              <a:rPr lang="nb-NO" sz="1200" dirty="0">
                <a:latin typeface="Calibri" panose="020F0502020204030204" pitchFamily="34" charset="0"/>
                <a:ea typeface="Times New Roman" panose="02020603050405020304" pitchFamily="18" charset="0"/>
                <a:cs typeface="Times New Roman" panose="02020603050405020304" pitchFamily="18" charset="0"/>
              </a:rPr>
              <a:t> . </a:t>
            </a:r>
            <a:r>
              <a:rPr lang="nb-NO" sz="1200" dirty="0" err="1">
                <a:latin typeface="Calibri" panose="020F0502020204030204" pitchFamily="34" charset="0"/>
                <a:ea typeface="Times New Roman" panose="02020603050405020304" pitchFamily="18" charset="0"/>
                <a:cs typeface="Times New Roman" panose="02020603050405020304" pitchFamily="18" charset="0"/>
              </a:rPr>
              <a:t>Only</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use</a:t>
            </a:r>
            <a:r>
              <a:rPr lang="nb-NO" sz="1200" dirty="0">
                <a:latin typeface="Calibri" panose="020F0502020204030204" pitchFamily="34" charset="0"/>
                <a:ea typeface="Times New Roman" panose="02020603050405020304" pitchFamily="18" charset="0"/>
                <a:cs typeface="Times New Roman" panose="02020603050405020304" pitchFamily="18" charset="0"/>
              </a:rPr>
              <a:t> water for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now</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Hazard</a:t>
            </a:r>
            <a:r>
              <a:rPr lang="nb-NO" sz="1200" dirty="0">
                <a:latin typeface="Calibri" panose="020F0502020204030204" pitchFamily="34" charset="0"/>
                <a:ea typeface="Times New Roman" panose="02020603050405020304" pitchFamily="18" charset="0"/>
                <a:cs typeface="Times New Roman" panose="02020603050405020304" pitchFamily="18" charset="0"/>
              </a:rPr>
              <a:t> (pop-up for species/species </a:t>
            </a:r>
            <a:r>
              <a:rPr lang="nb-NO" sz="1200" dirty="0" err="1">
                <a:latin typeface="Calibri" panose="020F0502020204030204" pitchFamily="34" charset="0"/>
                <a:ea typeface="Times New Roman" panose="02020603050405020304" pitchFamily="18" charset="0"/>
                <a:cs typeface="Times New Roman" panose="02020603050405020304" pitchFamily="18" charset="0"/>
              </a:rPr>
              <a:t>group</a:t>
            </a:r>
            <a:r>
              <a:rPr lang="nb-NO" sz="1200" dirty="0">
                <a:latin typeface="Calibri" panose="020F0502020204030204" pitchFamily="34" charset="0"/>
                <a:ea typeface="Times New Roman" panose="02020603050405020304" pitchFamily="18" charset="0"/>
                <a:cs typeface="Times New Roman" panose="02020603050405020304" pitchFamily="18" charset="0"/>
              </a:rPr>
              <a:t>,  EFFECT_TYPE and EFFECT_DESCRIPTION) and risk (pop-up for species/species </a:t>
            </a:r>
            <a:r>
              <a:rPr lang="nb-NO" sz="1200" dirty="0" err="1">
                <a:latin typeface="Calibri" panose="020F0502020204030204" pitchFamily="34" charset="0"/>
                <a:ea typeface="Times New Roman" panose="02020603050405020304" pitchFamily="18" charset="0"/>
                <a:cs typeface="Times New Roman" panose="02020603050405020304" pitchFamily="18" charset="0"/>
              </a:rPr>
              <a:t>group</a:t>
            </a:r>
            <a:r>
              <a:rPr lang="nb-NO" sz="1200" dirty="0">
                <a:latin typeface="Calibri" panose="020F0502020204030204" pitchFamily="34" charset="0"/>
                <a:ea typeface="Times New Roman" panose="02020603050405020304" pitchFamily="18" charset="0"/>
                <a:cs typeface="Times New Roman" panose="02020603050405020304" pitchFamily="18" charset="0"/>
              </a:rPr>
              <a:t>,  EFFECT_TYPE and EFFECT_DESCRIPTION). </a:t>
            </a:r>
            <a:r>
              <a:rPr lang="nb-NO" sz="1200" dirty="0" err="1">
                <a:latin typeface="Calibri" panose="020F0502020204030204" pitchFamily="34" charset="0"/>
                <a:ea typeface="Times New Roman" panose="02020603050405020304" pitchFamily="18" charset="0"/>
                <a:cs typeface="Times New Roman" panose="02020603050405020304" pitchFamily="18" charset="0"/>
              </a:rPr>
              <a:t>Defauls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showing</a:t>
            </a:r>
            <a:r>
              <a:rPr lang="nb-NO" sz="1200" dirty="0">
                <a:latin typeface="Calibri" panose="020F0502020204030204" pitchFamily="34" charset="0"/>
                <a:ea typeface="Times New Roman" panose="02020603050405020304" pitchFamily="18" charset="0"/>
                <a:cs typeface="Times New Roman" panose="02020603050405020304" pitchFamily="18" charset="0"/>
              </a:rPr>
              <a:t> MEC95 for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entire</a:t>
            </a:r>
            <a:r>
              <a:rPr lang="nb-NO" sz="1200" dirty="0">
                <a:latin typeface="Calibri" panose="020F0502020204030204" pitchFamily="34" charset="0"/>
                <a:ea typeface="Times New Roman" panose="02020603050405020304" pitchFamily="18" charset="0"/>
                <a:cs typeface="Times New Roman" panose="02020603050405020304" pitchFamily="18" charset="0"/>
              </a:rPr>
              <a:t> survey time as basis for EXPOSURE, HAZARD, RISK. </a:t>
            </a:r>
          </a:p>
          <a:p>
            <a:pPr>
              <a:spcAft>
                <a:spcPts val="0"/>
              </a:spcAft>
            </a:pPr>
            <a:endParaRPr lang="nb-NO" sz="1200"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a:t>
            </a:r>
            <a:r>
              <a:rPr lang="nb-NO" sz="1200" dirty="0">
                <a:latin typeface="Calibri" panose="020F0502020204030204" pitchFamily="34" charset="0"/>
                <a:ea typeface="Times New Roman" panose="02020603050405020304" pitchFamily="18" charset="0"/>
                <a:cs typeface="Times New Roman" panose="02020603050405020304" pitchFamily="18" charset="0"/>
              </a:rPr>
              <a:t> 4 (Drivers): meny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 (SSD, RANK, WATERFALL, STACKED). </a:t>
            </a:r>
            <a:r>
              <a:rPr lang="nb-NO" sz="1200" dirty="0" err="1">
                <a:latin typeface="Calibri" panose="020F0502020204030204" pitchFamily="34" charset="0"/>
                <a:ea typeface="Times New Roman" panose="02020603050405020304" pitchFamily="18" charset="0"/>
                <a:cs typeface="Times New Roman" panose="02020603050405020304" pitchFamily="18" charset="0"/>
              </a:rPr>
              <a:t>Default</a:t>
            </a:r>
            <a:r>
              <a:rPr lang="nb-NO" sz="1200" dirty="0">
                <a:latin typeface="Calibri" panose="020F0502020204030204" pitchFamily="34" charset="0"/>
                <a:ea typeface="Times New Roman" panose="02020603050405020304" pitchFamily="18" charset="0"/>
                <a:cs typeface="Times New Roman" panose="02020603050405020304" pitchFamily="18" charset="0"/>
              </a:rPr>
              <a:t>: MEC95 for time and spatial.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Selection</a:t>
            </a:r>
            <a:r>
              <a:rPr lang="nb-NO" sz="1200" dirty="0">
                <a:latin typeface="Calibri" panose="020F0502020204030204" pitchFamily="34" charset="0"/>
                <a:ea typeface="Times New Roman" panose="02020603050405020304" pitchFamily="18" charset="0"/>
                <a:cs typeface="Times New Roman" panose="02020603050405020304" pitchFamily="18" charset="0"/>
              </a:rPr>
              <a:t> of </a:t>
            </a:r>
            <a:r>
              <a:rPr lang="nb-NO" sz="1200" dirty="0" err="1">
                <a:latin typeface="Calibri" panose="020F0502020204030204" pitchFamily="34" charset="0"/>
                <a:ea typeface="Times New Roman" panose="02020603050405020304" pitchFamily="18" charset="0"/>
                <a:cs typeface="Times New Roman" panose="02020603050405020304" pitchFamily="18" charset="0"/>
              </a:rPr>
              <a:t>one</a:t>
            </a:r>
            <a:r>
              <a:rPr lang="nb-NO" sz="1200" dirty="0">
                <a:latin typeface="Calibri" panose="020F0502020204030204" pitchFamily="34" charset="0"/>
                <a:ea typeface="Times New Roman" panose="02020603050405020304" pitchFamily="18" charset="0"/>
                <a:cs typeface="Times New Roman" panose="02020603050405020304" pitchFamily="18" charset="0"/>
              </a:rPr>
              <a:t> or more </a:t>
            </a:r>
            <a:r>
              <a:rPr lang="nb-NO" sz="1200" dirty="0" err="1">
                <a:latin typeface="Calibri" panose="020F0502020204030204" pitchFamily="34" charset="0"/>
                <a:ea typeface="Times New Roman" panose="02020603050405020304" pitchFamily="18" charset="0"/>
                <a:cs typeface="Times New Roman" panose="02020603050405020304" pitchFamily="18" charset="0"/>
              </a:rPr>
              <a:t>menues</a:t>
            </a:r>
            <a:r>
              <a:rPr lang="nb-NO" sz="1200" dirty="0">
                <a:latin typeface="Calibri" panose="020F0502020204030204" pitchFamily="34" charset="0"/>
                <a:ea typeface="Times New Roman" panose="02020603050405020304" pitchFamily="18" charset="0"/>
                <a:cs typeface="Times New Roman" panose="02020603050405020304" pitchFamily="18" charset="0"/>
              </a:rPr>
              <a:t> in separate </a:t>
            </a:r>
            <a:r>
              <a:rPr lang="nb-NO" sz="1200" dirty="0" err="1">
                <a:latin typeface="Calibri" panose="020F0502020204030204" pitchFamily="34" charset="0"/>
                <a:ea typeface="Times New Roman" panose="02020603050405020304" pitchFamily="18" charset="0"/>
                <a:cs typeface="Times New Roman" panose="02020603050405020304" pitchFamily="18" charset="0"/>
              </a:rPr>
              <a:t>windows</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update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the</a:t>
            </a:r>
            <a:r>
              <a:rPr lang="nb-NO" sz="1200" dirty="0">
                <a:latin typeface="Calibri" panose="020F0502020204030204" pitchFamily="34" charset="0"/>
                <a:ea typeface="Times New Roman" panose="02020603050405020304" pitchFamily="18" charset="0"/>
                <a:cs typeface="Times New Roman" panose="02020603050405020304" pitchFamily="18" charset="0"/>
              </a:rPr>
              <a:t> data (W1 =&gt;</a:t>
            </a:r>
            <a:r>
              <a:rPr lang="nb-NO" sz="1200" dirty="0" err="1">
                <a:latin typeface="Calibri" panose="020F0502020204030204" pitchFamily="34" charset="0"/>
                <a:ea typeface="Times New Roman" panose="02020603050405020304" pitchFamily="18" charset="0"/>
                <a:cs typeface="Times New Roman" panose="02020603050405020304" pitchFamily="18" charset="0"/>
              </a:rPr>
              <a:t>use</a:t>
            </a:r>
            <a:r>
              <a:rPr lang="nb-NO" sz="1200" dirty="0">
                <a:latin typeface="Calibri" panose="020F0502020204030204" pitchFamily="34" charset="0"/>
                <a:ea typeface="Times New Roman" panose="02020603050405020304" pitchFamily="18" charset="0"/>
                <a:cs typeface="Times New Roman" panose="02020603050405020304" pitchFamily="18" charset="0"/>
              </a:rPr>
              <a:t> MEC95 for time, W2=&gt;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use</a:t>
            </a:r>
            <a:r>
              <a:rPr lang="nb-NO" sz="1200" dirty="0">
                <a:latin typeface="Calibri" panose="020F0502020204030204" pitchFamily="34" charset="0"/>
                <a:ea typeface="Times New Roman" panose="02020603050405020304" pitchFamily="18" charset="0"/>
                <a:cs typeface="Times New Roman" panose="02020603050405020304" pitchFamily="18" charset="0"/>
              </a:rPr>
              <a:t> MEC95 for all locations), W3: MEC95 for survey time and locations, Combinations: W1+W2=&gt; Site and time-</a:t>
            </a:r>
            <a:r>
              <a:rPr lang="nb-NO" sz="1200" dirty="0" err="1">
                <a:latin typeface="Calibri" panose="020F0502020204030204" pitchFamily="34" charset="0"/>
                <a:ea typeface="Times New Roman" panose="02020603050405020304" pitchFamily="18" charset="0"/>
                <a:cs typeface="Times New Roman" panose="02020603050405020304" pitchFamily="18" charset="0"/>
              </a:rPr>
              <a:t>specific</a:t>
            </a:r>
            <a:r>
              <a:rPr lang="nb-NO" sz="1200" dirty="0">
                <a:latin typeface="Calibri" panose="020F0502020204030204" pitchFamily="34" charset="0"/>
                <a:ea typeface="Times New Roman" panose="02020603050405020304" pitchFamily="18" charset="0"/>
                <a:cs typeface="Times New Roman" panose="02020603050405020304" pitchFamily="18" charset="0"/>
              </a:rPr>
              <a:t> EXPOSURE; HAZARD and risk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estimates</a:t>
            </a:r>
            <a:r>
              <a:rPr lang="nb-NO" sz="1200" dirty="0">
                <a:latin typeface="Calibri" panose="020F0502020204030204" pitchFamily="34" charset="0"/>
                <a:ea typeface="Times New Roman" panose="02020603050405020304" pitchFamily="18" charset="0"/>
                <a:cs typeface="Times New Roman" panose="02020603050405020304" pitchFamily="18" charset="0"/>
              </a:rPr>
              <a:t> (PNEC/EQS?). W1+W2+W3: for different locations in survey and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specific</a:t>
            </a:r>
            <a:r>
              <a:rPr lang="nb-NO" sz="1200" dirty="0">
                <a:latin typeface="Calibri" panose="020F0502020204030204" pitchFamily="34" charset="0"/>
                <a:ea typeface="Times New Roman" panose="02020603050405020304" pitchFamily="18" charset="0"/>
                <a:cs typeface="Times New Roman" panose="02020603050405020304" pitchFamily="18" charset="0"/>
              </a:rPr>
              <a:t> data </a:t>
            </a:r>
            <a:r>
              <a:rPr lang="nb-NO" sz="1200" dirty="0" err="1">
                <a:latin typeface="Calibri" panose="020F0502020204030204" pitchFamily="34" charset="0"/>
                <a:ea typeface="Times New Roman" panose="02020603050405020304" pitchFamily="18" charset="0"/>
                <a:cs typeface="Times New Roman" panose="02020603050405020304" pitchFamily="18" charset="0"/>
              </a:rPr>
              <a:t>sets</a:t>
            </a:r>
            <a:r>
              <a:rPr lang="nb-NO" sz="1200" dirty="0">
                <a:latin typeface="Calibri" panose="020F0502020204030204" pitchFamily="34" charset="0"/>
                <a:ea typeface="Times New Roman" panose="02020603050405020304" pitchFamily="18" charset="0"/>
                <a:cs typeface="Times New Roman" panose="02020603050405020304" pitchFamily="18" charset="0"/>
              </a:rPr>
              <a:t> for </a:t>
            </a:r>
            <a:r>
              <a:rPr lang="nb-NO" sz="1200" dirty="0" err="1">
                <a:latin typeface="Calibri" panose="020F0502020204030204" pitchFamily="34" charset="0"/>
                <a:ea typeface="Times New Roman" panose="02020603050405020304" pitchFamily="18" charset="0"/>
                <a:cs typeface="Times New Roman" panose="02020603050405020304" pitchFamily="18" charset="0"/>
              </a:rPr>
              <a:t>exposure</a:t>
            </a:r>
            <a:r>
              <a:rPr lang="nb-NO" sz="1200" dirty="0">
                <a:latin typeface="Calibri" panose="020F0502020204030204" pitchFamily="34" charset="0"/>
                <a:ea typeface="Times New Roman" panose="02020603050405020304" pitchFamily="18" charset="0"/>
                <a:cs typeface="Times New Roman" panose="02020603050405020304" pitchFamily="18" charset="0"/>
              </a:rPr>
              <a:t>, </a:t>
            </a:r>
            <a:r>
              <a:rPr lang="nb-NO" sz="1200" dirty="0" err="1">
                <a:latin typeface="Calibri" panose="020F0502020204030204" pitchFamily="34" charset="0"/>
                <a:ea typeface="Times New Roman" panose="02020603050405020304" pitchFamily="18" charset="0"/>
                <a:cs typeface="Times New Roman" panose="02020603050405020304" pitchFamily="18" charset="0"/>
              </a:rPr>
              <a:t>hazard</a:t>
            </a:r>
            <a:r>
              <a:rPr lang="nb-NO" sz="1200" dirty="0">
                <a:latin typeface="Calibri" panose="020F0502020204030204" pitchFamily="34" charset="0"/>
                <a:ea typeface="Times New Roman" panose="02020603050405020304" pitchFamily="18" charset="0"/>
                <a:cs typeface="Times New Roman" panose="02020603050405020304" pitchFamily="18" charset="0"/>
              </a:rPr>
              <a:t> and risk.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43885"/>
      </p:ext>
    </p:extLst>
  </p:cSld>
  <p:clrMapOvr>
    <a:masterClrMapping/>
  </p:clrMapOvr>
</p:sld>
</file>

<file path=ppt/theme/theme1.xml><?xml version="1.0" encoding="utf-8"?>
<a:theme xmlns:a="http://schemas.openxmlformats.org/drawingml/2006/main" name="Niva">
  <a:themeElements>
    <a:clrScheme name="niva">
      <a:dk1>
        <a:sysClr val="windowText" lastClr="000000"/>
      </a:dk1>
      <a:lt1>
        <a:sysClr val="window" lastClr="FFFFFF"/>
      </a:lt1>
      <a:dk2>
        <a:srgbClr val="1F497D"/>
      </a:dk2>
      <a:lt2>
        <a:srgbClr val="EEECE1"/>
      </a:lt2>
      <a:accent1>
        <a:srgbClr val="0060A9"/>
      </a:accent1>
      <a:accent2>
        <a:srgbClr val="AADADB"/>
      </a:accent2>
      <a:accent3>
        <a:srgbClr val="009EE0"/>
      </a:accent3>
      <a:accent4>
        <a:srgbClr val="E4680B"/>
      </a:accent4>
      <a:accent5>
        <a:srgbClr val="00A4A7"/>
      </a:accent5>
      <a:accent6>
        <a:srgbClr val="B6B7B9"/>
      </a:accent6>
      <a:hlink>
        <a:srgbClr val="0000FF"/>
      </a:hlink>
      <a:folHlink>
        <a:srgbClr val="800080"/>
      </a:folHlink>
    </a:clrScheme>
    <a:fontScheme name="Aspek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4687</TotalTime>
  <Words>597</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Verdana</vt:lpstr>
      <vt:lpstr>Niva</vt:lpstr>
      <vt:lpstr> NIVA RAdb - Web interphase/visualization </vt:lpstr>
      <vt:lpstr>Web page design I</vt:lpstr>
      <vt:lpstr>Web page design II</vt:lpstr>
      <vt:lpstr>Descriptions I</vt:lpstr>
      <vt:lpstr>Descriptions (menues)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effects of multiple stressors</dc:title>
  <dc:creator>Knut Erik Tollefsen</dc:creator>
  <cp:lastModifiedBy>Knut Erik Tollefsen</cp:lastModifiedBy>
  <cp:revision>268</cp:revision>
  <dcterms:created xsi:type="dcterms:W3CDTF">2017-03-17T12:51:15Z</dcterms:created>
  <dcterms:modified xsi:type="dcterms:W3CDTF">2019-03-22T10:23:26Z</dcterms:modified>
</cp:coreProperties>
</file>