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25"/>
  </p:notesMasterIdLst>
  <p:sldIdLst>
    <p:sldId id="256" r:id="rId2"/>
    <p:sldId id="257" r:id="rId3"/>
    <p:sldId id="259" r:id="rId4"/>
    <p:sldId id="278" r:id="rId5"/>
    <p:sldId id="263" r:id="rId6"/>
    <p:sldId id="265"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860" autoAdjust="0"/>
  </p:normalViewPr>
  <p:slideViewPr>
    <p:cSldViewPr snapToGrid="0">
      <p:cViewPr varScale="1">
        <p:scale>
          <a:sx n="61" d="100"/>
          <a:sy n="61" d="100"/>
        </p:scale>
        <p:origin x="12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3A41A-F82B-42C7-A23E-3DC93EF88626}"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52C1D-7E19-48F8-A59D-585BBD92D1ED}" type="slidenum">
              <a:rPr lang="en-US" smtClean="0"/>
              <a:t>‹#›</a:t>
            </a:fld>
            <a:endParaRPr lang="en-US"/>
          </a:p>
        </p:txBody>
      </p:sp>
    </p:spTree>
    <p:extLst>
      <p:ext uri="{BB962C8B-B14F-4D97-AF65-F5344CB8AC3E}">
        <p14:creationId xmlns:p14="http://schemas.microsoft.com/office/powerpoint/2010/main" val="359417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Helvetica-Condensed"/>
            </a:endParaRPr>
          </a:p>
        </p:txBody>
      </p:sp>
      <p:sp>
        <p:nvSpPr>
          <p:cNvPr id="4" name="Slide Number Placeholder 3"/>
          <p:cNvSpPr>
            <a:spLocks noGrp="1"/>
          </p:cNvSpPr>
          <p:nvPr>
            <p:ph type="sldNum" sz="quarter" idx="5"/>
          </p:nvPr>
        </p:nvSpPr>
        <p:spPr/>
        <p:txBody>
          <a:bodyPr/>
          <a:lstStyle/>
          <a:p>
            <a:fld id="{E4F52C1D-7E19-48F8-A59D-585BBD92D1ED}" type="slidenum">
              <a:rPr lang="en-US" smtClean="0"/>
              <a:t>2</a:t>
            </a:fld>
            <a:endParaRPr lang="en-US"/>
          </a:p>
        </p:txBody>
      </p:sp>
    </p:spTree>
    <p:extLst>
      <p:ext uri="{BB962C8B-B14F-4D97-AF65-F5344CB8AC3E}">
        <p14:creationId xmlns:p14="http://schemas.microsoft.com/office/powerpoint/2010/main" val="3557239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11</a:t>
            </a:fld>
            <a:endParaRPr lang="en-US"/>
          </a:p>
        </p:txBody>
      </p:sp>
    </p:spTree>
    <p:extLst>
      <p:ext uri="{BB962C8B-B14F-4D97-AF65-F5344CB8AC3E}">
        <p14:creationId xmlns:p14="http://schemas.microsoft.com/office/powerpoint/2010/main" val="1661243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12</a:t>
            </a:fld>
            <a:endParaRPr lang="en-US"/>
          </a:p>
        </p:txBody>
      </p:sp>
    </p:spTree>
    <p:extLst>
      <p:ext uri="{BB962C8B-B14F-4D97-AF65-F5344CB8AC3E}">
        <p14:creationId xmlns:p14="http://schemas.microsoft.com/office/powerpoint/2010/main" val="381785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13</a:t>
            </a:fld>
            <a:endParaRPr lang="en-US"/>
          </a:p>
        </p:txBody>
      </p:sp>
    </p:spTree>
    <p:extLst>
      <p:ext uri="{BB962C8B-B14F-4D97-AF65-F5344CB8AC3E}">
        <p14:creationId xmlns:p14="http://schemas.microsoft.com/office/powerpoint/2010/main" val="3015311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14</a:t>
            </a:fld>
            <a:endParaRPr lang="en-US"/>
          </a:p>
        </p:txBody>
      </p:sp>
    </p:spTree>
    <p:extLst>
      <p:ext uri="{BB962C8B-B14F-4D97-AF65-F5344CB8AC3E}">
        <p14:creationId xmlns:p14="http://schemas.microsoft.com/office/powerpoint/2010/main" val="409604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15</a:t>
            </a:fld>
            <a:endParaRPr lang="en-US"/>
          </a:p>
        </p:txBody>
      </p:sp>
    </p:spTree>
    <p:extLst>
      <p:ext uri="{BB962C8B-B14F-4D97-AF65-F5344CB8AC3E}">
        <p14:creationId xmlns:p14="http://schemas.microsoft.com/office/powerpoint/2010/main" val="3378105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16</a:t>
            </a:fld>
            <a:endParaRPr lang="en-US"/>
          </a:p>
        </p:txBody>
      </p:sp>
    </p:spTree>
    <p:extLst>
      <p:ext uri="{BB962C8B-B14F-4D97-AF65-F5344CB8AC3E}">
        <p14:creationId xmlns:p14="http://schemas.microsoft.com/office/powerpoint/2010/main" val="1342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17</a:t>
            </a:fld>
            <a:endParaRPr lang="en-US"/>
          </a:p>
        </p:txBody>
      </p:sp>
    </p:spTree>
    <p:extLst>
      <p:ext uri="{BB962C8B-B14F-4D97-AF65-F5344CB8AC3E}">
        <p14:creationId xmlns:p14="http://schemas.microsoft.com/office/powerpoint/2010/main" val="397049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18</a:t>
            </a:fld>
            <a:endParaRPr lang="en-US"/>
          </a:p>
        </p:txBody>
      </p:sp>
    </p:spTree>
    <p:extLst>
      <p:ext uri="{BB962C8B-B14F-4D97-AF65-F5344CB8AC3E}">
        <p14:creationId xmlns:p14="http://schemas.microsoft.com/office/powerpoint/2010/main" val="336060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19</a:t>
            </a:fld>
            <a:endParaRPr lang="en-US"/>
          </a:p>
        </p:txBody>
      </p:sp>
    </p:spTree>
    <p:extLst>
      <p:ext uri="{BB962C8B-B14F-4D97-AF65-F5344CB8AC3E}">
        <p14:creationId xmlns:p14="http://schemas.microsoft.com/office/powerpoint/2010/main" val="140976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20</a:t>
            </a:fld>
            <a:endParaRPr lang="en-US"/>
          </a:p>
        </p:txBody>
      </p:sp>
    </p:spTree>
    <p:extLst>
      <p:ext uri="{BB962C8B-B14F-4D97-AF65-F5344CB8AC3E}">
        <p14:creationId xmlns:p14="http://schemas.microsoft.com/office/powerpoint/2010/main" val="47089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3</a:t>
            </a:fld>
            <a:endParaRPr lang="en-US"/>
          </a:p>
        </p:txBody>
      </p:sp>
    </p:spTree>
    <p:extLst>
      <p:ext uri="{BB962C8B-B14F-4D97-AF65-F5344CB8AC3E}">
        <p14:creationId xmlns:p14="http://schemas.microsoft.com/office/powerpoint/2010/main" val="4090205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21</a:t>
            </a:fld>
            <a:endParaRPr lang="en-US"/>
          </a:p>
        </p:txBody>
      </p:sp>
    </p:spTree>
    <p:extLst>
      <p:ext uri="{BB962C8B-B14F-4D97-AF65-F5344CB8AC3E}">
        <p14:creationId xmlns:p14="http://schemas.microsoft.com/office/powerpoint/2010/main" val="3521269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22</a:t>
            </a:fld>
            <a:endParaRPr lang="en-US"/>
          </a:p>
        </p:txBody>
      </p:sp>
    </p:spTree>
    <p:extLst>
      <p:ext uri="{BB962C8B-B14F-4D97-AF65-F5344CB8AC3E}">
        <p14:creationId xmlns:p14="http://schemas.microsoft.com/office/powerpoint/2010/main" val="248796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4</a:t>
            </a:fld>
            <a:endParaRPr lang="en-US"/>
          </a:p>
        </p:txBody>
      </p:sp>
    </p:spTree>
    <p:extLst>
      <p:ext uri="{BB962C8B-B14F-4D97-AF65-F5344CB8AC3E}">
        <p14:creationId xmlns:p14="http://schemas.microsoft.com/office/powerpoint/2010/main" val="179892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5</a:t>
            </a:fld>
            <a:endParaRPr lang="en-US"/>
          </a:p>
        </p:txBody>
      </p:sp>
    </p:spTree>
    <p:extLst>
      <p:ext uri="{BB962C8B-B14F-4D97-AF65-F5344CB8AC3E}">
        <p14:creationId xmlns:p14="http://schemas.microsoft.com/office/powerpoint/2010/main" val="74788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6</a:t>
            </a:fld>
            <a:endParaRPr lang="en-US"/>
          </a:p>
        </p:txBody>
      </p:sp>
    </p:spTree>
    <p:extLst>
      <p:ext uri="{BB962C8B-B14F-4D97-AF65-F5344CB8AC3E}">
        <p14:creationId xmlns:p14="http://schemas.microsoft.com/office/powerpoint/2010/main" val="35080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7</a:t>
            </a:fld>
            <a:endParaRPr lang="en-US"/>
          </a:p>
        </p:txBody>
      </p:sp>
    </p:spTree>
    <p:extLst>
      <p:ext uri="{BB962C8B-B14F-4D97-AF65-F5344CB8AC3E}">
        <p14:creationId xmlns:p14="http://schemas.microsoft.com/office/powerpoint/2010/main" val="295058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8</a:t>
            </a:fld>
            <a:endParaRPr lang="en-US"/>
          </a:p>
        </p:txBody>
      </p:sp>
    </p:spTree>
    <p:extLst>
      <p:ext uri="{BB962C8B-B14F-4D97-AF65-F5344CB8AC3E}">
        <p14:creationId xmlns:p14="http://schemas.microsoft.com/office/powerpoint/2010/main" val="183175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9</a:t>
            </a:fld>
            <a:endParaRPr lang="en-US"/>
          </a:p>
        </p:txBody>
      </p:sp>
    </p:spTree>
    <p:extLst>
      <p:ext uri="{BB962C8B-B14F-4D97-AF65-F5344CB8AC3E}">
        <p14:creationId xmlns:p14="http://schemas.microsoft.com/office/powerpoint/2010/main" val="30859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E4F52C1D-7E19-48F8-A59D-585BBD92D1ED}" type="slidenum">
              <a:rPr lang="en-US" smtClean="0"/>
              <a:t>10</a:t>
            </a:fld>
            <a:endParaRPr lang="en-US"/>
          </a:p>
        </p:txBody>
      </p:sp>
    </p:spTree>
    <p:extLst>
      <p:ext uri="{BB962C8B-B14F-4D97-AF65-F5344CB8AC3E}">
        <p14:creationId xmlns:p14="http://schemas.microsoft.com/office/powerpoint/2010/main" val="42634205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131DE2-73C4-4490-AA1C-450AADFD6331}"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E9CB0-A905-47BA-B560-E5D347211E11}"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9D39C-6634-4E45-B94E-743E905BF732}"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8D00B-A7EA-4890-AFF6-058C6EBEF003}"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39C023-8C1C-41F0-9F39-76E245017BAC}" type="datetime1">
              <a:rPr lang="en-US" smtClean="0"/>
              <a:t>11/5/2023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95142-F003-451C-BD04-542B0FC19C5D}"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9C0A5F-3B10-47E1-A74B-37D337484349}" type="datetime1">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6672C-B382-4665-B15C-1A20F0B904B2}" type="datetime1">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44A22-34DD-40FC-816A-7EB0F9E737E5}" type="datetime1">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B3B9A-4A75-4435-8587-AA28E50509B2}"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F2C48-7C61-4ED7-AE0A-3B23640FC2A6}" type="datetime1">
              <a:rPr lang="en-US" smtClean="0"/>
              <a:t>11/5/2023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58628A3-45F6-4120-82AD-86DA8B62A436}" type="datetime1">
              <a:rPr lang="en-US" smtClean="0"/>
              <a:t>11/5/2023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A5B1-8B4D-EB14-96A2-A9AC1680DCB5}"/>
              </a:ext>
            </a:extLst>
          </p:cNvPr>
          <p:cNvSpPr>
            <a:spLocks noGrp="1"/>
          </p:cNvSpPr>
          <p:nvPr>
            <p:ph type="ctrTitle"/>
          </p:nvPr>
        </p:nvSpPr>
        <p:spPr/>
        <p:txBody>
          <a:bodyPr/>
          <a:lstStyle/>
          <a:p>
            <a:r>
              <a:rPr lang="en-US" dirty="0"/>
              <a:t>Distributed System</a:t>
            </a:r>
          </a:p>
        </p:txBody>
      </p:sp>
      <p:sp>
        <p:nvSpPr>
          <p:cNvPr id="3" name="Subtitle 2">
            <a:extLst>
              <a:ext uri="{FF2B5EF4-FFF2-40B4-BE49-F238E27FC236}">
                <a16:creationId xmlns:a16="http://schemas.microsoft.com/office/drawing/2014/main" id="{CAD77AF9-2DB2-0220-8273-6B087763F2AD}"/>
              </a:ext>
            </a:extLst>
          </p:cNvPr>
          <p:cNvSpPr>
            <a:spLocks noGrp="1"/>
          </p:cNvSpPr>
          <p:nvPr>
            <p:ph type="subTitle" idx="1"/>
          </p:nvPr>
        </p:nvSpPr>
        <p:spPr>
          <a:xfrm>
            <a:off x="1051560" y="3604856"/>
            <a:ext cx="7891272" cy="1069848"/>
          </a:xfrm>
        </p:spPr>
        <p:txBody>
          <a:bodyPr>
            <a:normAutofit/>
          </a:bodyPr>
          <a:lstStyle/>
          <a:p>
            <a:r>
              <a:rPr lang="en-US" sz="3200" dirty="0"/>
              <a:t>System Models</a:t>
            </a:r>
          </a:p>
        </p:txBody>
      </p:sp>
      <p:sp>
        <p:nvSpPr>
          <p:cNvPr id="4" name="Title 1">
            <a:extLst>
              <a:ext uri="{FF2B5EF4-FFF2-40B4-BE49-F238E27FC236}">
                <a16:creationId xmlns:a16="http://schemas.microsoft.com/office/drawing/2014/main" id="{65024CA4-AFDB-81C5-A248-D501C70E2CB4}"/>
              </a:ext>
            </a:extLst>
          </p:cNvPr>
          <p:cNvSpPr txBox="1">
            <a:spLocks/>
          </p:cNvSpPr>
          <p:nvPr/>
        </p:nvSpPr>
        <p:spPr>
          <a:xfrm>
            <a:off x="9949872" y="4246276"/>
            <a:ext cx="1206610" cy="921025"/>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sz="6600" dirty="0">
                <a:solidFill>
                  <a:schemeClr val="bg1"/>
                </a:solidFill>
              </a:rPr>
              <a:t>2</a:t>
            </a:r>
          </a:p>
        </p:txBody>
      </p:sp>
      <p:sp>
        <p:nvSpPr>
          <p:cNvPr id="5" name="Subtitle 2">
            <a:extLst>
              <a:ext uri="{FF2B5EF4-FFF2-40B4-BE49-F238E27FC236}">
                <a16:creationId xmlns:a16="http://schemas.microsoft.com/office/drawing/2014/main" id="{5AB52236-983A-3E95-21C0-676D970D8FDA}"/>
              </a:ext>
            </a:extLst>
          </p:cNvPr>
          <p:cNvSpPr txBox="1">
            <a:spLocks/>
          </p:cNvSpPr>
          <p:nvPr/>
        </p:nvSpPr>
        <p:spPr>
          <a:xfrm>
            <a:off x="907182" y="6120900"/>
            <a:ext cx="5557787" cy="51976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3200" dirty="0"/>
              <a:t>Prepared by: Khem </a:t>
            </a:r>
            <a:r>
              <a:rPr lang="en-US" sz="3200" dirty="0" err="1"/>
              <a:t>Thay</a:t>
            </a:r>
            <a:endParaRPr lang="en-US" sz="3200" dirty="0"/>
          </a:p>
        </p:txBody>
      </p:sp>
    </p:spTree>
    <p:extLst>
      <p:ext uri="{BB962C8B-B14F-4D97-AF65-F5344CB8AC3E}">
        <p14:creationId xmlns:p14="http://schemas.microsoft.com/office/powerpoint/2010/main" val="387889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Architectural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dirty="0"/>
              <a:t>The comparation of architectural model:</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10</a:t>
            </a:fld>
            <a:endParaRPr lang="en-US" dirty="0"/>
          </a:p>
        </p:txBody>
      </p:sp>
      <p:pic>
        <p:nvPicPr>
          <p:cNvPr id="6" name="Picture 5">
            <a:extLst>
              <a:ext uri="{FF2B5EF4-FFF2-40B4-BE49-F238E27FC236}">
                <a16:creationId xmlns:a16="http://schemas.microsoft.com/office/drawing/2014/main" id="{9DF15850-478E-CA9E-1F4E-6ECD0A47D2D1}"/>
              </a:ext>
            </a:extLst>
          </p:cNvPr>
          <p:cNvPicPr>
            <a:picLocks noChangeAspect="1"/>
          </p:cNvPicPr>
          <p:nvPr/>
        </p:nvPicPr>
        <p:blipFill>
          <a:blip r:embed="rId3"/>
          <a:stretch>
            <a:fillRect/>
          </a:stretch>
        </p:blipFill>
        <p:spPr>
          <a:xfrm>
            <a:off x="1821316" y="2556346"/>
            <a:ext cx="8549368" cy="4301654"/>
          </a:xfrm>
          <a:prstGeom prst="rect">
            <a:avLst/>
          </a:prstGeom>
        </p:spPr>
      </p:pic>
    </p:spTree>
    <p:extLst>
      <p:ext uri="{BB962C8B-B14F-4D97-AF65-F5344CB8AC3E}">
        <p14:creationId xmlns:p14="http://schemas.microsoft.com/office/powerpoint/2010/main" val="371803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Architectural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Architecture </a:t>
            </a:r>
            <a:r>
              <a:rPr lang="en-US" sz="2400" i="0" u="none" strike="noStrike" baseline="0" dirty="0"/>
              <a:t>of a system </a:t>
            </a:r>
            <a:r>
              <a:rPr lang="en-US" sz="2400" dirty="0"/>
              <a:t>refers to the </a:t>
            </a:r>
            <a:r>
              <a:rPr lang="en-US" sz="2400" b="1" dirty="0"/>
              <a:t>structure</a:t>
            </a:r>
            <a:r>
              <a:rPr lang="en-US" sz="2400" dirty="0"/>
              <a:t> in terms of </a:t>
            </a:r>
            <a:r>
              <a:rPr lang="en-US" sz="2400" b="1" dirty="0"/>
              <a:t>separated components </a:t>
            </a:r>
            <a:r>
              <a:rPr lang="en-US" sz="2400" dirty="0"/>
              <a:t>and their </a:t>
            </a:r>
            <a:r>
              <a:rPr lang="en-US" sz="2400" b="1" dirty="0"/>
              <a:t>interrelationships</a:t>
            </a:r>
            <a:r>
              <a:rPr lang="en-US" sz="2400" dirty="0"/>
              <a:t>.</a:t>
            </a:r>
          </a:p>
          <a:p>
            <a:pPr algn="l"/>
            <a:r>
              <a:rPr lang="en-US" sz="2400" dirty="0"/>
              <a:t>The goal is to make the </a:t>
            </a:r>
            <a:r>
              <a:rPr lang="en-US" sz="2400" b="1" dirty="0"/>
              <a:t>system reliable, manageable, adaptable </a:t>
            </a:r>
            <a:r>
              <a:rPr lang="en-US" sz="2400" dirty="0"/>
              <a:t>and </a:t>
            </a:r>
            <a:r>
              <a:rPr lang="en-US" sz="2400" b="1" dirty="0"/>
              <a:t>cost-effective.</a:t>
            </a:r>
          </a:p>
          <a:p>
            <a:pPr algn="l"/>
            <a:r>
              <a:rPr lang="en-US" sz="2400" dirty="0"/>
              <a:t>The architectural models used in distributed systems include:</a:t>
            </a:r>
          </a:p>
          <a:p>
            <a:pPr lvl="1"/>
            <a:r>
              <a:rPr lang="en-US" sz="2200" dirty="0"/>
              <a:t>Client-server models</a:t>
            </a:r>
          </a:p>
          <a:p>
            <a:pPr lvl="1"/>
            <a:r>
              <a:rPr lang="en-US" sz="2200" dirty="0"/>
              <a:t>Peer-to-peer approaches</a:t>
            </a:r>
          </a:p>
          <a:p>
            <a:pPr lvl="1"/>
            <a:r>
              <a:rPr lang="en-US" sz="2200" dirty="0"/>
              <a:t>Distributed objects</a:t>
            </a:r>
          </a:p>
          <a:p>
            <a:pPr lvl="1"/>
            <a:r>
              <a:rPr lang="en-US" sz="2200" dirty="0"/>
              <a:t>Distributed components</a:t>
            </a:r>
          </a:p>
          <a:p>
            <a:pPr lvl="1"/>
            <a:r>
              <a:rPr lang="en-US" sz="2200" dirty="0"/>
              <a:t>Distributed event-based systems</a:t>
            </a:r>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07371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lnSpcReduction="10000"/>
          </a:bodyPr>
          <a:lstStyle/>
          <a:p>
            <a:pPr marL="0" indent="0" algn="l">
              <a:buNone/>
            </a:pPr>
            <a:r>
              <a:rPr lang="en-US" sz="2800" b="1" dirty="0"/>
              <a:t>Communicating entities</a:t>
            </a:r>
          </a:p>
          <a:p>
            <a:pPr algn="l"/>
            <a:r>
              <a:rPr lang="en-US" sz="2400" b="0" i="0" u="none" strike="noStrike" baseline="0" dirty="0"/>
              <a:t>From a </a:t>
            </a:r>
            <a:r>
              <a:rPr lang="en-US" sz="2400" b="1" i="0" u="none" strike="noStrike" baseline="0" dirty="0"/>
              <a:t>system perspective</a:t>
            </a:r>
            <a:r>
              <a:rPr lang="en-US" sz="2400" b="0" i="0" u="none" strike="noStrike" baseline="0" dirty="0"/>
              <a:t>: the </a:t>
            </a:r>
            <a:r>
              <a:rPr lang="en-US" sz="2400" b="1" i="0" u="none" strike="noStrike" baseline="0" dirty="0"/>
              <a:t>entities </a:t>
            </a:r>
            <a:r>
              <a:rPr lang="en-US" sz="2400" b="0" i="0" u="none" strike="noStrike" baseline="0" dirty="0"/>
              <a:t>that communicate are </a:t>
            </a:r>
            <a:r>
              <a:rPr lang="en-US" sz="2400" b="1" i="0" u="none" strike="noStrike" baseline="0" dirty="0"/>
              <a:t>processes</a:t>
            </a:r>
            <a:r>
              <a:rPr lang="en-US" sz="2400" b="0" i="0" u="none" strike="noStrike" baseline="0" dirty="0"/>
              <a:t>. So distributed system can be seen as a number of </a:t>
            </a:r>
            <a:r>
              <a:rPr lang="en-US" sz="2400" b="1" i="0" u="none" strike="noStrike" baseline="0" dirty="0"/>
              <a:t>processes </a:t>
            </a:r>
            <a:r>
              <a:rPr lang="en-US" sz="2400" b="0" i="0" u="none" strike="noStrike" baseline="0" dirty="0"/>
              <a:t>coupled with appropriate </a:t>
            </a:r>
            <a:r>
              <a:rPr lang="en-US" sz="2400" b="1" i="0" u="none" strike="noStrike" baseline="0" dirty="0" err="1"/>
              <a:t>interprocess</a:t>
            </a:r>
            <a:r>
              <a:rPr lang="en-US" sz="2400" b="1" i="0" u="none" strike="noStrike" baseline="0" dirty="0"/>
              <a:t> communication paradigms</a:t>
            </a:r>
            <a:r>
              <a:rPr lang="en-US" sz="2400" b="0" i="0" u="none" strike="noStrike" baseline="0" dirty="0"/>
              <a:t>. In distributed system, </a:t>
            </a:r>
            <a:r>
              <a:rPr lang="en-US" sz="2400" b="1" i="0" u="none" strike="noStrike" baseline="0" dirty="0"/>
              <a:t>processes </a:t>
            </a:r>
            <a:r>
              <a:rPr lang="en-US" sz="2400" b="0" i="0" u="none" strike="noStrike" baseline="0" dirty="0"/>
              <a:t>are replaced by </a:t>
            </a:r>
            <a:r>
              <a:rPr lang="en-US" sz="2400" b="1" i="0" u="none" strike="noStrike" baseline="0" dirty="0"/>
              <a:t>threads</a:t>
            </a:r>
            <a:r>
              <a:rPr lang="en-US" sz="2400" b="0" i="0" u="none" strike="noStrike" baseline="0" dirty="0"/>
              <a:t>, so it is </a:t>
            </a:r>
            <a:r>
              <a:rPr lang="en-US" sz="2400" b="1" i="0" u="none" strike="noStrike" baseline="0" dirty="0"/>
              <a:t>threads </a:t>
            </a:r>
            <a:r>
              <a:rPr lang="en-US" sz="2400" b="0" i="0" u="none" strike="noStrike" baseline="0" dirty="0"/>
              <a:t>that are the </a:t>
            </a:r>
            <a:r>
              <a:rPr lang="en-US" sz="2400" b="1" i="0" u="none" strike="noStrike" baseline="0" dirty="0"/>
              <a:t>endpoints of communication.</a:t>
            </a:r>
            <a:endParaRPr lang="en-US" sz="2400" b="0" i="0" u="none" strike="noStrike" baseline="0" dirty="0"/>
          </a:p>
          <a:p>
            <a:pPr algn="l"/>
            <a:r>
              <a:rPr lang="en-US" sz="2400" b="0" i="0" u="none" strike="noStrike" baseline="0" dirty="0"/>
              <a:t>From a </a:t>
            </a:r>
            <a:r>
              <a:rPr lang="en-US" sz="2400" b="1" i="0" u="none" strike="noStrike" baseline="0" dirty="0"/>
              <a:t>programming perspective:</a:t>
            </a:r>
            <a:endParaRPr lang="km-KH" sz="2400" b="1" i="0" u="none" strike="noStrike" baseline="0" dirty="0"/>
          </a:p>
          <a:p>
            <a:pPr lvl="1"/>
            <a:r>
              <a:rPr lang="en-US" sz="2000" b="1" dirty="0"/>
              <a:t>Objects:</a:t>
            </a:r>
            <a:r>
              <a:rPr lang="en-US" sz="2000" dirty="0"/>
              <a:t> in distributed object-based approaches, a </a:t>
            </a:r>
            <a:r>
              <a:rPr lang="en-US" sz="2000" b="1" dirty="0"/>
              <a:t>computation </a:t>
            </a:r>
            <a:r>
              <a:rPr lang="en-US" sz="2000" dirty="0"/>
              <a:t>consists of a number of </a:t>
            </a:r>
            <a:r>
              <a:rPr lang="en-US" sz="2000" b="1" dirty="0"/>
              <a:t>interacting objects.</a:t>
            </a:r>
          </a:p>
          <a:p>
            <a:pPr lvl="1"/>
            <a:r>
              <a:rPr lang="en-US" sz="2000" b="1" dirty="0"/>
              <a:t>Components: </a:t>
            </a:r>
            <a:r>
              <a:rPr lang="en-US" sz="2000" dirty="0"/>
              <a:t>is the </a:t>
            </a:r>
            <a:r>
              <a:rPr lang="en-US" sz="2000" b="1" dirty="0"/>
              <a:t>resemble of objects</a:t>
            </a:r>
            <a:r>
              <a:rPr lang="en-US" sz="2000" dirty="0"/>
              <a:t>. Components specify </a:t>
            </a:r>
            <a:r>
              <a:rPr lang="en-US" sz="2000" b="1" dirty="0"/>
              <a:t>objects’ interfaces</a:t>
            </a:r>
            <a:r>
              <a:rPr lang="en-US" sz="2000" dirty="0"/>
              <a:t> and the </a:t>
            </a:r>
            <a:r>
              <a:rPr lang="en-US" sz="2000" b="1" dirty="0"/>
              <a:t>assumptions</a:t>
            </a:r>
            <a:r>
              <a:rPr lang="en-US" sz="2000" dirty="0"/>
              <a:t> (method) they make.</a:t>
            </a:r>
          </a:p>
          <a:p>
            <a:pPr lvl="1"/>
            <a:r>
              <a:rPr lang="en-US" sz="2000" b="1" dirty="0"/>
              <a:t>Web services: </a:t>
            </a:r>
            <a:r>
              <a:rPr lang="en-US" sz="2000" dirty="0"/>
              <a:t>closely related to </a:t>
            </a:r>
            <a:r>
              <a:rPr lang="en-US" sz="2000" b="1" dirty="0"/>
              <a:t>objects</a:t>
            </a:r>
            <a:r>
              <a:rPr lang="en-US" sz="2000" dirty="0"/>
              <a:t> and </a:t>
            </a:r>
            <a:r>
              <a:rPr lang="en-US" sz="2000" b="1" dirty="0"/>
              <a:t>components</a:t>
            </a:r>
            <a:r>
              <a:rPr lang="en-US" sz="2000" dirty="0"/>
              <a:t>, but web services are integrated into the </a:t>
            </a:r>
            <a:r>
              <a:rPr lang="en-US" sz="2000" b="1" dirty="0"/>
              <a:t>WWW</a:t>
            </a:r>
            <a:r>
              <a:rPr lang="en-US" sz="2000" dirty="0"/>
              <a:t> by using </a:t>
            </a:r>
            <a:r>
              <a:rPr lang="en-US" sz="2000" b="1" dirty="0"/>
              <a:t>web standards </a:t>
            </a:r>
            <a:r>
              <a:rPr lang="en-US" sz="2000" dirty="0"/>
              <a:t>to represent </a:t>
            </a:r>
            <a:r>
              <a:rPr lang="en-US" sz="2000" b="1" dirty="0"/>
              <a:t>services</a:t>
            </a:r>
            <a:r>
              <a:rPr lang="en-US" sz="2000" dirty="0"/>
              <a:t>.</a:t>
            </a:r>
            <a:endParaRPr lang="en-US" sz="2000" b="1" dirty="0"/>
          </a:p>
          <a:p>
            <a:pPr lvl="1"/>
            <a:endParaRPr lang="en-US" sz="2000" b="1"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53657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lnSpcReduction="10000"/>
          </a:bodyPr>
          <a:lstStyle/>
          <a:p>
            <a:pPr marL="0" indent="0" algn="l">
              <a:buNone/>
            </a:pPr>
            <a:r>
              <a:rPr lang="en-US" sz="2800" b="1" dirty="0"/>
              <a:t>Communicating Paradigms</a:t>
            </a:r>
          </a:p>
          <a:p>
            <a:pPr algn="l"/>
            <a:r>
              <a:rPr lang="en-US" sz="2400" b="1" i="0" u="none" strike="noStrike" baseline="0" dirty="0"/>
              <a:t>Communication</a:t>
            </a:r>
            <a:r>
              <a:rPr lang="en-US" sz="2400" b="1" dirty="0"/>
              <a:t> paradigms </a:t>
            </a:r>
            <a:r>
              <a:rPr lang="en-US" sz="2400" dirty="0"/>
              <a:t>refers to how all </a:t>
            </a:r>
            <a:r>
              <a:rPr lang="en-US" sz="2400" b="1" dirty="0"/>
              <a:t>entities communicate </a:t>
            </a:r>
            <a:r>
              <a:rPr lang="en-US" sz="2400" dirty="0"/>
              <a:t>with one another.</a:t>
            </a:r>
            <a:endParaRPr lang="en-US" sz="2400" b="0" i="0" u="none" strike="noStrike" baseline="0" dirty="0"/>
          </a:p>
          <a:p>
            <a:pPr algn="l"/>
            <a:r>
              <a:rPr lang="en-US" sz="2400" b="0" i="0" u="none" strike="noStrike" baseline="0" dirty="0"/>
              <a:t>3 </a:t>
            </a:r>
            <a:r>
              <a:rPr lang="en-US" sz="2400" b="1" i="0" u="none" strike="noStrike" baseline="0" dirty="0"/>
              <a:t>types</a:t>
            </a:r>
            <a:r>
              <a:rPr lang="en-US" sz="2400" i="0" u="none" strike="noStrike" baseline="0" dirty="0"/>
              <a:t> of communication paradigm include</a:t>
            </a:r>
            <a:r>
              <a:rPr lang="en-US" sz="2400" b="1" i="0" u="none" strike="noStrike" baseline="0" dirty="0"/>
              <a:t>:</a:t>
            </a:r>
            <a:endParaRPr lang="km-KH" sz="2400" b="1" i="0" u="none" strike="noStrike" baseline="0" dirty="0"/>
          </a:p>
          <a:p>
            <a:pPr lvl="1"/>
            <a:r>
              <a:rPr lang="en-US" sz="2000" b="1" dirty="0" err="1"/>
              <a:t>Interprocess</a:t>
            </a:r>
            <a:r>
              <a:rPr lang="en-US" sz="2000" b="1" dirty="0"/>
              <a:t> communication:</a:t>
            </a:r>
            <a:r>
              <a:rPr lang="en-US" sz="2000" dirty="0"/>
              <a:t> is the </a:t>
            </a:r>
            <a:r>
              <a:rPr lang="en-US" sz="2000" b="1" dirty="0"/>
              <a:t>low-level support </a:t>
            </a:r>
            <a:r>
              <a:rPr lang="en-US" sz="2000" dirty="0"/>
              <a:t>for </a:t>
            </a:r>
            <a:r>
              <a:rPr lang="en-US" sz="2000" b="1" dirty="0"/>
              <a:t>communication</a:t>
            </a:r>
            <a:r>
              <a:rPr lang="en-US" sz="2000" dirty="0"/>
              <a:t> between </a:t>
            </a:r>
            <a:r>
              <a:rPr lang="en-US" sz="2000" b="1" dirty="0"/>
              <a:t>processes</a:t>
            </a:r>
            <a:r>
              <a:rPr lang="en-US" sz="2000" dirty="0"/>
              <a:t>, including </a:t>
            </a:r>
            <a:r>
              <a:rPr lang="en-US" sz="2000" b="1" dirty="0"/>
              <a:t>message-passing primitives</a:t>
            </a:r>
            <a:r>
              <a:rPr lang="en-US" sz="2000" dirty="0"/>
              <a:t>, </a:t>
            </a:r>
            <a:r>
              <a:rPr lang="en-US" sz="2000" b="1" dirty="0"/>
              <a:t>direct access to API </a:t>
            </a:r>
            <a:r>
              <a:rPr lang="en-US" sz="2000" dirty="0"/>
              <a:t>and </a:t>
            </a:r>
            <a:r>
              <a:rPr lang="en-US" sz="2000" b="1" dirty="0"/>
              <a:t>multicast communication</a:t>
            </a:r>
            <a:r>
              <a:rPr lang="en-US" sz="2000" dirty="0"/>
              <a:t>.</a:t>
            </a:r>
          </a:p>
          <a:p>
            <a:pPr lvl="1"/>
            <a:r>
              <a:rPr lang="en-US" sz="2000" b="1" i="0" u="none" strike="noStrike" baseline="0" dirty="0"/>
              <a:t>Remote invocation</a:t>
            </a:r>
            <a:r>
              <a:rPr lang="en-US" sz="2000" b="0" i="0" u="none" strike="noStrike" baseline="0" dirty="0"/>
              <a:t>: covers a range of </a:t>
            </a:r>
            <a:r>
              <a:rPr lang="en-US" sz="2000" b="1" i="0" u="none" strike="noStrike" baseline="0" dirty="0"/>
              <a:t>techniques </a:t>
            </a:r>
            <a:r>
              <a:rPr lang="en-US" sz="2000" b="0" i="0" u="none" strike="noStrike" baseline="0" dirty="0"/>
              <a:t>based on a </a:t>
            </a:r>
            <a:r>
              <a:rPr lang="en-US" sz="2000" b="1" i="0" u="none" strike="noStrike" baseline="0" dirty="0"/>
              <a:t>two-way exchange </a:t>
            </a:r>
            <a:r>
              <a:rPr lang="en-US" sz="2000" b="0" i="0" u="none" strike="noStrike" baseline="0" dirty="0"/>
              <a:t>between </a:t>
            </a:r>
            <a:r>
              <a:rPr lang="en-US" sz="2000" b="1" i="0" u="none" strike="noStrike" baseline="0" dirty="0"/>
              <a:t>communicating entities </a:t>
            </a:r>
            <a:r>
              <a:rPr lang="en-US" sz="2000" b="0" i="0" u="none" strike="noStrike" baseline="0" dirty="0"/>
              <a:t>and results in the </a:t>
            </a:r>
            <a:r>
              <a:rPr lang="en-US" sz="2000" b="1" i="0" u="none" strike="noStrike" baseline="0" dirty="0"/>
              <a:t>calling </a:t>
            </a:r>
            <a:r>
              <a:rPr lang="en-US" sz="2000" b="0" i="0" u="none" strike="noStrike" baseline="0" dirty="0"/>
              <a:t>of a </a:t>
            </a:r>
            <a:r>
              <a:rPr lang="en-US" sz="2000" b="1" i="0" u="none" strike="noStrike" baseline="0" dirty="0"/>
              <a:t>remote operation</a:t>
            </a:r>
            <a:r>
              <a:rPr lang="en-US" sz="2000" b="0" i="0" u="none" strike="noStrike" baseline="0" dirty="0"/>
              <a:t>, </a:t>
            </a:r>
            <a:r>
              <a:rPr lang="en-US" sz="2000" b="1" i="0" u="none" strike="noStrike" baseline="0" dirty="0"/>
              <a:t>procedure </a:t>
            </a:r>
            <a:r>
              <a:rPr lang="en-US" sz="2000" b="0" i="0" u="none" strike="noStrike" baseline="0" dirty="0"/>
              <a:t>or </a:t>
            </a:r>
            <a:r>
              <a:rPr lang="en-US" sz="2000" b="1" i="0" u="none" strike="noStrike" baseline="0" dirty="0"/>
              <a:t>method</a:t>
            </a:r>
            <a:r>
              <a:rPr lang="en-US" sz="2000" b="0" i="0" u="none" strike="noStrike" baseline="0" dirty="0"/>
              <a:t>.</a:t>
            </a:r>
          </a:p>
          <a:p>
            <a:pPr lvl="1"/>
            <a:r>
              <a:rPr lang="en-US" sz="2000" b="1" i="0" u="none" strike="noStrike" baseline="0" dirty="0"/>
              <a:t>Request-reply protocols</a:t>
            </a:r>
            <a:r>
              <a:rPr lang="en-US" sz="2000" b="0" i="0" u="none" strike="noStrike" baseline="0" dirty="0"/>
              <a:t>: a </a:t>
            </a:r>
            <a:r>
              <a:rPr lang="en-US" sz="2000" b="1" i="0" u="none" strike="noStrike" baseline="0" dirty="0"/>
              <a:t>pattern </a:t>
            </a:r>
            <a:r>
              <a:rPr lang="en-US" sz="2000" b="0" i="0" u="none" strike="noStrike" baseline="0" dirty="0"/>
              <a:t>used in the </a:t>
            </a:r>
            <a:r>
              <a:rPr lang="en-US" sz="2000" b="1" i="0" u="none" strike="noStrike" baseline="0" dirty="0"/>
              <a:t>underlying message-passing service </a:t>
            </a:r>
            <a:r>
              <a:rPr lang="en-US" sz="2000" b="0" i="0" u="none" strike="noStrike" baseline="0" dirty="0"/>
              <a:t>to support </a:t>
            </a:r>
            <a:r>
              <a:rPr lang="en-US" sz="2000" b="1" i="0" u="none" strike="noStrike" baseline="0" dirty="0"/>
              <a:t>client-server computing</a:t>
            </a:r>
            <a:r>
              <a:rPr lang="en-US" sz="2000" b="0" i="0" u="none" strike="noStrike" baseline="0" dirty="0"/>
              <a:t>. It involves a </a:t>
            </a:r>
            <a:r>
              <a:rPr lang="en-US" sz="2000" b="1" i="0" u="none" strike="noStrike" baseline="0" dirty="0"/>
              <a:t>pairwise exchange </a:t>
            </a:r>
            <a:r>
              <a:rPr lang="en-US" sz="2000" b="0" i="0" u="none" strike="noStrike" baseline="0" dirty="0"/>
              <a:t>of </a:t>
            </a:r>
            <a:r>
              <a:rPr lang="en-US" sz="2000" b="1" i="0" u="none" strike="noStrike" baseline="0" dirty="0"/>
              <a:t>messages </a:t>
            </a:r>
            <a:r>
              <a:rPr lang="en-US" sz="2000" b="0" i="0" u="none" strike="noStrike" baseline="0" dirty="0"/>
              <a:t>from client to server and from server back to client.</a:t>
            </a:r>
            <a:endParaRPr lang="en-US" sz="2000" b="1"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47718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1712687"/>
            <a:ext cx="10058400" cy="4925222"/>
          </a:xfrm>
        </p:spPr>
        <p:txBody>
          <a:bodyPr>
            <a:normAutofit fontScale="40000" lnSpcReduction="20000"/>
          </a:bodyPr>
          <a:lstStyle/>
          <a:p>
            <a:pPr marL="0" indent="0" algn="l">
              <a:buNone/>
            </a:pPr>
            <a:r>
              <a:rPr lang="en-US" sz="7000" b="1" dirty="0"/>
              <a:t>Communicating Paradigms</a:t>
            </a:r>
          </a:p>
          <a:p>
            <a:pPr algn="l"/>
            <a:r>
              <a:rPr lang="en-US" sz="6000" b="0" i="0" u="none" strike="noStrike" baseline="0" dirty="0"/>
              <a:t>Most distributed systems use:</a:t>
            </a:r>
          </a:p>
          <a:p>
            <a:pPr lvl="1"/>
            <a:r>
              <a:rPr lang="en-US" sz="5500" b="1" i="0" u="none" strike="noStrike" baseline="0" dirty="0"/>
              <a:t>Remote procedure calls (RPC)</a:t>
            </a:r>
            <a:r>
              <a:rPr lang="en-US" sz="5500" b="0" i="0" u="none" strike="noStrike" baseline="0" dirty="0"/>
              <a:t>: </a:t>
            </a:r>
            <a:r>
              <a:rPr lang="en-US" sz="5500" b="1" i="0" u="none" strike="noStrike" baseline="0" dirty="0"/>
              <a:t>procedures </a:t>
            </a:r>
            <a:r>
              <a:rPr lang="en-US" sz="5500" b="0" i="0" u="none" strike="noStrike" baseline="0" dirty="0"/>
              <a:t>in </a:t>
            </a:r>
            <a:r>
              <a:rPr lang="en-US" sz="5500" b="1" i="0" u="none" strike="noStrike" baseline="0" dirty="0"/>
              <a:t>processes </a:t>
            </a:r>
            <a:r>
              <a:rPr lang="en-US" sz="5500" b="0" i="0" u="none" strike="noStrike" baseline="0" dirty="0"/>
              <a:t>on </a:t>
            </a:r>
            <a:r>
              <a:rPr lang="en-US" sz="5500" b="1" i="0" u="none" strike="noStrike" baseline="0" dirty="0"/>
              <a:t>remote computers </a:t>
            </a:r>
            <a:r>
              <a:rPr lang="en-US" sz="5500" b="0" i="0" u="none" strike="noStrike" baseline="0" dirty="0"/>
              <a:t>can be called as if they are the </a:t>
            </a:r>
            <a:r>
              <a:rPr lang="en-US" sz="5500" b="1" i="0" u="none" strike="noStrike" baseline="0" dirty="0"/>
              <a:t>procedures </a:t>
            </a:r>
            <a:r>
              <a:rPr lang="en-US" sz="5500" b="0" i="0" u="none" strike="noStrike" baseline="0" dirty="0"/>
              <a:t>in </a:t>
            </a:r>
            <a:r>
              <a:rPr lang="en-US" sz="5500" b="1" i="0" u="none" strike="noStrike" baseline="0" dirty="0"/>
              <a:t>local address space</a:t>
            </a:r>
            <a:r>
              <a:rPr lang="en-US" sz="5500" b="0" i="0" u="none" strike="noStrike" baseline="0" dirty="0"/>
              <a:t>. RPC </a:t>
            </a:r>
            <a:r>
              <a:rPr lang="en-US" sz="5500" b="1" i="0" u="none" strike="noStrike" baseline="0" dirty="0"/>
              <a:t>hides </a:t>
            </a:r>
            <a:r>
              <a:rPr lang="en-US" sz="5500" b="0" i="0" u="none" strike="noStrike" baseline="0" dirty="0"/>
              <a:t>the </a:t>
            </a:r>
            <a:r>
              <a:rPr lang="en-US" sz="5500" b="1" i="0" u="none" strike="noStrike" baseline="0" dirty="0"/>
              <a:t>encoding </a:t>
            </a:r>
            <a:r>
              <a:rPr lang="en-US" sz="5500" b="0" i="0" u="none" strike="noStrike" baseline="0" dirty="0"/>
              <a:t>and </a:t>
            </a:r>
            <a:r>
              <a:rPr lang="en-US" sz="5500" b="1" i="0" u="none" strike="noStrike" baseline="0" dirty="0"/>
              <a:t>decoding of parameters</a:t>
            </a:r>
            <a:r>
              <a:rPr lang="en-US" sz="5500" b="0" i="0" u="none" strike="noStrike" baseline="0" dirty="0"/>
              <a:t>, </a:t>
            </a:r>
            <a:r>
              <a:rPr lang="en-US" sz="5500" b="1" i="0" u="none" strike="noStrike" baseline="0" dirty="0"/>
              <a:t>results</a:t>
            </a:r>
            <a:r>
              <a:rPr lang="en-US" sz="5500" b="0" i="0" u="none" strike="noStrike" baseline="0" dirty="0"/>
              <a:t>, and the </a:t>
            </a:r>
            <a:r>
              <a:rPr lang="en-US" sz="5500" b="1" i="0" u="none" strike="noStrike" baseline="0" dirty="0"/>
              <a:t>passing of messages</a:t>
            </a:r>
            <a:r>
              <a:rPr lang="en-US" sz="5500" b="0" i="0" u="none" strike="noStrike" baseline="0" dirty="0"/>
              <a:t>. RPC supports </a:t>
            </a:r>
            <a:r>
              <a:rPr lang="en-US" sz="5500" b="1" i="0" u="none" strike="noStrike" baseline="0" dirty="0"/>
              <a:t>client-server computing </a:t>
            </a:r>
            <a:r>
              <a:rPr lang="en-US" sz="5500" b="0" i="0" u="none" strike="noStrike" baseline="0" dirty="0"/>
              <a:t>by: </a:t>
            </a:r>
            <a:r>
              <a:rPr lang="en-US" sz="5500" b="1" i="0" u="none" strike="noStrike" baseline="0" dirty="0"/>
              <a:t>servers </a:t>
            </a:r>
            <a:r>
              <a:rPr lang="en-US" sz="5500" b="0" i="0" u="none" strike="noStrike" baseline="0" dirty="0"/>
              <a:t>offer the </a:t>
            </a:r>
            <a:r>
              <a:rPr lang="en-US" sz="5500" b="1" i="0" u="none" strike="noStrike" baseline="0" dirty="0"/>
              <a:t>operations </a:t>
            </a:r>
            <a:r>
              <a:rPr lang="en-US" sz="5500" b="0" i="0" u="none" strike="noStrike" baseline="0" dirty="0"/>
              <a:t>through </a:t>
            </a:r>
            <a:r>
              <a:rPr lang="en-US" sz="5500" b="1" i="0" u="none" strike="noStrike" baseline="0" dirty="0"/>
              <a:t>service interface </a:t>
            </a:r>
            <a:r>
              <a:rPr lang="en-US" sz="5500" b="0" i="0" u="none" strike="noStrike" baseline="0" dirty="0"/>
              <a:t>and </a:t>
            </a:r>
            <a:r>
              <a:rPr lang="en-US" sz="5500" b="1" i="0" u="none" strike="noStrike" baseline="0" dirty="0"/>
              <a:t>clients </a:t>
            </a:r>
            <a:r>
              <a:rPr lang="en-US" sz="5500" b="0" i="0" u="none" strike="noStrike" baseline="0" dirty="0"/>
              <a:t>can calls these </a:t>
            </a:r>
            <a:r>
              <a:rPr lang="en-US" sz="5500" b="1" i="0" u="none" strike="noStrike" baseline="0" dirty="0"/>
              <a:t>operations </a:t>
            </a:r>
            <a:r>
              <a:rPr lang="en-US" sz="5500" b="0" i="0" u="none" strike="noStrike" baseline="0" dirty="0"/>
              <a:t>directly as if they were available locally</a:t>
            </a:r>
          </a:p>
          <a:p>
            <a:pPr lvl="1"/>
            <a:r>
              <a:rPr lang="en-US" sz="5500" b="1" i="0" u="none" strike="noStrike" baseline="0" dirty="0"/>
              <a:t>Remote method invocation (RMI)</a:t>
            </a:r>
            <a:r>
              <a:rPr lang="en-US" sz="5500" b="0" i="0" u="none" strike="noStrike" baseline="0" dirty="0"/>
              <a:t>: similar to </a:t>
            </a:r>
            <a:r>
              <a:rPr lang="en-US" sz="5500" b="1" i="0" u="none" strike="noStrike" baseline="0" dirty="0"/>
              <a:t>RPC </a:t>
            </a:r>
            <a:r>
              <a:rPr lang="en-US" sz="5500" b="0" i="0" u="none" strike="noStrike" baseline="0" dirty="0"/>
              <a:t>but deal with </a:t>
            </a:r>
            <a:r>
              <a:rPr lang="en-US" sz="5500" b="1" i="0" u="none" strike="noStrike" baseline="0" dirty="0"/>
              <a:t>distributed objects</a:t>
            </a:r>
            <a:r>
              <a:rPr lang="en-US" sz="5500" b="0" i="0" u="none" strike="noStrike" baseline="0" dirty="0"/>
              <a:t>. A calling to an </a:t>
            </a:r>
            <a:r>
              <a:rPr lang="en-US" sz="5500" b="1" i="0" u="none" strike="noStrike" baseline="0" dirty="0"/>
              <a:t>object </a:t>
            </a:r>
            <a:r>
              <a:rPr lang="en-US" sz="5500" b="0" i="0" u="none" strike="noStrike" baseline="0" dirty="0"/>
              <a:t>can invoke a </a:t>
            </a:r>
            <a:r>
              <a:rPr lang="en-US" sz="5500" b="1" i="0" u="none" strike="noStrike" baseline="0" dirty="0"/>
              <a:t>method </a:t>
            </a:r>
            <a:r>
              <a:rPr lang="en-US" sz="5500" b="0" i="0" u="none" strike="noStrike" baseline="0" dirty="0"/>
              <a:t>of a </a:t>
            </a:r>
            <a:r>
              <a:rPr lang="en-US" sz="5500" b="1" i="0" u="none" strike="noStrike" baseline="0" dirty="0"/>
              <a:t>remote object</a:t>
            </a:r>
            <a:r>
              <a:rPr lang="en-US" sz="5500" b="0" i="0" u="none" strike="noStrike" baseline="0" dirty="0"/>
              <a:t>. The </a:t>
            </a:r>
            <a:r>
              <a:rPr lang="en-US" sz="5500" b="1" i="0" u="none" strike="noStrike" baseline="0" dirty="0"/>
              <a:t>underlying details </a:t>
            </a:r>
            <a:r>
              <a:rPr lang="en-US" sz="5500" b="0" i="0" u="none" strike="noStrike" baseline="0" dirty="0"/>
              <a:t>are generally </a:t>
            </a:r>
            <a:r>
              <a:rPr lang="en-US" sz="5500" b="1" i="0" u="none" strike="noStrike" baseline="0" dirty="0"/>
              <a:t>hidden </a:t>
            </a:r>
            <a:r>
              <a:rPr lang="en-US" sz="5500" b="0" i="0" u="none" strike="noStrike" baseline="0" dirty="0"/>
              <a:t>from the </a:t>
            </a:r>
            <a:r>
              <a:rPr lang="en-US" sz="5500" b="1" i="0" u="none" strike="noStrike" baseline="0" dirty="0"/>
              <a:t>user</a:t>
            </a:r>
            <a:r>
              <a:rPr lang="en-US" sz="5500" b="0" i="0" u="none" strike="noStrike" baseline="0" dirty="0"/>
              <a:t>.</a:t>
            </a:r>
          </a:p>
          <a:p>
            <a:pPr algn="l"/>
            <a:r>
              <a:rPr lang="en-US" sz="6000" b="1" i="0" u="none" strike="noStrike" baseline="0" dirty="0"/>
              <a:t>RPC </a:t>
            </a:r>
            <a:r>
              <a:rPr lang="en-US" sz="6000" b="0" i="0" u="none" strike="noStrike" baseline="0" dirty="0"/>
              <a:t>and </a:t>
            </a:r>
            <a:r>
              <a:rPr lang="en-US" sz="6000" b="1" i="0" u="none" strike="noStrike" baseline="0" dirty="0"/>
              <a:t>RMI </a:t>
            </a:r>
            <a:r>
              <a:rPr lang="en-US" sz="6000" b="0" i="0" u="none" strike="noStrike" baseline="0" dirty="0"/>
              <a:t>have 1 thing in common: </a:t>
            </a:r>
            <a:r>
              <a:rPr lang="en-US" sz="6000" b="1" i="0" u="none" strike="noStrike" baseline="0" dirty="0"/>
              <a:t>communication </a:t>
            </a:r>
            <a:r>
              <a:rPr lang="en-US" sz="6000" b="0" i="0" u="none" strike="noStrike" baseline="0" dirty="0"/>
              <a:t>represents a </a:t>
            </a:r>
            <a:r>
              <a:rPr lang="en-US" sz="6000" b="1" i="0" u="none" strike="noStrike" baseline="0" dirty="0"/>
              <a:t>two-way relationship </a:t>
            </a:r>
            <a:r>
              <a:rPr lang="en-US" sz="6000" b="0" i="0" u="none" strike="noStrike" baseline="0" dirty="0"/>
              <a:t>between a </a:t>
            </a:r>
            <a:r>
              <a:rPr lang="en-US" sz="6000" b="1" i="0" u="none" strike="noStrike" baseline="0" dirty="0"/>
              <a:t>sender </a:t>
            </a:r>
            <a:r>
              <a:rPr lang="en-US" sz="6000" b="0" i="0" u="none" strike="noStrike" baseline="0" dirty="0"/>
              <a:t>and a </a:t>
            </a:r>
            <a:r>
              <a:rPr lang="en-US" sz="6000" b="1" i="0" u="none" strike="noStrike" baseline="0" dirty="0"/>
              <a:t>receiver</a:t>
            </a:r>
            <a:r>
              <a:rPr lang="en-US" sz="6000" b="0" i="0" u="none" strike="noStrike" baseline="0" dirty="0"/>
              <a:t>, with the </a:t>
            </a:r>
            <a:r>
              <a:rPr lang="en-US" sz="6000" b="1" i="0" u="none" strike="noStrike" baseline="0" dirty="0"/>
              <a:t>senders </a:t>
            </a:r>
            <a:r>
              <a:rPr lang="en-US" sz="6000" b="0" i="0" u="none" strike="noStrike" baseline="0" dirty="0"/>
              <a:t>directing messages or invocations to the associated </a:t>
            </a:r>
            <a:r>
              <a:rPr lang="en-US" sz="6000" b="1" i="0" u="none" strike="noStrike" baseline="0" dirty="0"/>
              <a:t>receivers</a:t>
            </a:r>
            <a:r>
              <a:rPr lang="en-US" sz="6000" b="0" i="0" u="none" strike="noStrike" baseline="0" dirty="0"/>
              <a:t>. </a:t>
            </a:r>
            <a:r>
              <a:rPr lang="en-US" sz="6000" b="1" i="0" u="none" strike="noStrike" baseline="0" dirty="0"/>
              <a:t>Receivers </a:t>
            </a:r>
            <a:r>
              <a:rPr lang="en-US" sz="6000" b="0" i="0" u="none" strike="noStrike" baseline="0" dirty="0"/>
              <a:t>also aware of the </a:t>
            </a:r>
            <a:r>
              <a:rPr lang="en-US" sz="6000" b="1" i="0" u="none" strike="noStrike" baseline="0" dirty="0"/>
              <a:t>ID of senders</a:t>
            </a:r>
            <a:r>
              <a:rPr lang="en-US" sz="6000" b="0" i="0" u="none" strike="noStrike" baseline="0" dirty="0"/>
              <a:t>, and in most cases </a:t>
            </a:r>
            <a:r>
              <a:rPr lang="en-US" sz="6000" b="1" i="0" u="none" strike="noStrike" baseline="0" dirty="0"/>
              <a:t>both parties </a:t>
            </a:r>
            <a:r>
              <a:rPr lang="en-US" sz="6000" b="0" i="0" u="none" strike="noStrike" baseline="0" dirty="0"/>
              <a:t>must </a:t>
            </a:r>
            <a:r>
              <a:rPr lang="en-US" sz="6000" b="1" i="0" u="none" strike="noStrike" baseline="0" dirty="0"/>
              <a:t>exist </a:t>
            </a:r>
            <a:r>
              <a:rPr lang="en-US" sz="6000" b="0" i="0" u="none" strike="noStrike" baseline="0" dirty="0"/>
              <a:t>at the same time.</a:t>
            </a:r>
            <a:endParaRPr lang="en-US" sz="60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61722114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Communicating Paradigms</a:t>
            </a:r>
          </a:p>
          <a:p>
            <a:pPr algn="l"/>
            <a:r>
              <a:rPr lang="en-US" sz="2400" dirty="0"/>
              <a:t>Techniques of </a:t>
            </a:r>
            <a:r>
              <a:rPr lang="en-US" sz="2400" b="1" dirty="0"/>
              <a:t>indirect communication</a:t>
            </a:r>
            <a:r>
              <a:rPr lang="en-US" sz="2400" dirty="0"/>
              <a:t>, through a </a:t>
            </a:r>
            <a:r>
              <a:rPr lang="en-US" sz="2400" b="1" dirty="0"/>
              <a:t>third entity</a:t>
            </a:r>
            <a:r>
              <a:rPr lang="en-US" sz="2400" dirty="0"/>
              <a:t>, allow a strong </a:t>
            </a:r>
            <a:r>
              <a:rPr lang="en-US" sz="2400" b="1" dirty="0"/>
              <a:t>degree of decoupling </a:t>
            </a:r>
            <a:r>
              <a:rPr lang="en-US" sz="2400" dirty="0"/>
              <a:t>between </a:t>
            </a:r>
            <a:r>
              <a:rPr lang="en-US" sz="2400" b="1" dirty="0"/>
              <a:t>senders</a:t>
            </a:r>
            <a:r>
              <a:rPr lang="en-US" sz="2400" dirty="0"/>
              <a:t> and </a:t>
            </a:r>
            <a:r>
              <a:rPr lang="en-US" sz="2400" b="1" dirty="0"/>
              <a:t>receivers</a:t>
            </a:r>
            <a:r>
              <a:rPr lang="en-US" sz="2400" dirty="0"/>
              <a:t>.</a:t>
            </a:r>
            <a:endParaRPr lang="en-US" sz="2000" dirty="0"/>
          </a:p>
          <a:p>
            <a:pPr lvl="1"/>
            <a:r>
              <a:rPr lang="en-US" sz="2400" dirty="0"/>
              <a:t>Group communication</a:t>
            </a:r>
          </a:p>
          <a:p>
            <a:pPr lvl="1"/>
            <a:r>
              <a:rPr lang="en-US" sz="2400" dirty="0"/>
              <a:t>Publish-subscribe systems</a:t>
            </a:r>
          </a:p>
          <a:p>
            <a:pPr lvl="1"/>
            <a:r>
              <a:rPr lang="en-US" sz="2400" dirty="0"/>
              <a:t>Message queues</a:t>
            </a:r>
          </a:p>
          <a:p>
            <a:pPr lvl="1"/>
            <a:r>
              <a:rPr lang="en-US" sz="2400" dirty="0"/>
              <a:t>Tuple spaces</a:t>
            </a:r>
          </a:p>
          <a:p>
            <a:pPr lvl="1"/>
            <a:r>
              <a:rPr lang="en-US" sz="2400" dirty="0"/>
              <a:t>Distributed shared memory (DSM)</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33484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Autofit/>
          </a:bodyPr>
          <a:lstStyle/>
          <a:p>
            <a:pPr algn="l"/>
            <a:r>
              <a:rPr lang="en-US" sz="2200" b="1" dirty="0"/>
              <a:t>Group communication:</a:t>
            </a:r>
            <a:r>
              <a:rPr lang="en-US" sz="2200" dirty="0"/>
              <a:t> concerns with the delivery of messages to a set of recipients. It is a multiparty communication paradigm supporting one-to-many communication. Group communication relies on group ID. Recipients can receive messages sent to a group by joining the group. Senders can send messages to the group via the group ID; senders don’t need to know the recipients of the message.</a:t>
            </a:r>
            <a:endParaRPr lang="en-US" sz="2200" b="1" dirty="0"/>
          </a:p>
          <a:p>
            <a:pPr algn="l"/>
            <a:r>
              <a:rPr lang="en-US" sz="2200" b="1" dirty="0"/>
              <a:t>Publish-subscribe systems: </a:t>
            </a:r>
            <a:r>
              <a:rPr lang="en-US" sz="2200" dirty="0"/>
              <a:t>sometimes called distributed event-based systems, ensures information generated by producers in routed to consumers who desire this information, Ex: a large number of producers (or publishers) distributed information items of interest (events) to a number of consumers (or subscribers).</a:t>
            </a:r>
            <a:endParaRPr lang="en-US" sz="22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62377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fontScale="92500" lnSpcReduction="10000"/>
          </a:bodyPr>
          <a:lstStyle/>
          <a:p>
            <a:pPr algn="l"/>
            <a:r>
              <a:rPr lang="en-US" sz="2400" b="1" dirty="0"/>
              <a:t>Message queues: </a:t>
            </a:r>
            <a:r>
              <a:rPr lang="en-US" sz="2400" dirty="0"/>
              <a:t>offers a point-to-point service that producer’s processes can send messages to a specified queue, and consumer’s processes can receive messages from the queue or be notified of the arrival of new messages in the queue. Queues offer an indirection between the producer and consumer processes.</a:t>
            </a:r>
            <a:endParaRPr lang="en-US" sz="2400" b="1" dirty="0"/>
          </a:p>
          <a:p>
            <a:pPr algn="l"/>
            <a:r>
              <a:rPr lang="en-US" sz="2400" b="1" dirty="0"/>
              <a:t>Tuple spaces: </a:t>
            </a:r>
            <a:r>
              <a:rPr lang="en-US" sz="2400" dirty="0"/>
              <a:t>supports a model whereby processes can place arbitrary items of structured data in persistent tuple space, then other processes can read or remove such tuples from the tuple space. Readers and writers don’t need to exist at the same time because the tuple space is persistent.</a:t>
            </a:r>
            <a:endParaRPr lang="en-US" sz="2400" b="1" dirty="0"/>
          </a:p>
          <a:p>
            <a:pPr algn="l"/>
            <a:r>
              <a:rPr lang="en-US" sz="2400" b="1" dirty="0"/>
              <a:t>Distributed shared memory (DSM): </a:t>
            </a:r>
            <a:r>
              <a:rPr lang="en-US" sz="2400" dirty="0"/>
              <a:t>provide an abstraction for sharing data between processes that don’t share physical memory. Programmers are presented with a familiar abstraction of reading or writing (shared) data structures as if they were in their own local address spaces.</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35267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marL="0" indent="0" algn="l">
              <a:buNone/>
            </a:pPr>
            <a:r>
              <a:rPr lang="en-US" sz="2800" b="1" dirty="0"/>
              <a:t>Roles and responsibilities</a:t>
            </a:r>
          </a:p>
          <a:p>
            <a:pPr algn="l"/>
            <a:r>
              <a:rPr lang="en-US" sz="2800" b="1" i="0" u="none" strike="noStrike" baseline="0" dirty="0"/>
              <a:t>Processes</a:t>
            </a:r>
            <a:r>
              <a:rPr lang="en-US" sz="2800" b="0" i="0" u="none" strike="noStrike" baseline="0" dirty="0"/>
              <a:t> take on given </a:t>
            </a:r>
            <a:r>
              <a:rPr lang="en-US" sz="2800" b="1" i="0" u="none" strike="noStrike" baseline="0" dirty="0"/>
              <a:t>roles</a:t>
            </a:r>
            <a:r>
              <a:rPr lang="en-US" sz="2800" b="0" i="0" u="none" strike="noStrike" baseline="0" dirty="0"/>
              <a:t>, and these roles are fundamental in establishing the overall </a:t>
            </a:r>
            <a:r>
              <a:rPr lang="en-US" sz="2800" b="1" i="0" u="none" strike="noStrike" baseline="0" dirty="0"/>
              <a:t>architecture</a:t>
            </a:r>
            <a:r>
              <a:rPr lang="en-US" sz="2800" b="0" i="0" u="none" strike="noStrike" baseline="0" dirty="0"/>
              <a:t>. The </a:t>
            </a:r>
            <a:r>
              <a:rPr lang="en-US" sz="2800" b="1" i="0" u="none" strike="noStrike" baseline="0" dirty="0"/>
              <a:t>rol</a:t>
            </a:r>
            <a:r>
              <a:rPr lang="en-US" sz="2800" b="1" dirty="0"/>
              <a:t>e</a:t>
            </a:r>
            <a:r>
              <a:rPr lang="en-US" sz="2800" dirty="0"/>
              <a:t> of individual </a:t>
            </a:r>
            <a:r>
              <a:rPr lang="en-US" sz="2800" b="1" dirty="0"/>
              <a:t>process</a:t>
            </a:r>
            <a:r>
              <a:rPr lang="en-US" sz="2800" dirty="0"/>
              <a:t> leads to </a:t>
            </a:r>
            <a:r>
              <a:rPr lang="en-US" sz="2800" b="1" dirty="0"/>
              <a:t>2 architectural styles</a:t>
            </a:r>
            <a:r>
              <a:rPr lang="en-US" sz="2800" dirty="0"/>
              <a:t>: </a:t>
            </a:r>
            <a:endParaRPr lang="en-US" sz="2800" b="0" i="0" u="none" strike="noStrike" baseline="0" dirty="0"/>
          </a:p>
          <a:p>
            <a:pPr lvl="1"/>
            <a:r>
              <a:rPr lang="en-US" sz="2400" b="1" dirty="0"/>
              <a:t>Client-Server: client processes </a:t>
            </a:r>
            <a:r>
              <a:rPr lang="en-US" sz="2400" dirty="0"/>
              <a:t>interact with </a:t>
            </a:r>
            <a:r>
              <a:rPr lang="en-US" sz="2400" b="1" dirty="0"/>
              <a:t>server processes</a:t>
            </a:r>
            <a:r>
              <a:rPr lang="en-US" sz="2400" dirty="0"/>
              <a:t> in order to access the </a:t>
            </a:r>
            <a:r>
              <a:rPr lang="en-US" sz="2400" b="1" dirty="0"/>
              <a:t>shared resources </a:t>
            </a:r>
            <a:r>
              <a:rPr lang="en-US" sz="2400" dirty="0"/>
              <a:t>that they manage.</a:t>
            </a:r>
          </a:p>
          <a:p>
            <a:pPr lvl="1"/>
            <a:r>
              <a:rPr lang="en-US" sz="2400" b="1" dirty="0"/>
              <a:t>Peer-to-peer: </a:t>
            </a:r>
            <a:r>
              <a:rPr lang="en-US" sz="2400" dirty="0"/>
              <a:t>all of the </a:t>
            </a:r>
            <a:r>
              <a:rPr lang="en-US" sz="2400" b="1" dirty="0"/>
              <a:t>processes</a:t>
            </a:r>
            <a:r>
              <a:rPr lang="en-US" sz="2400" dirty="0"/>
              <a:t> play </a:t>
            </a:r>
            <a:r>
              <a:rPr lang="en-US" sz="2400" b="1" dirty="0"/>
              <a:t>similar roles</a:t>
            </a:r>
            <a:r>
              <a:rPr lang="en-US" sz="2400" dirty="0"/>
              <a:t>, interacting cooperatively as </a:t>
            </a:r>
            <a:r>
              <a:rPr lang="en-US" sz="2400" b="1" dirty="0"/>
              <a:t>peers</a:t>
            </a:r>
            <a:r>
              <a:rPr lang="en-US" sz="2400" dirty="0"/>
              <a:t> without any distinction between client and server processes.</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85072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1816608"/>
            <a:ext cx="10058400" cy="4251960"/>
          </a:xfrm>
        </p:spPr>
        <p:txBody>
          <a:bodyPr>
            <a:normAutofit/>
          </a:bodyPr>
          <a:lstStyle/>
          <a:p>
            <a:pPr marL="0" indent="0" algn="l">
              <a:buNone/>
            </a:pPr>
            <a:r>
              <a:rPr lang="en-US" sz="2400" b="1" dirty="0"/>
              <a:t>Client-server</a:t>
            </a:r>
          </a:p>
          <a:p>
            <a:pPr algn="l"/>
            <a:r>
              <a:rPr lang="en-US" b="1" i="0" u="none" strike="noStrike" baseline="0" dirty="0"/>
              <a:t>Client processes </a:t>
            </a:r>
            <a:r>
              <a:rPr lang="en-US" b="0" i="0" u="none" strike="noStrike" baseline="0" dirty="0"/>
              <a:t>interact with </a:t>
            </a:r>
            <a:r>
              <a:rPr lang="en-US" b="1" i="0" u="none" strike="noStrike" baseline="0" dirty="0"/>
              <a:t>server processes </a:t>
            </a:r>
            <a:r>
              <a:rPr lang="en-US" b="0" i="0" u="none" strike="noStrike" baseline="0" dirty="0"/>
              <a:t>of </a:t>
            </a:r>
            <a:r>
              <a:rPr lang="en-US" b="1" i="0" u="none" strike="noStrike" baseline="0" dirty="0"/>
              <a:t>different computers </a:t>
            </a:r>
            <a:r>
              <a:rPr lang="en-US" b="0" i="0" u="none" strike="noStrike" baseline="0" dirty="0"/>
              <a:t>in order to access the </a:t>
            </a:r>
            <a:r>
              <a:rPr lang="en-US" b="1" i="0" u="none" strike="noStrike" baseline="0" dirty="0"/>
              <a:t>shared resources </a:t>
            </a:r>
            <a:r>
              <a:rPr lang="en-US" b="0" i="0" u="none" strike="noStrike" baseline="0" dirty="0"/>
              <a:t>managed by the </a:t>
            </a:r>
            <a:r>
              <a:rPr lang="en-US" b="1" i="0" u="none" strike="noStrike" baseline="0" dirty="0"/>
              <a:t>remote computers.</a:t>
            </a:r>
          </a:p>
          <a:p>
            <a:pPr algn="l"/>
            <a:r>
              <a:rPr lang="en-US" b="1" i="0" u="none" strike="noStrike" baseline="0" dirty="0"/>
              <a:t>Servers</a:t>
            </a:r>
            <a:r>
              <a:rPr lang="en-US" b="0" i="0" u="none" strike="noStrike" baseline="0" dirty="0"/>
              <a:t> may </a:t>
            </a:r>
            <a:r>
              <a:rPr lang="en-US" dirty="0"/>
              <a:t>in turn be </a:t>
            </a:r>
            <a:r>
              <a:rPr lang="en-US" b="1" dirty="0"/>
              <a:t>clients</a:t>
            </a:r>
            <a:r>
              <a:rPr lang="en-US" dirty="0"/>
              <a:t> of </a:t>
            </a:r>
            <a:r>
              <a:rPr lang="en-US" b="1" dirty="0"/>
              <a:t>other servers</a:t>
            </a:r>
            <a:r>
              <a:rPr lang="en-US" dirty="0"/>
              <a:t>. Ex: </a:t>
            </a:r>
            <a:r>
              <a:rPr lang="en-US" b="1" dirty="0"/>
              <a:t>search engine </a:t>
            </a:r>
            <a:r>
              <a:rPr lang="en-US" dirty="0"/>
              <a:t>is both a </a:t>
            </a:r>
            <a:r>
              <a:rPr lang="en-US" b="1" dirty="0"/>
              <a:t>server</a:t>
            </a:r>
            <a:r>
              <a:rPr lang="en-US" dirty="0"/>
              <a:t> and a </a:t>
            </a:r>
            <a:r>
              <a:rPr lang="en-US" b="1" dirty="0"/>
              <a:t>client</a:t>
            </a:r>
            <a:r>
              <a:rPr lang="en-US" dirty="0"/>
              <a:t>: it responds to queries from browser clients, and it runs web crawlers that act as clients of other web servers.</a:t>
            </a:r>
          </a:p>
          <a:p>
            <a:pPr marL="0" indent="0" algn="l">
              <a:buNone/>
            </a:pPr>
            <a:endParaRPr lang="en-US" sz="2200" b="1" dirty="0"/>
          </a:p>
          <a:p>
            <a:pPr lvl="1"/>
            <a:endParaRPr lang="en-US" sz="2000" b="1"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6" name="Picture 5">
            <a:extLst>
              <a:ext uri="{FF2B5EF4-FFF2-40B4-BE49-F238E27FC236}">
                <a16:creationId xmlns:a16="http://schemas.microsoft.com/office/drawing/2014/main" id="{8B2DD04C-43CC-C5BD-6EEC-76BD67E36E63}"/>
              </a:ext>
            </a:extLst>
          </p:cNvPr>
          <p:cNvPicPr>
            <a:picLocks noChangeAspect="1"/>
          </p:cNvPicPr>
          <p:nvPr/>
        </p:nvPicPr>
        <p:blipFill>
          <a:blip r:embed="rId3"/>
          <a:stretch>
            <a:fillRect/>
          </a:stretch>
        </p:blipFill>
        <p:spPr>
          <a:xfrm>
            <a:off x="2449191" y="4007793"/>
            <a:ext cx="7287522" cy="2630116"/>
          </a:xfrm>
          <a:prstGeom prst="rect">
            <a:avLst/>
          </a:prstGeom>
        </p:spPr>
      </p:pic>
    </p:spTree>
    <p:extLst>
      <p:ext uri="{BB962C8B-B14F-4D97-AF65-F5344CB8AC3E}">
        <p14:creationId xmlns:p14="http://schemas.microsoft.com/office/powerpoint/2010/main" val="173566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System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241280" cy="4050792"/>
          </a:xfrm>
        </p:spPr>
        <p:txBody>
          <a:bodyPr>
            <a:normAutofit/>
          </a:bodyPr>
          <a:lstStyle/>
          <a:p>
            <a:r>
              <a:rPr lang="en-US" sz="2400" dirty="0"/>
              <a:t>There are </a:t>
            </a:r>
            <a:r>
              <a:rPr lang="en-US" sz="2400" b="1" dirty="0"/>
              <a:t>3 important models </a:t>
            </a:r>
            <a:r>
              <a:rPr lang="en-US" sz="2400" dirty="0"/>
              <a:t>which design distributed system:</a:t>
            </a:r>
          </a:p>
          <a:p>
            <a:pPr lvl="1"/>
            <a:r>
              <a:rPr lang="en-US" sz="2000" b="1" dirty="0"/>
              <a:t>Physical models: </a:t>
            </a:r>
            <a:r>
              <a:rPr lang="en-US" sz="2000" dirty="0"/>
              <a:t>the types of </a:t>
            </a:r>
            <a:r>
              <a:rPr lang="en-US" sz="2000" b="1" dirty="0"/>
              <a:t>computers </a:t>
            </a:r>
            <a:r>
              <a:rPr lang="en-US" sz="2000" dirty="0"/>
              <a:t>and </a:t>
            </a:r>
            <a:r>
              <a:rPr lang="en-US" sz="2000" b="1" dirty="0"/>
              <a:t>devices </a:t>
            </a:r>
            <a:r>
              <a:rPr lang="en-US" sz="2000" dirty="0"/>
              <a:t>that constitute a </a:t>
            </a:r>
            <a:r>
              <a:rPr lang="en-US" sz="2000" b="1" dirty="0"/>
              <a:t>system</a:t>
            </a:r>
            <a:r>
              <a:rPr lang="en-US" sz="2000" dirty="0"/>
              <a:t> and their </a:t>
            </a:r>
            <a:r>
              <a:rPr lang="en-US" sz="2000" b="1" dirty="0"/>
              <a:t>interconnectivity.</a:t>
            </a:r>
          </a:p>
          <a:p>
            <a:pPr lvl="1"/>
            <a:r>
              <a:rPr lang="en-US" sz="2000" b="1" dirty="0"/>
              <a:t>Architectural models: </a:t>
            </a:r>
            <a:r>
              <a:rPr lang="en-US" sz="2000" dirty="0"/>
              <a:t>a </a:t>
            </a:r>
            <a:r>
              <a:rPr lang="en-US" sz="2000" b="1" dirty="0"/>
              <a:t>system</a:t>
            </a:r>
            <a:r>
              <a:rPr lang="en-US" sz="2000" dirty="0"/>
              <a:t> for the </a:t>
            </a:r>
            <a:r>
              <a:rPr lang="en-US" sz="2000" b="1" dirty="0"/>
              <a:t>computational</a:t>
            </a:r>
            <a:r>
              <a:rPr lang="en-US" sz="2000" dirty="0"/>
              <a:t> and </a:t>
            </a:r>
            <a:r>
              <a:rPr lang="en-US" sz="2000" b="1" dirty="0"/>
              <a:t>communication</a:t>
            </a:r>
            <a:r>
              <a:rPr lang="en-US" sz="2000" dirty="0"/>
              <a:t> </a:t>
            </a:r>
            <a:r>
              <a:rPr lang="en-US" sz="2000" b="1" dirty="0"/>
              <a:t>tasks</a:t>
            </a:r>
            <a:r>
              <a:rPr lang="en-US" sz="2000" dirty="0"/>
              <a:t> to be performed by its computational elements. The </a:t>
            </a:r>
            <a:r>
              <a:rPr lang="en-US" sz="2000" b="1" dirty="0"/>
              <a:t>computational</a:t>
            </a:r>
            <a:r>
              <a:rPr lang="en-US" sz="2000" dirty="0"/>
              <a:t> </a:t>
            </a:r>
            <a:r>
              <a:rPr lang="en-US" sz="2000" b="1" dirty="0"/>
              <a:t>elements</a:t>
            </a:r>
            <a:r>
              <a:rPr lang="en-US" sz="2000" dirty="0"/>
              <a:t> can be </a:t>
            </a:r>
            <a:r>
              <a:rPr lang="en-US" sz="2000" b="1" dirty="0"/>
              <a:t>individual</a:t>
            </a:r>
            <a:r>
              <a:rPr lang="en-US" sz="2000" dirty="0"/>
              <a:t> </a:t>
            </a:r>
            <a:r>
              <a:rPr lang="en-US" sz="2000" b="1" dirty="0"/>
              <a:t>computers</a:t>
            </a:r>
            <a:r>
              <a:rPr lang="en-US" sz="2000" dirty="0"/>
              <a:t> or </a:t>
            </a:r>
            <a:r>
              <a:rPr lang="en-US" sz="2000" b="1" dirty="0"/>
              <a:t>aggregates of them </a:t>
            </a:r>
            <a:r>
              <a:rPr lang="en-US" sz="2000" dirty="0"/>
              <a:t>supported by appropriate </a:t>
            </a:r>
            <a:r>
              <a:rPr lang="en-US" sz="2000" b="1" dirty="0"/>
              <a:t>network</a:t>
            </a:r>
            <a:r>
              <a:rPr lang="en-US" sz="2000" dirty="0"/>
              <a:t> </a:t>
            </a:r>
            <a:r>
              <a:rPr lang="en-US" sz="2000" b="1" dirty="0"/>
              <a:t>interconnections. Client-Server </a:t>
            </a:r>
            <a:r>
              <a:rPr lang="en-US" sz="2000" dirty="0"/>
              <a:t>and </a:t>
            </a:r>
            <a:r>
              <a:rPr lang="en-US" sz="2000" b="1" dirty="0"/>
              <a:t>peer-to-peer</a:t>
            </a:r>
            <a:r>
              <a:rPr lang="en-US" sz="2000" dirty="0"/>
              <a:t> are 2 of the commonly-used </a:t>
            </a:r>
            <a:r>
              <a:rPr lang="en-US" sz="2000" b="1" dirty="0"/>
              <a:t>forms of architectural model</a:t>
            </a:r>
            <a:r>
              <a:rPr lang="en-US" sz="2000" dirty="0"/>
              <a:t>.</a:t>
            </a:r>
          </a:p>
          <a:p>
            <a:pPr lvl="1"/>
            <a:r>
              <a:rPr lang="en-US" sz="2000" b="1" dirty="0"/>
              <a:t>Fundamental models:</a:t>
            </a:r>
            <a:r>
              <a:rPr lang="en-US" sz="2000" dirty="0"/>
              <a:t> take an abstract view to describe </a:t>
            </a:r>
            <a:r>
              <a:rPr lang="en-US" sz="2000" b="1" dirty="0"/>
              <a:t>solutions</a:t>
            </a:r>
            <a:r>
              <a:rPr lang="en-US" sz="2000" dirty="0"/>
              <a:t> to the </a:t>
            </a:r>
            <a:r>
              <a:rPr lang="en-US" sz="2000" b="1" dirty="0"/>
              <a:t>issues</a:t>
            </a:r>
            <a:r>
              <a:rPr lang="en-US" sz="2000" dirty="0"/>
              <a:t> of distributed systems.</a:t>
            </a:r>
            <a:endParaRPr lang="en-US" sz="2000" b="1" dirty="0"/>
          </a:p>
        </p:txBody>
      </p:sp>
      <p:sp>
        <p:nvSpPr>
          <p:cNvPr id="4" name="Slide Number Placeholder 3">
            <a:extLst>
              <a:ext uri="{FF2B5EF4-FFF2-40B4-BE49-F238E27FC236}">
                <a16:creationId xmlns:a16="http://schemas.microsoft.com/office/drawing/2014/main" id="{FDC02FF1-7822-2E9F-0CC9-43BD83A78054}"/>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53908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6"/>
            <a:ext cx="10058400" cy="3958550"/>
          </a:xfrm>
        </p:spPr>
        <p:txBody>
          <a:bodyPr>
            <a:normAutofit/>
          </a:bodyPr>
          <a:lstStyle/>
          <a:p>
            <a:pPr marL="0" indent="0" algn="l">
              <a:buNone/>
            </a:pPr>
            <a:r>
              <a:rPr lang="en-US" sz="2400" b="1" dirty="0"/>
              <a:t>Peer-to-peer</a:t>
            </a:r>
          </a:p>
          <a:p>
            <a:pPr algn="l"/>
            <a:r>
              <a:rPr lang="en-US" sz="2200" b="1" dirty="0"/>
              <a:t>All processes </a:t>
            </a:r>
            <a:r>
              <a:rPr lang="en-US" sz="2200" dirty="0"/>
              <a:t>involved in a </a:t>
            </a:r>
            <a:r>
              <a:rPr lang="en-US" sz="2200" b="1" dirty="0"/>
              <a:t>task</a:t>
            </a:r>
            <a:r>
              <a:rPr lang="en-US" sz="2200" dirty="0"/>
              <a:t> or </a:t>
            </a:r>
            <a:r>
              <a:rPr lang="en-US" sz="2200" b="1" dirty="0"/>
              <a:t>activity</a:t>
            </a:r>
            <a:r>
              <a:rPr lang="en-US" sz="2200" dirty="0"/>
              <a:t> have </a:t>
            </a:r>
            <a:r>
              <a:rPr lang="en-US" sz="2200" b="1" dirty="0"/>
              <a:t>similar roles</a:t>
            </a:r>
            <a:r>
              <a:rPr lang="en-US" sz="2200" dirty="0"/>
              <a:t>, interacting cooperatively as </a:t>
            </a:r>
            <a:r>
              <a:rPr lang="en-US" sz="2200" b="1" dirty="0"/>
              <a:t>peers</a:t>
            </a:r>
            <a:r>
              <a:rPr lang="en-US" sz="2200" dirty="0"/>
              <a:t> without any </a:t>
            </a:r>
            <a:r>
              <a:rPr lang="en-US" sz="2200" b="1" dirty="0"/>
              <a:t>distinction</a:t>
            </a:r>
            <a:r>
              <a:rPr lang="en-US" sz="2200" dirty="0"/>
              <a:t>.</a:t>
            </a:r>
          </a:p>
          <a:p>
            <a:pPr algn="l"/>
            <a:r>
              <a:rPr lang="en-US" sz="2200" dirty="0"/>
              <a:t>All participating </a:t>
            </a:r>
            <a:r>
              <a:rPr lang="en-US" sz="2200" b="1" dirty="0"/>
              <a:t>processes</a:t>
            </a:r>
            <a:r>
              <a:rPr lang="en-US" sz="2200" dirty="0"/>
              <a:t> run the same program and offer the same set of interfaces to each other.</a:t>
            </a:r>
          </a:p>
          <a:p>
            <a:pPr algn="l"/>
            <a:r>
              <a:rPr lang="en-US" sz="2200" dirty="0"/>
              <a:t>The </a:t>
            </a:r>
            <a:r>
              <a:rPr lang="en-US" sz="2200" b="1" dirty="0"/>
              <a:t>network</a:t>
            </a:r>
            <a:r>
              <a:rPr lang="en-US" sz="2200" dirty="0"/>
              <a:t> and </a:t>
            </a:r>
            <a:r>
              <a:rPr lang="en-US" sz="2200" b="1" dirty="0"/>
              <a:t>computing resources </a:t>
            </a:r>
            <a:r>
              <a:rPr lang="en-US" sz="2200" dirty="0"/>
              <a:t>owned by </a:t>
            </a:r>
            <a:r>
              <a:rPr lang="en-US" sz="2200" b="1" dirty="0"/>
              <a:t>each users</a:t>
            </a:r>
            <a:r>
              <a:rPr lang="en-US" sz="2200" dirty="0"/>
              <a:t> of a service could also be </a:t>
            </a:r>
            <a:r>
              <a:rPr lang="en-US" sz="2200" b="1" dirty="0"/>
              <a:t>used to support that service. </a:t>
            </a:r>
            <a:r>
              <a:rPr lang="en-US" sz="2200" dirty="0"/>
              <a:t>This means that the </a:t>
            </a:r>
            <a:r>
              <a:rPr lang="en-US" sz="2200" b="1" dirty="0"/>
              <a:t>resources </a:t>
            </a:r>
            <a:r>
              <a:rPr lang="en-US" sz="2200" dirty="0"/>
              <a:t>available to </a:t>
            </a:r>
            <a:r>
              <a:rPr lang="en-US" sz="2200" b="1" dirty="0"/>
              <a:t>run</a:t>
            </a:r>
            <a:r>
              <a:rPr lang="en-US" sz="2200" dirty="0"/>
              <a:t> the service</a:t>
            </a:r>
            <a:r>
              <a:rPr lang="en-US" sz="2200" b="1" dirty="0"/>
              <a:t> grow</a:t>
            </a:r>
            <a:r>
              <a:rPr lang="en-US" sz="2200" dirty="0"/>
              <a:t> with the </a:t>
            </a:r>
            <a:r>
              <a:rPr lang="en-US" sz="2200" b="1" dirty="0"/>
              <a:t>number of users.</a:t>
            </a:r>
            <a:endParaRPr lang="en-US" sz="2200"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86630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1853344"/>
            <a:ext cx="10058400" cy="3958550"/>
          </a:xfrm>
        </p:spPr>
        <p:txBody>
          <a:bodyPr>
            <a:normAutofit/>
          </a:bodyPr>
          <a:lstStyle/>
          <a:p>
            <a:pPr algn="l"/>
            <a:r>
              <a:rPr lang="en-US" b="1" dirty="0"/>
              <a:t>Peer-to-peer applications </a:t>
            </a:r>
            <a:r>
              <a:rPr lang="en-US" dirty="0"/>
              <a:t> and </a:t>
            </a:r>
            <a:r>
              <a:rPr lang="en-US" b="1" dirty="0"/>
              <a:t>systems</a:t>
            </a:r>
            <a:r>
              <a:rPr lang="en-US" dirty="0"/>
              <a:t> have been constructed to enable </a:t>
            </a:r>
            <a:r>
              <a:rPr lang="en-US" b="1" dirty="0"/>
              <a:t>millions of computers </a:t>
            </a:r>
            <a:r>
              <a:rPr lang="en-US" dirty="0"/>
              <a:t>to provide </a:t>
            </a:r>
            <a:r>
              <a:rPr lang="en-US" b="1" dirty="0"/>
              <a:t>access to data </a:t>
            </a:r>
            <a:r>
              <a:rPr lang="en-US" dirty="0"/>
              <a:t>and other </a:t>
            </a:r>
            <a:r>
              <a:rPr lang="en-US" b="1" dirty="0"/>
              <a:t>resources</a:t>
            </a:r>
            <a:r>
              <a:rPr lang="en-US" dirty="0"/>
              <a:t> that they collectively </a:t>
            </a:r>
            <a:r>
              <a:rPr lang="en-US" b="1" dirty="0"/>
              <a:t>store</a:t>
            </a:r>
            <a:r>
              <a:rPr lang="en-US" dirty="0"/>
              <a:t> and </a:t>
            </a:r>
            <a:r>
              <a:rPr lang="en-US" b="1" dirty="0"/>
              <a:t>manage</a:t>
            </a:r>
            <a:r>
              <a:rPr lang="en-US" dirty="0"/>
              <a:t>.</a:t>
            </a:r>
          </a:p>
          <a:p>
            <a:pPr algn="l"/>
            <a:r>
              <a:rPr lang="en-US" dirty="0"/>
              <a:t>The aim of </a:t>
            </a:r>
            <a:r>
              <a:rPr lang="en-US" b="1" dirty="0"/>
              <a:t>peer-to-peer architecture </a:t>
            </a:r>
            <a:r>
              <a:rPr lang="en-US" dirty="0"/>
              <a:t>is to exploit the </a:t>
            </a:r>
            <a:r>
              <a:rPr lang="en-US" b="1" dirty="0"/>
              <a:t>resources</a:t>
            </a:r>
            <a:r>
              <a:rPr lang="en-US" dirty="0"/>
              <a:t> from </a:t>
            </a:r>
            <a:r>
              <a:rPr lang="en-US" b="1" dirty="0"/>
              <a:t>participating computers </a:t>
            </a:r>
            <a:r>
              <a:rPr lang="en-US" dirty="0"/>
              <a:t>for the fulfilment of a given </a:t>
            </a:r>
            <a:r>
              <a:rPr lang="en-US" b="1" dirty="0"/>
              <a:t>task</a:t>
            </a:r>
            <a:r>
              <a:rPr lang="en-US" dirty="0"/>
              <a:t> or </a:t>
            </a:r>
            <a:r>
              <a:rPr lang="en-US" b="1" dirty="0"/>
              <a:t>activity</a:t>
            </a:r>
            <a:r>
              <a:rPr lang="en-US" dirty="0"/>
              <a:t>.</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6" name="Picture 5">
            <a:extLst>
              <a:ext uri="{FF2B5EF4-FFF2-40B4-BE49-F238E27FC236}">
                <a16:creationId xmlns:a16="http://schemas.microsoft.com/office/drawing/2014/main" id="{24A4626F-9378-60F0-DE44-DD783BFCB3A9}"/>
              </a:ext>
            </a:extLst>
          </p:cNvPr>
          <p:cNvPicPr>
            <a:picLocks noChangeAspect="1"/>
          </p:cNvPicPr>
          <p:nvPr/>
        </p:nvPicPr>
        <p:blipFill>
          <a:blip r:embed="rId3"/>
          <a:stretch>
            <a:fillRect/>
          </a:stretch>
        </p:blipFill>
        <p:spPr>
          <a:xfrm>
            <a:off x="3478539" y="3605608"/>
            <a:ext cx="5097774" cy="2849738"/>
          </a:xfrm>
          <a:prstGeom prst="rect">
            <a:avLst/>
          </a:prstGeom>
        </p:spPr>
      </p:pic>
    </p:spTree>
    <p:extLst>
      <p:ext uri="{BB962C8B-B14F-4D97-AF65-F5344CB8AC3E}">
        <p14:creationId xmlns:p14="http://schemas.microsoft.com/office/powerpoint/2010/main" val="1484721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normAutofit/>
          </a:bodyPr>
          <a:lstStyle/>
          <a:p>
            <a:r>
              <a:rPr lang="en-US" dirty="0"/>
              <a:t>Architectural models </a:t>
            </a:r>
            <a:r>
              <a:rPr lang="en-US" sz="2400" dirty="0"/>
              <a:t>(</a:t>
            </a:r>
            <a:r>
              <a:rPr lang="en-US" sz="2400" b="1" dirty="0"/>
              <a:t>Architectural elements)</a:t>
            </a:r>
            <a:endParaRPr lang="en-US" dirty="0"/>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3752" y="2093976"/>
            <a:ext cx="10058400" cy="3958550"/>
          </a:xfrm>
        </p:spPr>
        <p:txBody>
          <a:bodyPr>
            <a:normAutofit/>
          </a:bodyPr>
          <a:lstStyle/>
          <a:p>
            <a:pPr algn="l"/>
            <a:r>
              <a:rPr lang="en-US" sz="2200" b="1" dirty="0"/>
              <a:t>Applications </a:t>
            </a:r>
            <a:r>
              <a:rPr lang="en-US" sz="2200" dirty="0"/>
              <a:t>are composed of large numbers of </a:t>
            </a:r>
            <a:r>
              <a:rPr lang="en-US" sz="2200" b="1" dirty="0"/>
              <a:t>peer processes</a:t>
            </a:r>
            <a:r>
              <a:rPr lang="en-US" sz="2200" dirty="0"/>
              <a:t> running on </a:t>
            </a:r>
            <a:r>
              <a:rPr lang="en-US" sz="2200" b="1" dirty="0"/>
              <a:t>all computers</a:t>
            </a:r>
            <a:r>
              <a:rPr lang="en-US" sz="2200" dirty="0"/>
              <a:t>, and the </a:t>
            </a:r>
            <a:r>
              <a:rPr lang="en-US" sz="2200" b="1" dirty="0"/>
              <a:t>communication</a:t>
            </a:r>
            <a:r>
              <a:rPr lang="en-US" sz="2200" dirty="0"/>
              <a:t> </a:t>
            </a:r>
            <a:r>
              <a:rPr lang="en-US" sz="2200" b="1" dirty="0"/>
              <a:t>pattern</a:t>
            </a:r>
            <a:r>
              <a:rPr lang="en-US" sz="2200" dirty="0"/>
              <a:t> depends on </a:t>
            </a:r>
            <a:r>
              <a:rPr lang="en-US" sz="2200" b="1" dirty="0"/>
              <a:t>application</a:t>
            </a:r>
            <a:r>
              <a:rPr lang="en-US" sz="2200" dirty="0"/>
              <a:t> </a:t>
            </a:r>
            <a:r>
              <a:rPr lang="en-US" sz="2200" b="1" dirty="0"/>
              <a:t>requirements</a:t>
            </a:r>
            <a:r>
              <a:rPr lang="en-US" sz="2200" dirty="0"/>
              <a:t>.</a:t>
            </a:r>
          </a:p>
          <a:p>
            <a:pPr algn="l"/>
            <a:r>
              <a:rPr lang="en-US" sz="2200" dirty="0"/>
              <a:t>A large number of </a:t>
            </a:r>
            <a:r>
              <a:rPr lang="en-US" sz="2200" b="1" dirty="0"/>
              <a:t>data objects </a:t>
            </a:r>
            <a:r>
              <a:rPr lang="en-US" sz="2200" dirty="0"/>
              <a:t>are shared. Each individual </a:t>
            </a:r>
            <a:r>
              <a:rPr lang="en-US" sz="2200" b="1" dirty="0"/>
              <a:t>computer</a:t>
            </a:r>
            <a:r>
              <a:rPr lang="en-US" sz="2200" dirty="0"/>
              <a:t> holds only a small part of the </a:t>
            </a:r>
            <a:r>
              <a:rPr lang="en-US" sz="2200" b="1" dirty="0"/>
              <a:t>application DB, storages, processes and communication loads </a:t>
            </a:r>
            <a:r>
              <a:rPr lang="en-US" sz="2200" dirty="0"/>
              <a:t>for accessing to the </a:t>
            </a:r>
            <a:r>
              <a:rPr lang="en-US" sz="2200" b="1" dirty="0"/>
              <a:t>distributed objects </a:t>
            </a:r>
            <a:r>
              <a:rPr lang="en-US" sz="2200" dirty="0"/>
              <a:t>across </a:t>
            </a:r>
            <a:r>
              <a:rPr lang="en-US" sz="2200" b="1" dirty="0"/>
              <a:t>computers</a:t>
            </a:r>
            <a:r>
              <a:rPr lang="en-US" sz="2200" dirty="0"/>
              <a:t> and </a:t>
            </a:r>
            <a:r>
              <a:rPr lang="en-US" sz="2200" b="1" dirty="0"/>
              <a:t>network links</a:t>
            </a:r>
            <a:r>
              <a:rPr lang="en-US" sz="2200" dirty="0"/>
              <a:t>.</a:t>
            </a:r>
          </a:p>
          <a:p>
            <a:pPr algn="l"/>
            <a:r>
              <a:rPr lang="en-US" sz="2200" b="1" dirty="0"/>
              <a:t>Each object </a:t>
            </a:r>
            <a:r>
              <a:rPr lang="en-US" sz="2200" dirty="0"/>
              <a:t>is replicated in </a:t>
            </a:r>
            <a:r>
              <a:rPr lang="en-US" sz="2200" b="1" dirty="0"/>
              <a:t>several computers </a:t>
            </a:r>
            <a:r>
              <a:rPr lang="en-US" sz="2200" dirty="0"/>
              <a:t>to further redistribute the </a:t>
            </a:r>
            <a:r>
              <a:rPr lang="en-US" sz="2200" b="1" dirty="0"/>
              <a:t>load</a:t>
            </a:r>
            <a:r>
              <a:rPr lang="en-US" sz="2200" dirty="0"/>
              <a:t> and to provide </a:t>
            </a:r>
            <a:r>
              <a:rPr lang="en-US" sz="2200" b="1" dirty="0"/>
              <a:t>resilience</a:t>
            </a:r>
            <a:r>
              <a:rPr lang="en-US" sz="2200" dirty="0"/>
              <a:t> in case of </a:t>
            </a:r>
            <a:r>
              <a:rPr lang="en-US" sz="2200" b="1" dirty="0"/>
              <a:t>disconnection</a:t>
            </a:r>
            <a:r>
              <a:rPr lang="en-US" sz="2200" dirty="0"/>
              <a:t> of any individual </a:t>
            </a:r>
            <a:r>
              <a:rPr lang="en-US" sz="2200" b="1" dirty="0"/>
              <a:t>computers</a:t>
            </a:r>
            <a:r>
              <a:rPr lang="en-US" sz="2200" dirty="0"/>
              <a:t>.</a:t>
            </a:r>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96162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657-8428-E702-C854-93D7E75FD2AB}"/>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a16="http://schemas.microsoft.com/office/drawing/2014/main" id="{3BB876D3-F24F-1925-EF50-70D578EFC949}"/>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5" name="Picture 3">
            <a:extLst>
              <a:ext uri="{FF2B5EF4-FFF2-40B4-BE49-F238E27FC236}">
                <a16:creationId xmlns:a16="http://schemas.microsoft.com/office/drawing/2014/main" id="{20A5C896-07E7-362B-02A3-9C177A3D6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310" y="2884425"/>
            <a:ext cx="13970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
        <p:nvSpPr>
          <p:cNvPr id="6" name="Rectangle 2">
            <a:extLst>
              <a:ext uri="{FF2B5EF4-FFF2-40B4-BE49-F238E27FC236}">
                <a16:creationId xmlns:a16="http://schemas.microsoft.com/office/drawing/2014/main" id="{207E7D17-0DA3-CE0A-240C-DBD4E4E12214}"/>
              </a:ext>
            </a:extLst>
          </p:cNvPr>
          <p:cNvSpPr>
            <a:spLocks/>
          </p:cNvSpPr>
          <p:nvPr/>
        </p:nvSpPr>
        <p:spPr bwMode="auto">
          <a:xfrm>
            <a:off x="3598110" y="2732025"/>
            <a:ext cx="70739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nSpc>
                <a:spcPct val="110000"/>
              </a:lnSpc>
              <a:spcBef>
                <a:spcPts val="800"/>
              </a:spcBef>
            </a:pPr>
            <a:r>
              <a:rPr lang="en-US" altLang="en-US" sz="2200" i="1" dirty="0">
                <a:solidFill>
                  <a:srgbClr val="663300"/>
                </a:solidFill>
                <a:latin typeface="Arial" panose="020B0604020202020204" pitchFamily="34" charset="0"/>
                <a:cs typeface="Arial" panose="020B0604020202020204" pitchFamily="34" charset="0"/>
                <a:sym typeface="Arial" panose="020B0604020202020204" pitchFamily="34" charset="0"/>
              </a:rPr>
              <a:t>From</a:t>
            </a: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t>
            </a:r>
            <a:r>
              <a:rPr lang="en-US" altLang="en-US" sz="2200" dirty="0" err="1">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Coulouris</a:t>
            </a: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Dollimore, </a:t>
            </a:r>
            <a:r>
              <a:rPr lang="en-US" altLang="en-US" sz="2200" dirty="0" err="1">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Kindberg</a:t>
            </a:r>
            <a: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and Blair</a:t>
            </a:r>
            <a:br>
              <a:rPr lang="en-US" altLang="en-US" sz="22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b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Distributed Systems: </a:t>
            </a:r>
            <a:b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br>
            <a:r>
              <a:rPr lang="en-US" altLang="en-US" sz="2600" dirty="0">
                <a:solidFill>
                  <a:srgbClr val="663300"/>
                </a:solidFill>
                <a:latin typeface="Arial Black" panose="020B0A04020102020204" pitchFamily="34" charset="0"/>
                <a:ea typeface="Arial Black" panose="020B0A04020102020204" pitchFamily="34" charset="0"/>
                <a:cs typeface="Arial Black" panose="020B0A04020102020204" pitchFamily="34" charset="0"/>
                <a:sym typeface="Arial Black" panose="020B0A04020102020204" pitchFamily="34" charset="0"/>
              </a:rPr>
              <a:t>		Concepts and Design</a:t>
            </a:r>
          </a:p>
          <a:p>
            <a:pPr>
              <a:lnSpc>
                <a:spcPct val="110000"/>
              </a:lnSpc>
              <a:spcBef>
                <a:spcPts val="800"/>
              </a:spcBef>
            </a:pPr>
            <a:r>
              <a:rPr lang="en-US" altLang="en-US" sz="2400" dirty="0">
                <a:solidFill>
                  <a:srgbClr val="663300"/>
                </a:solidFill>
                <a:latin typeface="Arial" panose="020B0604020202020204" pitchFamily="34" charset="0"/>
                <a:cs typeface="Arial" panose="020B0604020202020204" pitchFamily="34" charset="0"/>
                <a:sym typeface="Arial" panose="020B0604020202020204" pitchFamily="34" charset="0"/>
              </a:rPr>
              <a:t>Edition 5, © Addison-Wesley 2012</a:t>
            </a:r>
          </a:p>
        </p:txBody>
      </p:sp>
    </p:spTree>
    <p:extLst>
      <p:ext uri="{BB962C8B-B14F-4D97-AF65-F5344CB8AC3E}">
        <p14:creationId xmlns:p14="http://schemas.microsoft.com/office/powerpoint/2010/main" val="255983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System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r>
              <a:rPr lang="en-US" sz="2600" dirty="0"/>
              <a:t>There is </a:t>
            </a:r>
            <a:r>
              <a:rPr lang="en-US" sz="2600" b="1" dirty="0"/>
              <a:t>no global time</a:t>
            </a:r>
            <a:r>
              <a:rPr lang="en-US" sz="2600" dirty="0"/>
              <a:t> in a distributed system; This is because </a:t>
            </a:r>
            <a:r>
              <a:rPr lang="en-US" sz="2600" b="1" dirty="0"/>
              <a:t>nodes</a:t>
            </a:r>
            <a:r>
              <a:rPr lang="en-US" sz="2600" dirty="0"/>
              <a:t> in a distributed system can be </a:t>
            </a:r>
            <a:r>
              <a:rPr lang="en-US" sz="2600" b="1" dirty="0"/>
              <a:t>located</a:t>
            </a:r>
            <a:r>
              <a:rPr lang="en-US" sz="2600" dirty="0"/>
              <a:t> all over the world, and </a:t>
            </a:r>
            <a:r>
              <a:rPr lang="en-US" sz="2600" b="1" dirty="0"/>
              <a:t>network delays </a:t>
            </a:r>
            <a:r>
              <a:rPr lang="en-US" sz="2600" dirty="0"/>
              <a:t>can make it difficult to </a:t>
            </a:r>
            <a:r>
              <a:rPr lang="en-US" sz="2600" b="1" dirty="0"/>
              <a:t>synchronize</a:t>
            </a:r>
            <a:r>
              <a:rPr lang="en-US" sz="2600" dirty="0"/>
              <a:t> clocks perfectly. </a:t>
            </a:r>
            <a:r>
              <a:rPr lang="en-US" sz="2600" b="1" dirty="0"/>
              <a:t>Clocks</a:t>
            </a:r>
            <a:r>
              <a:rPr lang="en-US" sz="2600" dirty="0"/>
              <a:t> on different nodes may run at different rates due to </a:t>
            </a:r>
            <a:r>
              <a:rPr lang="en-US" sz="2600" b="1" dirty="0"/>
              <a:t>hardware differences </a:t>
            </a:r>
            <a:r>
              <a:rPr lang="en-US" sz="2600" dirty="0"/>
              <a:t>or </a:t>
            </a:r>
            <a:r>
              <a:rPr lang="en-US" sz="2600" b="1" dirty="0"/>
              <a:t>environmental factors</a:t>
            </a:r>
            <a:r>
              <a:rPr lang="en-US" sz="2600" dirty="0"/>
              <a:t>.</a:t>
            </a:r>
          </a:p>
          <a:p>
            <a:r>
              <a:rPr lang="en-US" sz="2600" dirty="0"/>
              <a:t>All </a:t>
            </a:r>
            <a:r>
              <a:rPr lang="en-US" sz="2600" b="1" dirty="0"/>
              <a:t>communication</a:t>
            </a:r>
            <a:r>
              <a:rPr lang="en-US" sz="2600" dirty="0"/>
              <a:t> between </a:t>
            </a:r>
            <a:r>
              <a:rPr lang="en-US" sz="2600" b="1" dirty="0"/>
              <a:t>processes</a:t>
            </a:r>
            <a:r>
              <a:rPr lang="en-US" sz="2600" dirty="0"/>
              <a:t> are achieved by the means of </a:t>
            </a:r>
            <a:r>
              <a:rPr lang="en-US" sz="2600" b="1" dirty="0"/>
              <a:t>messages</a:t>
            </a:r>
            <a:r>
              <a:rPr lang="en-US" sz="2600" dirty="0"/>
              <a:t>. </a:t>
            </a:r>
            <a:r>
              <a:rPr lang="en-US" sz="2600" b="1" dirty="0"/>
              <a:t>Message communication </a:t>
            </a:r>
            <a:r>
              <a:rPr lang="en-US" sz="2600" dirty="0"/>
              <a:t>over a computer network can be affected by </a:t>
            </a:r>
            <a:r>
              <a:rPr lang="en-US" sz="2600" b="1" dirty="0"/>
              <a:t>delays</a:t>
            </a:r>
            <a:r>
              <a:rPr lang="en-US" sz="2600" dirty="0"/>
              <a:t>, surfer from a variety of </a:t>
            </a:r>
            <a:r>
              <a:rPr lang="en-US" sz="2600" b="1" dirty="0"/>
              <a:t>failures</a:t>
            </a:r>
            <a:r>
              <a:rPr lang="en-US" sz="2600" dirty="0"/>
              <a:t> and is vulnerable to </a:t>
            </a:r>
            <a:r>
              <a:rPr lang="en-US" sz="2600" b="1" dirty="0"/>
              <a:t>security attacks</a:t>
            </a:r>
            <a:r>
              <a:rPr lang="en-US" sz="2600" dirty="0"/>
              <a:t>.</a:t>
            </a:r>
          </a:p>
          <a:p>
            <a:pPr lvl="1"/>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06167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System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1959429"/>
            <a:ext cx="10058400" cy="4413939"/>
          </a:xfrm>
        </p:spPr>
        <p:txBody>
          <a:bodyPr>
            <a:normAutofit/>
          </a:bodyPr>
          <a:lstStyle/>
          <a:p>
            <a:r>
              <a:rPr lang="en-US" sz="2600" dirty="0"/>
              <a:t>These </a:t>
            </a:r>
            <a:r>
              <a:rPr lang="en-US" sz="2600" b="1" dirty="0"/>
              <a:t>3 issues</a:t>
            </a:r>
            <a:r>
              <a:rPr lang="en-US" sz="2600" dirty="0"/>
              <a:t> are solved by 3 models:</a:t>
            </a:r>
          </a:p>
          <a:p>
            <a:pPr lvl="1"/>
            <a:r>
              <a:rPr lang="en-US" sz="2000" b="1" dirty="0"/>
              <a:t>Interaction model:</a:t>
            </a:r>
            <a:r>
              <a:rPr lang="en-US" sz="2000" dirty="0"/>
              <a:t> (solves </a:t>
            </a:r>
            <a:r>
              <a:rPr lang="en-US" sz="2000" b="1" dirty="0"/>
              <a:t>message delay </a:t>
            </a:r>
            <a:r>
              <a:rPr lang="en-US" sz="2000" dirty="0"/>
              <a:t>issues) deals with </a:t>
            </a:r>
            <a:r>
              <a:rPr lang="en-US" sz="2000" b="1" dirty="0"/>
              <a:t>performance</a:t>
            </a:r>
            <a:r>
              <a:rPr lang="en-US" sz="2000" dirty="0"/>
              <a:t> and the </a:t>
            </a:r>
            <a:r>
              <a:rPr lang="en-US" sz="2000" b="1" dirty="0"/>
              <a:t>difficulty</a:t>
            </a:r>
            <a:r>
              <a:rPr lang="en-US" sz="2000" dirty="0"/>
              <a:t> of </a:t>
            </a:r>
            <a:r>
              <a:rPr lang="en-US" sz="2000" b="1" dirty="0"/>
              <a:t>time limits</a:t>
            </a:r>
            <a:r>
              <a:rPr lang="en-US" sz="2000" dirty="0"/>
              <a:t>, EX: message delivery. This model considers the </a:t>
            </a:r>
            <a:r>
              <a:rPr lang="en-US" sz="2000" b="1" dirty="0"/>
              <a:t>structure</a:t>
            </a:r>
            <a:r>
              <a:rPr lang="en-US" sz="2000" dirty="0"/>
              <a:t> and </a:t>
            </a:r>
            <a:r>
              <a:rPr lang="en-US" sz="2000" b="1" dirty="0"/>
              <a:t>sequencing</a:t>
            </a:r>
            <a:r>
              <a:rPr lang="en-US" sz="2000" dirty="0"/>
              <a:t> of the </a:t>
            </a:r>
            <a:r>
              <a:rPr lang="en-US" sz="2000" b="1" dirty="0"/>
              <a:t>communication</a:t>
            </a:r>
            <a:r>
              <a:rPr lang="en-US" sz="2000" dirty="0"/>
              <a:t> between the </a:t>
            </a:r>
            <a:r>
              <a:rPr lang="en-US" sz="2000" b="1" dirty="0"/>
              <a:t>elements</a:t>
            </a:r>
            <a:r>
              <a:rPr lang="en-US" sz="2000" dirty="0"/>
              <a:t> of the system.</a:t>
            </a:r>
          </a:p>
          <a:p>
            <a:pPr lvl="1"/>
            <a:r>
              <a:rPr lang="en-US" sz="2000" b="1" dirty="0"/>
              <a:t>Failure model</a:t>
            </a:r>
            <a:r>
              <a:rPr lang="en-US" sz="2000" dirty="0"/>
              <a:t>: (considers the ways </a:t>
            </a:r>
            <a:r>
              <a:rPr lang="en-US" sz="2000" b="1" dirty="0"/>
              <a:t>system can fail</a:t>
            </a:r>
            <a:r>
              <a:rPr lang="en-US" sz="2000" dirty="0"/>
              <a:t> then make it </a:t>
            </a:r>
            <a:r>
              <a:rPr lang="en-US" sz="2000" b="1" dirty="0"/>
              <a:t>operate</a:t>
            </a:r>
            <a:r>
              <a:rPr lang="en-US" sz="2000" dirty="0"/>
              <a:t> </a:t>
            </a:r>
            <a:r>
              <a:rPr lang="en-US" sz="2000" b="1" dirty="0"/>
              <a:t>correctly</a:t>
            </a:r>
            <a:r>
              <a:rPr lang="en-US" sz="2000" dirty="0"/>
              <a:t>) gives a clear specification of the faults that can happen in processes and communication channels. It defines reliable communication and correct processes.</a:t>
            </a:r>
          </a:p>
          <a:p>
            <a:pPr lvl="1"/>
            <a:r>
              <a:rPr lang="en-US" sz="2000" b="1" dirty="0"/>
              <a:t>Security model:</a:t>
            </a:r>
            <a:r>
              <a:rPr lang="en-US" sz="2000" dirty="0"/>
              <a:t> (explains the possible </a:t>
            </a:r>
            <a:r>
              <a:rPr lang="en-US" sz="2000" b="1" dirty="0"/>
              <a:t>threats</a:t>
            </a:r>
            <a:r>
              <a:rPr lang="en-US" sz="2000" dirty="0"/>
              <a:t> to </a:t>
            </a:r>
            <a:r>
              <a:rPr lang="en-US" sz="2000" b="1" dirty="0"/>
              <a:t>processes</a:t>
            </a:r>
            <a:r>
              <a:rPr lang="en-US" sz="2000" dirty="0"/>
              <a:t> and </a:t>
            </a:r>
            <a:r>
              <a:rPr lang="en-US" sz="2000" b="1" dirty="0"/>
              <a:t>communication</a:t>
            </a:r>
            <a:r>
              <a:rPr lang="en-US" sz="2000" dirty="0"/>
              <a:t> </a:t>
            </a:r>
            <a:r>
              <a:rPr lang="en-US" sz="2000" b="1" dirty="0"/>
              <a:t>channels</a:t>
            </a:r>
            <a:r>
              <a:rPr lang="en-US" sz="2000" dirty="0"/>
              <a:t>, and then introduces the concept of </a:t>
            </a:r>
            <a:r>
              <a:rPr lang="en-US" sz="2000" b="1" dirty="0"/>
              <a:t>secure</a:t>
            </a:r>
            <a:r>
              <a:rPr lang="en-US" sz="2000" dirty="0"/>
              <a:t> </a:t>
            </a:r>
            <a:r>
              <a:rPr lang="en-US" sz="2000" b="1" dirty="0"/>
              <a:t>channel</a:t>
            </a:r>
            <a:r>
              <a:rPr lang="en-US" sz="2000" dirty="0"/>
              <a:t>). This model considers how the system is </a:t>
            </a:r>
            <a:r>
              <a:rPr lang="en-US" sz="2000" b="1" dirty="0"/>
              <a:t>protected</a:t>
            </a:r>
            <a:r>
              <a:rPr lang="en-US" sz="2000" dirty="0"/>
              <a:t> against attempts to </a:t>
            </a:r>
            <a:r>
              <a:rPr lang="en-US" sz="2000" b="1" dirty="0"/>
              <a:t>interfere</a:t>
            </a:r>
            <a:r>
              <a:rPr lang="en-US" sz="2000" dirty="0"/>
              <a:t> with its correct operation.</a:t>
            </a:r>
          </a:p>
          <a:p>
            <a:pPr lvl="1"/>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82311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1780673"/>
            <a:ext cx="10576720" cy="4857235"/>
          </a:xfrm>
        </p:spPr>
        <p:txBody>
          <a:bodyPr>
            <a:normAutofit/>
          </a:bodyPr>
          <a:lstStyle/>
          <a:p>
            <a:r>
              <a:rPr lang="en-US" sz="2600" dirty="0"/>
              <a:t>The </a:t>
            </a:r>
            <a:r>
              <a:rPr lang="en-US" sz="2600" b="1" dirty="0"/>
              <a:t>problems</a:t>
            </a:r>
            <a:r>
              <a:rPr lang="en-US" sz="2600" dirty="0"/>
              <a:t> that </a:t>
            </a:r>
            <a:r>
              <a:rPr lang="en-US" sz="2600" b="1" dirty="0"/>
              <a:t>designers</a:t>
            </a:r>
            <a:r>
              <a:rPr lang="en-US" sz="2600" dirty="0"/>
              <a:t> of distributed systems face include:</a:t>
            </a:r>
          </a:p>
          <a:p>
            <a:pPr lvl="1"/>
            <a:r>
              <a:rPr lang="en-US" sz="2200" b="1" dirty="0"/>
              <a:t>Widely varying modes of use</a:t>
            </a:r>
            <a:r>
              <a:rPr lang="en-US" sz="2200" dirty="0"/>
              <a:t>: the component parts of systems are subject to wide variations in workload.</a:t>
            </a:r>
          </a:p>
          <a:p>
            <a:pPr lvl="1"/>
            <a:r>
              <a:rPr lang="en-US" sz="2200" b="1" dirty="0"/>
              <a:t>Wide range of system environments</a:t>
            </a:r>
            <a:r>
              <a:rPr lang="en-US" sz="2200" dirty="0"/>
              <a:t>: a distributed system can accommodate </a:t>
            </a:r>
            <a:r>
              <a:rPr lang="en-US" sz="2200" b="1" dirty="0"/>
              <a:t>heterogeneous hardware</a:t>
            </a:r>
            <a:r>
              <a:rPr lang="en-US" sz="2200" dirty="0"/>
              <a:t>, </a:t>
            </a:r>
            <a:r>
              <a:rPr lang="en-US" sz="2200" b="1" dirty="0"/>
              <a:t>OS</a:t>
            </a:r>
            <a:r>
              <a:rPr lang="en-US" sz="2200" dirty="0"/>
              <a:t> and </a:t>
            </a:r>
            <a:r>
              <a:rPr lang="en-US" sz="2200" b="1" dirty="0"/>
              <a:t>networks</a:t>
            </a:r>
            <a:r>
              <a:rPr lang="en-US" sz="2200" dirty="0"/>
              <a:t>. The </a:t>
            </a:r>
            <a:r>
              <a:rPr lang="en-US" sz="2200" b="1" dirty="0"/>
              <a:t>networks</a:t>
            </a:r>
            <a:r>
              <a:rPr lang="en-US" sz="2200" dirty="0"/>
              <a:t> may differ widely in </a:t>
            </a:r>
            <a:r>
              <a:rPr lang="en-US" sz="2200" b="1" dirty="0"/>
              <a:t>performance</a:t>
            </a:r>
            <a:r>
              <a:rPr lang="en-US" sz="2200" dirty="0"/>
              <a:t>, Ex: </a:t>
            </a:r>
            <a:r>
              <a:rPr lang="en-US" sz="2200" b="1" dirty="0"/>
              <a:t>wireless networks </a:t>
            </a:r>
            <a:r>
              <a:rPr lang="en-US" sz="2200" dirty="0"/>
              <a:t>operate at a fraction of the speed of </a:t>
            </a:r>
            <a:r>
              <a:rPr lang="en-US" sz="2200" b="1" dirty="0"/>
              <a:t>LANs</a:t>
            </a:r>
            <a:r>
              <a:rPr lang="en-US" sz="2200" dirty="0"/>
              <a:t>.</a:t>
            </a:r>
          </a:p>
          <a:p>
            <a:pPr lvl="1"/>
            <a:r>
              <a:rPr lang="en-US" sz="2200" b="1" dirty="0"/>
              <a:t>External threats</a:t>
            </a:r>
            <a:r>
              <a:rPr lang="en-US" sz="2200" dirty="0"/>
              <a:t>: </a:t>
            </a:r>
            <a:r>
              <a:rPr lang="en-US" sz="2200" b="1" dirty="0"/>
              <a:t>attacks</a:t>
            </a:r>
            <a:r>
              <a:rPr lang="en-US" sz="2200" dirty="0"/>
              <a:t> on </a:t>
            </a:r>
            <a:r>
              <a:rPr lang="en-US" sz="2200" b="1" dirty="0"/>
              <a:t>data integrity </a:t>
            </a:r>
            <a:r>
              <a:rPr lang="en-US" sz="2200" dirty="0"/>
              <a:t>and </a:t>
            </a:r>
            <a:r>
              <a:rPr lang="en-US" sz="2200" b="1" dirty="0"/>
              <a:t>secrecy, denial of service attacks</a:t>
            </a:r>
            <a:r>
              <a:rPr lang="en-US" sz="2200" dirty="0"/>
              <a:t>.</a:t>
            </a:r>
            <a:endParaRPr lang="en-US" sz="2200" b="1" dirty="0"/>
          </a:p>
          <a:p>
            <a:pPr lvl="1"/>
            <a:r>
              <a:rPr lang="en-US" sz="2200" b="1" dirty="0"/>
              <a:t>Internal problems</a:t>
            </a:r>
            <a:r>
              <a:rPr lang="en-US" sz="2200" dirty="0"/>
              <a:t>: </a:t>
            </a:r>
            <a:r>
              <a:rPr lang="en-US" sz="2200" b="1" dirty="0"/>
              <a:t>non-synchronized clocks</a:t>
            </a:r>
            <a:r>
              <a:rPr lang="en-US" sz="2200" dirty="0"/>
              <a:t>, </a:t>
            </a:r>
            <a:r>
              <a:rPr lang="en-US" sz="2200" b="1" dirty="0"/>
              <a:t>conflicting data updates </a:t>
            </a:r>
            <a:r>
              <a:rPr lang="en-US" sz="2200" dirty="0"/>
              <a:t>and </a:t>
            </a:r>
            <a:r>
              <a:rPr lang="en-US" sz="2200" b="1" dirty="0"/>
              <a:t>modes of hardware </a:t>
            </a:r>
            <a:r>
              <a:rPr lang="en-US" sz="2200" dirty="0"/>
              <a:t>and </a:t>
            </a:r>
            <a:r>
              <a:rPr lang="en-US" sz="2200" b="1" dirty="0"/>
              <a:t>software failure </a:t>
            </a:r>
            <a:r>
              <a:rPr lang="en-US" sz="2200" dirty="0"/>
              <a:t>involve the </a:t>
            </a:r>
            <a:r>
              <a:rPr lang="en-US" sz="2200" b="1" dirty="0"/>
              <a:t>individual system components.</a:t>
            </a:r>
          </a:p>
        </p:txBody>
      </p:sp>
      <p:sp>
        <p:nvSpPr>
          <p:cNvPr id="4" name="Slide Number Placeholder 3">
            <a:extLst>
              <a:ext uri="{FF2B5EF4-FFF2-40B4-BE49-F238E27FC236}">
                <a16:creationId xmlns:a16="http://schemas.microsoft.com/office/drawing/2014/main" id="{24BFD914-CBBD-2DAD-D99A-9262B7AF515B}"/>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33283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Physical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Physical model </a:t>
            </a:r>
            <a:r>
              <a:rPr lang="en-US" sz="2400" b="0" i="0" u="none" strike="noStrike" baseline="0" dirty="0"/>
              <a:t>is a representation of the </a:t>
            </a:r>
            <a:r>
              <a:rPr lang="en-US" sz="2400" b="1" i="0" u="none" strike="noStrike" baseline="0" dirty="0"/>
              <a:t>underlying hardware elements </a:t>
            </a:r>
            <a:r>
              <a:rPr lang="en-US" sz="2400" b="0" i="0" u="none" strike="noStrike" baseline="0" dirty="0"/>
              <a:t>of a distributed system that </a:t>
            </a:r>
            <a:r>
              <a:rPr lang="en-US" sz="2400" b="1" i="0" u="none" strike="noStrike" baseline="0" dirty="0"/>
              <a:t>hide </a:t>
            </a:r>
            <a:r>
              <a:rPr lang="en-US" sz="2400" b="0" i="0" u="none" strike="noStrike" baseline="0" dirty="0"/>
              <a:t>away from the </a:t>
            </a:r>
            <a:r>
              <a:rPr lang="en-US" sz="2400" b="1" i="0" u="none" strike="noStrike" baseline="0" dirty="0"/>
              <a:t>specific details </a:t>
            </a:r>
            <a:r>
              <a:rPr lang="en-US" sz="2400" b="0" i="0" u="none" strike="noStrike" baseline="0" dirty="0"/>
              <a:t>of </a:t>
            </a:r>
            <a:r>
              <a:rPr lang="en-US" sz="2400" b="1" i="0" u="none" strike="noStrike" baseline="0" dirty="0"/>
              <a:t>computer </a:t>
            </a:r>
            <a:r>
              <a:rPr lang="en-US" sz="2400" b="0" i="0" u="none" strike="noStrike" baseline="0" dirty="0"/>
              <a:t>and </a:t>
            </a:r>
            <a:r>
              <a:rPr lang="en-US" sz="2400" b="1" i="0" u="none" strike="noStrike" baseline="0" dirty="0"/>
              <a:t>networking technologies </a:t>
            </a:r>
            <a:r>
              <a:rPr lang="en-US" sz="2400" b="0" i="0" u="none" strike="noStrike" baseline="0" dirty="0"/>
              <a:t>used.</a:t>
            </a:r>
            <a:endParaRPr lang="en-US" sz="2400" dirty="0"/>
          </a:p>
          <a:p>
            <a:pPr algn="l"/>
            <a:r>
              <a:rPr lang="en-US" sz="2400" b="1" i="0" u="none" strike="noStrike" baseline="0" dirty="0"/>
              <a:t>Baseline physical model </a:t>
            </a:r>
            <a:r>
              <a:rPr lang="en-US" sz="2400" b="0" i="0" u="none" strike="noStrike" baseline="0" dirty="0"/>
              <a:t>is a </a:t>
            </a:r>
            <a:r>
              <a:rPr lang="en-US" sz="2400" b="1" i="0" u="none" strike="noStrike" baseline="0" dirty="0"/>
              <a:t>minimal physical model </a:t>
            </a:r>
            <a:r>
              <a:rPr lang="en-US" sz="2400" b="0" i="0" u="none" strike="noStrike" baseline="0" dirty="0"/>
              <a:t>of a distributed system that acts as an </a:t>
            </a:r>
            <a:r>
              <a:rPr lang="en-US" sz="2400" b="1" i="0" u="none" strike="noStrike" baseline="0" dirty="0"/>
              <a:t>extensible set of compute nodes </a:t>
            </a:r>
            <a:r>
              <a:rPr lang="en-US" sz="2400" b="0" i="0" u="none" strike="noStrike" baseline="0" dirty="0"/>
              <a:t>interconnected by </a:t>
            </a:r>
            <a:r>
              <a:rPr lang="en-US" sz="2400" b="1" i="0" u="none" strike="noStrike" baseline="0" dirty="0"/>
              <a:t>network </a:t>
            </a:r>
            <a:r>
              <a:rPr lang="en-US" sz="2400" b="0" i="0" u="none" strike="noStrike" baseline="0" dirty="0"/>
              <a:t>that are required for </a:t>
            </a:r>
            <a:r>
              <a:rPr lang="en-US" sz="2400" b="1" i="0" u="none" strike="noStrike" baseline="0" dirty="0"/>
              <a:t>passing of messages.</a:t>
            </a:r>
          </a:p>
          <a:p>
            <a:pPr algn="l"/>
            <a:r>
              <a:rPr lang="en-US" sz="2400" dirty="0"/>
              <a:t>Beyond this baseline model, we can usefully identify </a:t>
            </a:r>
            <a:r>
              <a:rPr lang="en-US" sz="2400" b="1" dirty="0"/>
              <a:t>three generations </a:t>
            </a:r>
            <a:r>
              <a:rPr lang="en-US" sz="2400" dirty="0"/>
              <a:t>of distributed systems:</a:t>
            </a:r>
            <a:endParaRPr lang="en-US" sz="2400" b="1"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19081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Physical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b="1" dirty="0"/>
              <a:t>Early distributed system: </a:t>
            </a:r>
            <a:r>
              <a:rPr lang="en-US" dirty="0"/>
              <a:t>it might consisted of between </a:t>
            </a:r>
            <a:r>
              <a:rPr lang="en-US" b="1" dirty="0"/>
              <a:t>10 and 100 nodes </a:t>
            </a:r>
            <a:r>
              <a:rPr lang="en-US" dirty="0"/>
              <a:t>interconnected by a </a:t>
            </a:r>
            <a:r>
              <a:rPr lang="en-US" b="1" dirty="0"/>
              <a:t>LAN</a:t>
            </a:r>
            <a:r>
              <a:rPr lang="en-US" dirty="0"/>
              <a:t>, which supported some </a:t>
            </a:r>
            <a:r>
              <a:rPr lang="en-US" b="1" dirty="0"/>
              <a:t>services</a:t>
            </a:r>
            <a:r>
              <a:rPr lang="en-US" dirty="0"/>
              <a:t> of </a:t>
            </a:r>
            <a:r>
              <a:rPr lang="en-US" b="1" dirty="0"/>
              <a:t>sharing resources </a:t>
            </a:r>
            <a:r>
              <a:rPr lang="en-US" dirty="0"/>
              <a:t>across the Internet.</a:t>
            </a:r>
          </a:p>
          <a:p>
            <a:pPr algn="l"/>
            <a:r>
              <a:rPr lang="en-US" b="1" dirty="0"/>
              <a:t>Internet-scale distributed system: </a:t>
            </a:r>
            <a:r>
              <a:rPr lang="en-US" dirty="0"/>
              <a:t>Such systems </a:t>
            </a:r>
            <a:r>
              <a:rPr lang="en-US" b="1" dirty="0"/>
              <a:t>exploit the infrastructure </a:t>
            </a:r>
            <a:r>
              <a:rPr lang="en-US" dirty="0"/>
              <a:t>offered by the </a:t>
            </a:r>
            <a:r>
              <a:rPr lang="en-US" b="1" dirty="0"/>
              <a:t>Internet</a:t>
            </a:r>
            <a:r>
              <a:rPr lang="en-US" dirty="0"/>
              <a:t> to become </a:t>
            </a:r>
            <a:r>
              <a:rPr lang="en-US" b="1" dirty="0"/>
              <a:t>truly global</a:t>
            </a:r>
            <a:r>
              <a:rPr lang="en-US" dirty="0"/>
              <a:t>. They incorporate large numbers of nodes and provide </a:t>
            </a:r>
            <a:r>
              <a:rPr lang="en-US" b="1" dirty="0"/>
              <a:t>distributed system services </a:t>
            </a:r>
            <a:r>
              <a:rPr lang="en-US" dirty="0"/>
              <a:t>across </a:t>
            </a:r>
            <a:r>
              <a:rPr lang="en-US" b="1" dirty="0"/>
              <a:t>organizational boundaries.</a:t>
            </a:r>
          </a:p>
          <a:p>
            <a:pPr algn="l"/>
            <a:r>
              <a:rPr lang="en-US" b="1" dirty="0"/>
              <a:t>Contemporary distributed systems:</a:t>
            </a:r>
            <a:r>
              <a:rPr lang="en-US" dirty="0"/>
              <a:t> In the above systems, nodes were typically desktop computers and therefore </a:t>
            </a:r>
            <a:r>
              <a:rPr lang="en-US" b="1" dirty="0"/>
              <a:t>relatively static</a:t>
            </a:r>
            <a:r>
              <a:rPr lang="en-US" dirty="0"/>
              <a:t>, </a:t>
            </a:r>
            <a:r>
              <a:rPr lang="en-US" b="1" dirty="0"/>
              <a:t>discrete</a:t>
            </a:r>
            <a:r>
              <a:rPr lang="en-US" dirty="0"/>
              <a:t> and </a:t>
            </a:r>
            <a:r>
              <a:rPr lang="en-US" b="1" dirty="0"/>
              <a:t>autonomous</a:t>
            </a:r>
            <a:r>
              <a:rPr lang="en-US" dirty="0"/>
              <a:t>. The key trends in distributed system leads to:</a:t>
            </a:r>
          </a:p>
          <a:p>
            <a:pPr lvl="1"/>
            <a:r>
              <a:rPr lang="en-US" sz="2000" b="0" i="0" u="none" strike="noStrike" baseline="0" dirty="0">
                <a:latin typeface="TimesNewRomanPSMT"/>
              </a:rPr>
              <a:t>The emergence of </a:t>
            </a:r>
            <a:r>
              <a:rPr lang="en-US" sz="2000" b="1" i="0" u="none" strike="noStrike" baseline="0" dirty="0">
                <a:latin typeface="TimesNewRomanPSMT"/>
              </a:rPr>
              <a:t>mobile computing</a:t>
            </a:r>
            <a:r>
              <a:rPr lang="en-US" sz="2000" b="0" i="0" u="none" strike="noStrike" baseline="0" dirty="0">
                <a:latin typeface="TimesNewRomanPSMT"/>
              </a:rPr>
              <a:t>:</a:t>
            </a:r>
          </a:p>
          <a:p>
            <a:pPr lvl="1"/>
            <a:r>
              <a:rPr lang="en-US" sz="2000" b="0" i="0" u="none" strike="noStrike" baseline="0" dirty="0">
                <a:latin typeface="TimesNewRomanPSMT"/>
              </a:rPr>
              <a:t>The emergence of </a:t>
            </a:r>
            <a:r>
              <a:rPr lang="en-US" sz="2000" b="1" i="0" u="none" strike="noStrike" baseline="0" dirty="0">
                <a:latin typeface="TimesNewRomanPSMT"/>
              </a:rPr>
              <a:t>ubiquitous computing</a:t>
            </a:r>
            <a:endParaRPr lang="en-US" sz="2000" b="1" dirty="0">
              <a:latin typeface="TimesNewRomanPSMT"/>
            </a:endParaRPr>
          </a:p>
          <a:p>
            <a:pPr lvl="1"/>
            <a:r>
              <a:rPr lang="en-US" sz="2000" b="0" i="0" u="none" strike="noStrike" baseline="0" dirty="0">
                <a:latin typeface="TimesNewRomanPSMT"/>
              </a:rPr>
              <a:t>The emergence of </a:t>
            </a:r>
            <a:r>
              <a:rPr lang="en-US" sz="2000" b="1" i="0" u="none" strike="noStrike" baseline="0" dirty="0">
                <a:latin typeface="TimesNewRomanPSMT"/>
              </a:rPr>
              <a:t>cloud computing</a:t>
            </a:r>
            <a:endParaRPr lang="en-US" sz="2000" b="1" dirty="0"/>
          </a:p>
          <a:p>
            <a:pPr lvl="1"/>
            <a:endParaRPr lang="en-US"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5107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Physical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Physical architecture </a:t>
            </a:r>
            <a:r>
              <a:rPr lang="en-US" sz="2400" b="0" i="0" u="none" strike="noStrike" baseline="0" dirty="0"/>
              <a:t>of distributed system has significant </a:t>
            </a:r>
            <a:r>
              <a:rPr lang="en-US" sz="2400" b="1" i="0" u="none" strike="noStrike" baseline="0" dirty="0"/>
              <a:t>increase </a:t>
            </a:r>
            <a:r>
              <a:rPr lang="en-US" sz="2400" b="0" i="0" u="none" strike="noStrike" baseline="0" dirty="0"/>
              <a:t>in the level of </a:t>
            </a:r>
            <a:r>
              <a:rPr lang="en-US" sz="2400" b="1" i="0" u="none" strike="noStrike" baseline="0" dirty="0"/>
              <a:t>heterogeneity</a:t>
            </a:r>
            <a:r>
              <a:rPr lang="en-US" sz="2400" b="0" i="0" u="none" strike="noStrike" baseline="0" dirty="0"/>
              <a:t>. These systems use varied set of </a:t>
            </a:r>
            <a:r>
              <a:rPr lang="en-US" sz="2400" b="1" i="0" u="none" strike="noStrike" baseline="0" dirty="0"/>
              <a:t>networking technologies </a:t>
            </a:r>
            <a:r>
              <a:rPr lang="en-US" sz="2400" b="0" i="0" u="none" strike="noStrike" baseline="0" dirty="0"/>
              <a:t>and offer a wide variety of </a:t>
            </a:r>
            <a:r>
              <a:rPr lang="en-US" sz="2400" b="1" i="0" u="none" strike="noStrike" baseline="0" dirty="0"/>
              <a:t>applications and services.</a:t>
            </a:r>
          </a:p>
          <a:p>
            <a:pPr marL="0" indent="0" algn="l">
              <a:buNone/>
            </a:pPr>
            <a:r>
              <a:rPr lang="en-US" sz="2400" b="1" dirty="0"/>
              <a:t>DISTRIBUTED SYSTEMS OF SYSTEMS:</a:t>
            </a:r>
          </a:p>
          <a:p>
            <a:pPr algn="l"/>
            <a:r>
              <a:rPr lang="en-US" sz="2400" b="0" i="0" u="none" strike="noStrike" baseline="0" dirty="0"/>
              <a:t>This refer to </a:t>
            </a:r>
            <a:r>
              <a:rPr lang="en-US" sz="2400" b="1" i="0" u="none" strike="noStrike" baseline="0" dirty="0"/>
              <a:t>ultra-large-scale (ULS) distributed systems</a:t>
            </a:r>
            <a:r>
              <a:rPr lang="en-US" sz="2400" b="0" i="0" u="none" strike="noStrike" baseline="0" dirty="0"/>
              <a:t>.</a:t>
            </a:r>
          </a:p>
          <a:p>
            <a:pPr algn="l"/>
            <a:r>
              <a:rPr lang="en-US" sz="2400" b="0" i="0" u="none" strike="noStrike" baseline="0" dirty="0"/>
              <a:t>The </a:t>
            </a:r>
            <a:r>
              <a:rPr lang="en-US" sz="2400" b="1" i="0" u="none" strike="noStrike" baseline="0" dirty="0"/>
              <a:t>complexity </a:t>
            </a:r>
            <a:r>
              <a:rPr lang="en-US" sz="2400" b="0" i="0" u="none" strike="noStrike" baseline="0" dirty="0"/>
              <a:t>of modern distributed systems considers the </a:t>
            </a:r>
            <a:r>
              <a:rPr lang="en-US" sz="2400" b="1" i="0" u="none" strike="noStrike" baseline="0" dirty="0"/>
              <a:t>physical architectures </a:t>
            </a:r>
            <a:r>
              <a:rPr lang="en-US" sz="2400" b="0" i="0" u="none" strike="noStrike" baseline="0" dirty="0"/>
              <a:t>as </a:t>
            </a:r>
            <a:r>
              <a:rPr lang="en-US" sz="2400" b="1" i="0" u="none" strike="noStrike" baseline="0" dirty="0"/>
              <a:t>systems of systems</a:t>
            </a:r>
            <a:r>
              <a:rPr lang="en-US" sz="2400" b="0" i="0" u="none" strike="noStrike" baseline="0" dirty="0"/>
              <a:t>. They can be defined as a </a:t>
            </a:r>
            <a:r>
              <a:rPr lang="en-US" sz="2400" b="1" i="0" u="none" strike="noStrike" baseline="0" dirty="0"/>
              <a:t>complex system </a:t>
            </a:r>
            <a:r>
              <a:rPr lang="en-US" sz="2400" b="0" i="0" u="none" strike="noStrike" baseline="0" dirty="0"/>
              <a:t>consisting of a </a:t>
            </a:r>
            <a:r>
              <a:rPr lang="en-US" sz="2400" b="1" i="0" u="none" strike="noStrike" baseline="0" dirty="0"/>
              <a:t>series of subsystems </a:t>
            </a:r>
            <a:r>
              <a:rPr lang="en-US" sz="2400" b="0" i="0" u="none" strike="noStrike" baseline="0" dirty="0"/>
              <a:t>that work in their </a:t>
            </a:r>
            <a:r>
              <a:rPr lang="en-US" sz="2400" b="1" i="0" u="none" strike="noStrike" baseline="0" dirty="0"/>
              <a:t>own way </a:t>
            </a:r>
            <a:r>
              <a:rPr lang="en-US" sz="2400" b="0" i="0" u="none" strike="noStrike" baseline="0" dirty="0"/>
              <a:t>and come together to perform a </a:t>
            </a:r>
            <a:r>
              <a:rPr lang="en-US" sz="2400" b="1" i="0" u="none" strike="noStrike" baseline="0" dirty="0"/>
              <a:t>particular task or tasks</a:t>
            </a:r>
            <a:r>
              <a:rPr lang="en-US" sz="2400" b="0" i="0" u="none" strike="noStrike" baseline="0" dirty="0"/>
              <a:t>, EX: servers of cloud computing system</a:t>
            </a:r>
            <a:endParaRPr lang="en-US" sz="2400" dirty="0"/>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77886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3754-1EF3-A11E-9D76-7A08F08D925B}"/>
              </a:ext>
            </a:extLst>
          </p:cNvPr>
          <p:cNvSpPr>
            <a:spLocks noGrp="1"/>
          </p:cNvSpPr>
          <p:nvPr>
            <p:ph type="title"/>
          </p:nvPr>
        </p:nvSpPr>
        <p:spPr/>
        <p:txBody>
          <a:bodyPr/>
          <a:lstStyle/>
          <a:p>
            <a:r>
              <a:rPr lang="en-US" dirty="0"/>
              <a:t>Architectural models</a:t>
            </a:r>
          </a:p>
        </p:txBody>
      </p:sp>
      <p:sp>
        <p:nvSpPr>
          <p:cNvPr id="3" name="Content Placeholder 2">
            <a:extLst>
              <a:ext uri="{FF2B5EF4-FFF2-40B4-BE49-F238E27FC236}">
                <a16:creationId xmlns:a16="http://schemas.microsoft.com/office/drawing/2014/main" id="{54D4D010-816C-EE27-68D2-6070F4444C3A}"/>
              </a:ext>
            </a:extLst>
          </p:cNvPr>
          <p:cNvSpPr>
            <a:spLocks noGrp="1"/>
          </p:cNvSpPr>
          <p:nvPr>
            <p:ph idx="1"/>
          </p:nvPr>
        </p:nvSpPr>
        <p:spPr>
          <a:xfrm>
            <a:off x="1069848" y="2121408"/>
            <a:ext cx="10058400" cy="4251960"/>
          </a:xfrm>
        </p:spPr>
        <p:txBody>
          <a:bodyPr>
            <a:normAutofit/>
          </a:bodyPr>
          <a:lstStyle/>
          <a:p>
            <a:pPr algn="l"/>
            <a:r>
              <a:rPr lang="en-US" sz="2400" b="1" i="0" u="none" strike="noStrike" baseline="0" dirty="0"/>
              <a:t>Architecture </a:t>
            </a:r>
            <a:r>
              <a:rPr lang="en-US" sz="2400" i="0" u="none" strike="noStrike" baseline="0" dirty="0"/>
              <a:t>of a system </a:t>
            </a:r>
            <a:r>
              <a:rPr lang="en-US" sz="2400" dirty="0"/>
              <a:t>refers to the </a:t>
            </a:r>
            <a:r>
              <a:rPr lang="en-US" sz="2400" b="1" dirty="0"/>
              <a:t>structure</a:t>
            </a:r>
            <a:r>
              <a:rPr lang="en-US" sz="2400" dirty="0"/>
              <a:t> in terms of </a:t>
            </a:r>
            <a:r>
              <a:rPr lang="en-US" sz="2400" b="1" dirty="0"/>
              <a:t>separated components </a:t>
            </a:r>
            <a:r>
              <a:rPr lang="en-US" sz="2400" dirty="0"/>
              <a:t>and their </a:t>
            </a:r>
            <a:r>
              <a:rPr lang="en-US" sz="2400" b="1" dirty="0"/>
              <a:t>interrelationships</a:t>
            </a:r>
            <a:r>
              <a:rPr lang="en-US" sz="2400" dirty="0"/>
              <a:t>.</a:t>
            </a:r>
          </a:p>
          <a:p>
            <a:pPr algn="l"/>
            <a:r>
              <a:rPr lang="en-US" sz="2400" dirty="0"/>
              <a:t>The goal is to make the </a:t>
            </a:r>
            <a:r>
              <a:rPr lang="en-US" sz="2400" b="1" dirty="0"/>
              <a:t>system reliable, manageable, adaptable </a:t>
            </a:r>
            <a:r>
              <a:rPr lang="en-US" sz="2400" dirty="0"/>
              <a:t>and </a:t>
            </a:r>
            <a:r>
              <a:rPr lang="en-US" sz="2400" b="1" dirty="0"/>
              <a:t>cost-effective.</a:t>
            </a:r>
          </a:p>
          <a:p>
            <a:pPr algn="l"/>
            <a:r>
              <a:rPr lang="en-US" sz="2400" dirty="0"/>
              <a:t>The architectural models used in distributed systems include:</a:t>
            </a:r>
          </a:p>
          <a:p>
            <a:pPr lvl="1"/>
            <a:r>
              <a:rPr lang="en-US" sz="2200" dirty="0"/>
              <a:t>Client-server models</a:t>
            </a:r>
          </a:p>
          <a:p>
            <a:pPr lvl="1"/>
            <a:r>
              <a:rPr lang="en-US" sz="2200" dirty="0"/>
              <a:t>Peer-to-peer approaches</a:t>
            </a:r>
          </a:p>
          <a:p>
            <a:pPr lvl="1"/>
            <a:r>
              <a:rPr lang="en-US" sz="2200" dirty="0"/>
              <a:t>Distributed objects</a:t>
            </a:r>
          </a:p>
          <a:p>
            <a:pPr lvl="1"/>
            <a:r>
              <a:rPr lang="en-US" sz="2200" dirty="0"/>
              <a:t>Distributed components</a:t>
            </a:r>
          </a:p>
          <a:p>
            <a:pPr lvl="1"/>
            <a:r>
              <a:rPr lang="en-US" sz="2200" dirty="0"/>
              <a:t>Distributed event-based systems</a:t>
            </a:r>
          </a:p>
          <a:p>
            <a:pPr algn="l"/>
            <a:endParaRPr lang="en-US" dirty="0"/>
          </a:p>
        </p:txBody>
      </p:sp>
      <p:sp>
        <p:nvSpPr>
          <p:cNvPr id="4" name="Slide Number Placeholder 3">
            <a:extLst>
              <a:ext uri="{FF2B5EF4-FFF2-40B4-BE49-F238E27FC236}">
                <a16:creationId xmlns:a16="http://schemas.microsoft.com/office/drawing/2014/main" id="{D6145D5E-93BF-7440-E9EB-3E354987BD41}"/>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312461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9844</TotalTime>
  <Words>2042</Words>
  <Application>Microsoft Office PowerPoint</Application>
  <PresentationFormat>Widescreen</PresentationFormat>
  <Paragraphs>162</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Helvetica-Condensed</vt:lpstr>
      <vt:lpstr>Rockwell</vt:lpstr>
      <vt:lpstr>Rockwell Condensed</vt:lpstr>
      <vt:lpstr>TimesNewRomanPSMT</vt:lpstr>
      <vt:lpstr>Wingdings</vt:lpstr>
      <vt:lpstr>Wood Type</vt:lpstr>
      <vt:lpstr>Distributed System</vt:lpstr>
      <vt:lpstr>System Models</vt:lpstr>
      <vt:lpstr>System models</vt:lpstr>
      <vt:lpstr>System models</vt:lpstr>
      <vt:lpstr>Introduction</vt:lpstr>
      <vt:lpstr>Physical models</vt:lpstr>
      <vt:lpstr>Physical models</vt:lpstr>
      <vt:lpstr>Physical models</vt:lpstr>
      <vt:lpstr>Architectural models</vt:lpstr>
      <vt:lpstr>Architectural models</vt:lpstr>
      <vt:lpstr>Architectural models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Architectural models (Architectural elements)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K_Thay</dc:creator>
  <cp:lastModifiedBy>K_Thay</cp:lastModifiedBy>
  <cp:revision>14</cp:revision>
  <dcterms:created xsi:type="dcterms:W3CDTF">2023-10-16T14:52:46Z</dcterms:created>
  <dcterms:modified xsi:type="dcterms:W3CDTF">2023-11-05T16:52:09Z</dcterms:modified>
</cp:coreProperties>
</file>