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notesMasterIdLst>
    <p:notesMasterId r:id="rId49"/>
  </p:notesMasterIdLst>
  <p:sldIdLst>
    <p:sldId id="256" r:id="rId2"/>
    <p:sldId id="257" r:id="rId3"/>
    <p:sldId id="259" r:id="rId4"/>
    <p:sldId id="278" r:id="rId5"/>
    <p:sldId id="263" r:id="rId6"/>
    <p:sldId id="265"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2" r:id="rId40"/>
    <p:sldId id="313" r:id="rId41"/>
    <p:sldId id="314" r:id="rId42"/>
    <p:sldId id="315" r:id="rId43"/>
    <p:sldId id="311" r:id="rId44"/>
    <p:sldId id="317" r:id="rId45"/>
    <p:sldId id="318" r:id="rId46"/>
    <p:sldId id="319" r:id="rId47"/>
    <p:sldId id="25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00" autoAdjust="0"/>
    <p:restoredTop sz="84818" autoAdjust="0"/>
  </p:normalViewPr>
  <p:slideViewPr>
    <p:cSldViewPr snapToGrid="0">
      <p:cViewPr varScale="1">
        <p:scale>
          <a:sx n="135" d="100"/>
          <a:sy n="135" d="100"/>
        </p:scale>
        <p:origin x="7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3A41A-F82B-42C7-A23E-3DC93EF88626}" type="datetimeFigureOut">
              <a:rPr lang="en-US" smtClean="0"/>
              <a:t>11/4/24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52C1D-7E19-48F8-A59D-585BBD92D1ED}" type="slidenum">
              <a:rPr lang="en-US" smtClean="0"/>
              <a:t>‹#›</a:t>
            </a:fld>
            <a:endParaRPr lang="en-US"/>
          </a:p>
        </p:txBody>
      </p:sp>
    </p:spTree>
    <p:extLst>
      <p:ext uri="{BB962C8B-B14F-4D97-AF65-F5344CB8AC3E}">
        <p14:creationId xmlns:p14="http://schemas.microsoft.com/office/powerpoint/2010/main" val="3594179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dirty="0"/>
              <a:t>What is system models</a:t>
            </a:r>
            <a:br>
              <a:rPr lang="en-US" sz="2800" dirty="0"/>
            </a:br>
            <a:br>
              <a:rPr lang="en-US" sz="2800" dirty="0"/>
            </a:br>
            <a:r>
              <a:rPr lang="en-US" sz="2800" dirty="0"/>
              <a:t>three important and complementary ways in which the design of distributed systems can usefully be described and discussed</a:t>
            </a:r>
            <a:br>
              <a:rPr lang="en-US" sz="2800" dirty="0"/>
            </a:br>
            <a:r>
              <a:rPr lang="en-US" sz="1800" dirty="0"/>
              <a:t>The </a:t>
            </a:r>
            <a:r>
              <a:rPr lang="en-US" sz="1800" b="1" dirty="0"/>
              <a:t>computational</a:t>
            </a:r>
            <a:r>
              <a:rPr lang="en-US" sz="1800" dirty="0"/>
              <a:t> </a:t>
            </a:r>
            <a:r>
              <a:rPr lang="en-US" sz="1800" b="1" dirty="0"/>
              <a:t>elements</a:t>
            </a:r>
            <a:r>
              <a:rPr lang="en-US" sz="1800" dirty="0"/>
              <a:t> can be </a:t>
            </a:r>
            <a:r>
              <a:rPr lang="en-US" sz="1800" b="1" dirty="0"/>
              <a:t>individual</a:t>
            </a:r>
            <a:r>
              <a:rPr lang="en-US" sz="1800" dirty="0"/>
              <a:t> </a:t>
            </a:r>
            <a:r>
              <a:rPr lang="en-US" sz="1800" b="1" dirty="0"/>
              <a:t>computers</a:t>
            </a:r>
            <a:r>
              <a:rPr lang="en-US" sz="1800" dirty="0"/>
              <a:t> or their combination</a:t>
            </a:r>
            <a:r>
              <a:rPr lang="en-US" sz="1800" b="1" dirty="0"/>
              <a:t> </a:t>
            </a:r>
            <a:r>
              <a:rPr lang="en-US" sz="1800" dirty="0"/>
              <a:t>supported by appropriate </a:t>
            </a:r>
            <a:r>
              <a:rPr lang="en-US" sz="1800" b="1" dirty="0"/>
              <a:t>network</a:t>
            </a:r>
            <a:r>
              <a:rPr lang="en-US" sz="1800" dirty="0"/>
              <a:t> </a:t>
            </a:r>
            <a:r>
              <a:rPr lang="en-US" sz="1800" b="1" dirty="0"/>
              <a:t>interconnections</a:t>
            </a:r>
            <a:endParaRPr lang="en-US" sz="1800" b="0" i="0" u="none" strike="noStrike" baseline="0" dirty="0">
              <a:latin typeface="Helvetica-Condensed"/>
            </a:endParaRPr>
          </a:p>
        </p:txBody>
      </p:sp>
      <p:sp>
        <p:nvSpPr>
          <p:cNvPr id="4" name="Slide Number Placeholder 3"/>
          <p:cNvSpPr>
            <a:spLocks noGrp="1"/>
          </p:cNvSpPr>
          <p:nvPr>
            <p:ph type="sldNum" sz="quarter" idx="5"/>
          </p:nvPr>
        </p:nvSpPr>
        <p:spPr/>
        <p:txBody>
          <a:bodyPr/>
          <a:lstStyle/>
          <a:p>
            <a:fld id="{E4F52C1D-7E19-48F8-A59D-585BBD92D1ED}" type="slidenum">
              <a:rPr lang="en-US" smtClean="0"/>
              <a:t>2</a:t>
            </a:fld>
            <a:endParaRPr lang="en-US"/>
          </a:p>
        </p:txBody>
      </p:sp>
    </p:spTree>
    <p:extLst>
      <p:ext uri="{BB962C8B-B14F-4D97-AF65-F5344CB8AC3E}">
        <p14:creationId xmlns:p14="http://schemas.microsoft.com/office/powerpoint/2010/main" val="3557239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Next is architectural elements</a:t>
            </a:r>
          </a:p>
        </p:txBody>
      </p:sp>
      <p:sp>
        <p:nvSpPr>
          <p:cNvPr id="4" name="Slide Number Placeholder 3"/>
          <p:cNvSpPr>
            <a:spLocks noGrp="1"/>
          </p:cNvSpPr>
          <p:nvPr>
            <p:ph type="sldNum" sz="quarter" idx="5"/>
          </p:nvPr>
        </p:nvSpPr>
        <p:spPr/>
        <p:txBody>
          <a:bodyPr/>
          <a:lstStyle/>
          <a:p>
            <a:fld id="{E4F52C1D-7E19-48F8-A59D-585BBD92D1ED}" type="slidenum">
              <a:rPr lang="en-US" smtClean="0"/>
              <a:t>11</a:t>
            </a:fld>
            <a:endParaRPr lang="en-US"/>
          </a:p>
        </p:txBody>
      </p:sp>
    </p:spTree>
    <p:extLst>
      <p:ext uri="{BB962C8B-B14F-4D97-AF65-F5344CB8AC3E}">
        <p14:creationId xmlns:p14="http://schemas.microsoft.com/office/powerpoint/2010/main" val="1661243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Paradigms = examples of pattern, models</a:t>
            </a:r>
          </a:p>
          <a:p>
            <a:pPr algn="l"/>
            <a:r>
              <a:rPr lang="en-US" dirty="0"/>
              <a:t>Next is communicating paradigms</a:t>
            </a:r>
          </a:p>
        </p:txBody>
      </p:sp>
      <p:sp>
        <p:nvSpPr>
          <p:cNvPr id="4" name="Slide Number Placeholder 3"/>
          <p:cNvSpPr>
            <a:spLocks noGrp="1"/>
          </p:cNvSpPr>
          <p:nvPr>
            <p:ph type="sldNum" sz="quarter" idx="5"/>
          </p:nvPr>
        </p:nvSpPr>
        <p:spPr/>
        <p:txBody>
          <a:bodyPr/>
          <a:lstStyle/>
          <a:p>
            <a:fld id="{E4F52C1D-7E19-48F8-A59D-585BBD92D1ED}" type="slidenum">
              <a:rPr lang="en-US" smtClean="0"/>
              <a:t>12</a:t>
            </a:fld>
            <a:endParaRPr lang="en-US"/>
          </a:p>
        </p:txBody>
      </p:sp>
    </p:spTree>
    <p:extLst>
      <p:ext uri="{BB962C8B-B14F-4D97-AF65-F5344CB8AC3E}">
        <p14:creationId xmlns:p14="http://schemas.microsoft.com/office/powerpoint/2010/main" val="3817852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13</a:t>
            </a:fld>
            <a:endParaRPr lang="en-US"/>
          </a:p>
        </p:txBody>
      </p:sp>
    </p:spTree>
    <p:extLst>
      <p:ext uri="{BB962C8B-B14F-4D97-AF65-F5344CB8AC3E}">
        <p14:creationId xmlns:p14="http://schemas.microsoft.com/office/powerpoint/2010/main" val="3015311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However, Most distributed systems use:</a:t>
            </a:r>
          </a:p>
        </p:txBody>
      </p:sp>
      <p:sp>
        <p:nvSpPr>
          <p:cNvPr id="4" name="Slide Number Placeholder 3"/>
          <p:cNvSpPr>
            <a:spLocks noGrp="1"/>
          </p:cNvSpPr>
          <p:nvPr>
            <p:ph type="sldNum" sz="quarter" idx="5"/>
          </p:nvPr>
        </p:nvSpPr>
        <p:spPr/>
        <p:txBody>
          <a:bodyPr/>
          <a:lstStyle/>
          <a:p>
            <a:fld id="{E4F52C1D-7E19-48F8-A59D-585BBD92D1ED}" type="slidenum">
              <a:rPr lang="en-US" smtClean="0"/>
              <a:t>14</a:t>
            </a:fld>
            <a:endParaRPr lang="en-US"/>
          </a:p>
        </p:txBody>
      </p:sp>
    </p:spTree>
    <p:extLst>
      <p:ext uri="{BB962C8B-B14F-4D97-AF65-F5344CB8AC3E}">
        <p14:creationId xmlns:p14="http://schemas.microsoft.com/office/powerpoint/2010/main" val="4096045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 tuple space is an implementation of the associative memory paradigm for parallel/distributed computing.</a:t>
            </a:r>
          </a:p>
          <a:p>
            <a:pPr algn="l"/>
            <a:r>
              <a:rPr lang="en-US" dirty="0"/>
              <a:t>Tuple space may be through as a form of distributed shared memory</a:t>
            </a:r>
          </a:p>
        </p:txBody>
      </p:sp>
      <p:sp>
        <p:nvSpPr>
          <p:cNvPr id="4" name="Slide Number Placeholder 3"/>
          <p:cNvSpPr>
            <a:spLocks noGrp="1"/>
          </p:cNvSpPr>
          <p:nvPr>
            <p:ph type="sldNum" sz="quarter" idx="5"/>
          </p:nvPr>
        </p:nvSpPr>
        <p:spPr/>
        <p:txBody>
          <a:bodyPr/>
          <a:lstStyle/>
          <a:p>
            <a:fld id="{E4F52C1D-7E19-48F8-A59D-585BBD92D1ED}" type="slidenum">
              <a:rPr lang="en-US" smtClean="0"/>
              <a:t>15</a:t>
            </a:fld>
            <a:endParaRPr lang="en-US"/>
          </a:p>
        </p:txBody>
      </p:sp>
    </p:spTree>
    <p:extLst>
      <p:ext uri="{BB962C8B-B14F-4D97-AF65-F5344CB8AC3E}">
        <p14:creationId xmlns:p14="http://schemas.microsoft.com/office/powerpoint/2010/main" val="3378105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16</a:t>
            </a:fld>
            <a:endParaRPr lang="en-US"/>
          </a:p>
        </p:txBody>
      </p:sp>
    </p:spTree>
    <p:extLst>
      <p:ext uri="{BB962C8B-B14F-4D97-AF65-F5344CB8AC3E}">
        <p14:creationId xmlns:p14="http://schemas.microsoft.com/office/powerpoint/2010/main" val="13420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These are the communicating paradigms and then we will talk about roles and responsibilities</a:t>
            </a:r>
          </a:p>
        </p:txBody>
      </p:sp>
      <p:sp>
        <p:nvSpPr>
          <p:cNvPr id="4" name="Slide Number Placeholder 3"/>
          <p:cNvSpPr>
            <a:spLocks noGrp="1"/>
          </p:cNvSpPr>
          <p:nvPr>
            <p:ph type="sldNum" sz="quarter" idx="5"/>
          </p:nvPr>
        </p:nvSpPr>
        <p:spPr/>
        <p:txBody>
          <a:bodyPr/>
          <a:lstStyle/>
          <a:p>
            <a:fld id="{E4F52C1D-7E19-48F8-A59D-585BBD92D1ED}" type="slidenum">
              <a:rPr lang="en-US" smtClean="0"/>
              <a:t>17</a:t>
            </a:fld>
            <a:endParaRPr lang="en-US"/>
          </a:p>
        </p:txBody>
      </p:sp>
    </p:spTree>
    <p:extLst>
      <p:ext uri="{BB962C8B-B14F-4D97-AF65-F5344CB8AC3E}">
        <p14:creationId xmlns:p14="http://schemas.microsoft.com/office/powerpoint/2010/main" val="3970491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18</a:t>
            </a:fld>
            <a:endParaRPr lang="en-US"/>
          </a:p>
        </p:txBody>
      </p:sp>
    </p:spTree>
    <p:extLst>
      <p:ext uri="{BB962C8B-B14F-4D97-AF65-F5344CB8AC3E}">
        <p14:creationId xmlns:p14="http://schemas.microsoft.com/office/powerpoint/2010/main" val="3360600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19</a:t>
            </a:fld>
            <a:endParaRPr lang="en-US"/>
          </a:p>
        </p:txBody>
      </p:sp>
    </p:spTree>
    <p:extLst>
      <p:ext uri="{BB962C8B-B14F-4D97-AF65-F5344CB8AC3E}">
        <p14:creationId xmlns:p14="http://schemas.microsoft.com/office/powerpoint/2010/main" val="1409763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20</a:t>
            </a:fld>
            <a:endParaRPr lang="en-US"/>
          </a:p>
        </p:txBody>
      </p:sp>
    </p:spTree>
    <p:extLst>
      <p:ext uri="{BB962C8B-B14F-4D97-AF65-F5344CB8AC3E}">
        <p14:creationId xmlns:p14="http://schemas.microsoft.com/office/powerpoint/2010/main" val="470892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3</a:t>
            </a:fld>
            <a:endParaRPr lang="en-US"/>
          </a:p>
        </p:txBody>
      </p:sp>
    </p:spTree>
    <p:extLst>
      <p:ext uri="{BB962C8B-B14F-4D97-AF65-F5344CB8AC3E}">
        <p14:creationId xmlns:p14="http://schemas.microsoft.com/office/powerpoint/2010/main" val="4090205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21</a:t>
            </a:fld>
            <a:endParaRPr lang="en-US"/>
          </a:p>
        </p:txBody>
      </p:sp>
    </p:spTree>
    <p:extLst>
      <p:ext uri="{BB962C8B-B14F-4D97-AF65-F5344CB8AC3E}">
        <p14:creationId xmlns:p14="http://schemas.microsoft.com/office/powerpoint/2010/main" val="3521269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This will be the last slide of today session and we will continue to fundamental models in the next class</a:t>
            </a:r>
          </a:p>
          <a:p>
            <a:pPr algn="l"/>
            <a:r>
              <a:rPr lang="en-US" dirty="0"/>
              <a:t>What is Physical models?</a:t>
            </a:r>
          </a:p>
          <a:p>
            <a:pPr algn="l"/>
            <a:r>
              <a:rPr lang="en-US" dirty="0"/>
              <a:t>What is Architectural models?</a:t>
            </a:r>
          </a:p>
        </p:txBody>
      </p:sp>
      <p:sp>
        <p:nvSpPr>
          <p:cNvPr id="4" name="Slide Number Placeholder 3"/>
          <p:cNvSpPr>
            <a:spLocks noGrp="1"/>
          </p:cNvSpPr>
          <p:nvPr>
            <p:ph type="sldNum" sz="quarter" idx="5"/>
          </p:nvPr>
        </p:nvSpPr>
        <p:spPr/>
        <p:txBody>
          <a:bodyPr/>
          <a:lstStyle/>
          <a:p>
            <a:fld id="{E4F52C1D-7E19-48F8-A59D-585BBD92D1ED}" type="slidenum">
              <a:rPr lang="en-US" smtClean="0"/>
              <a:t>22</a:t>
            </a:fld>
            <a:endParaRPr lang="en-US"/>
          </a:p>
        </p:txBody>
      </p:sp>
    </p:spTree>
    <p:extLst>
      <p:ext uri="{BB962C8B-B14F-4D97-AF65-F5344CB8AC3E}">
        <p14:creationId xmlns:p14="http://schemas.microsoft.com/office/powerpoint/2010/main" val="2487969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solidFill>
                  <a:srgbClr val="000000"/>
                </a:solidFill>
                <a:latin typeface="TimesNewRomanPSMT"/>
              </a:rPr>
              <a:t>To understand the fundamental building blocks of a distributed system, it is necessary</a:t>
            </a:r>
          </a:p>
          <a:p>
            <a:pPr algn="l"/>
            <a:r>
              <a:rPr lang="en-US" sz="1200" b="0" i="0" u="none" strike="noStrike" baseline="0" dirty="0">
                <a:solidFill>
                  <a:srgbClr val="000000"/>
                </a:solidFill>
                <a:latin typeface="TimesNewRomanPSMT"/>
              </a:rPr>
              <a:t>to consider four key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baseline="0" dirty="0">
                <a:solidFill>
                  <a:srgbClr val="000000"/>
                </a:solidFill>
                <a:latin typeface="Times-Bold"/>
              </a:rPr>
              <a:t>• </a:t>
            </a:r>
            <a:r>
              <a:rPr lang="en-US" sz="1200" b="0" i="0" u="none" strike="noStrike" baseline="0" dirty="0">
                <a:solidFill>
                  <a:srgbClr val="000000"/>
                </a:solidFill>
                <a:latin typeface="TimesNewRomanPSMT"/>
              </a:rPr>
              <a:t>What are the entities that are communicating in the distributed system? </a:t>
            </a:r>
            <a:r>
              <a:rPr lang="en-US" sz="1200" b="1" dirty="0"/>
              <a:t>Communicating entities (</a:t>
            </a:r>
            <a:r>
              <a:rPr lang="en-US" sz="1200" b="1" i="0" u="none" strike="noStrike" baseline="0" dirty="0"/>
              <a:t>processes)</a:t>
            </a:r>
            <a:endParaRPr lang="en-US" sz="1200" b="1" dirty="0"/>
          </a:p>
          <a:p>
            <a:pPr algn="l"/>
            <a:endParaRPr lang="en-US" sz="1200" b="0" i="0" u="none" strike="noStrike" baseline="0" dirty="0">
              <a:solidFill>
                <a:srgbClr val="0000FF"/>
              </a:solidFill>
              <a:latin typeface="Helvetica-Condense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baseline="0" dirty="0">
                <a:solidFill>
                  <a:srgbClr val="000000"/>
                </a:solidFill>
                <a:latin typeface="Times-Bold"/>
              </a:rPr>
              <a:t>• </a:t>
            </a:r>
            <a:r>
              <a:rPr lang="en-US" sz="1200" b="0" i="0" u="none" strike="noStrike" baseline="0" dirty="0">
                <a:solidFill>
                  <a:srgbClr val="000000"/>
                </a:solidFill>
                <a:latin typeface="TimesNewRomanPSMT"/>
              </a:rPr>
              <a:t>How do they communicate, or, more specifically, what </a:t>
            </a:r>
            <a:r>
              <a:rPr lang="en-US" sz="1200" b="1" i="1" u="none" strike="noStrike" baseline="0" dirty="0">
                <a:solidFill>
                  <a:srgbClr val="000000"/>
                </a:solidFill>
                <a:latin typeface="Times-Italic"/>
              </a:rPr>
              <a:t>communication paradigm </a:t>
            </a:r>
            <a:r>
              <a:rPr lang="en-US" sz="1200" b="0" i="0" u="none" strike="noStrike" baseline="0" dirty="0">
                <a:solidFill>
                  <a:srgbClr val="000000"/>
                </a:solidFill>
                <a:latin typeface="TimesNewRomanPSMT"/>
              </a:rPr>
              <a:t>is used? </a:t>
            </a:r>
            <a:r>
              <a:rPr lang="en-US" sz="1200" b="1" i="0" u="none" strike="noStrike" baseline="0" dirty="0"/>
              <a:t>Remote procedure calls (RPC)  &amp; Remote method invocation (RMI): </a:t>
            </a:r>
            <a:endParaRPr lang="en-US" b="1" dirty="0"/>
          </a:p>
          <a:p>
            <a:pPr algn="l"/>
            <a:endParaRPr lang="en-US" sz="1200" b="0" i="0" u="none" strike="noStrike" baseline="0" dirty="0">
              <a:solidFill>
                <a:srgbClr val="000000"/>
              </a:solidFill>
              <a:latin typeface="TimesNewRomanPSMT"/>
            </a:endParaRPr>
          </a:p>
          <a:p>
            <a:pPr algn="l"/>
            <a:r>
              <a:rPr lang="en-US" sz="1200" b="1" i="0" u="none" strike="noStrike" baseline="0" dirty="0">
                <a:solidFill>
                  <a:srgbClr val="000000"/>
                </a:solidFill>
                <a:latin typeface="Times-Bold"/>
              </a:rPr>
              <a:t>• </a:t>
            </a:r>
            <a:r>
              <a:rPr lang="en-US" sz="1200" b="0" i="0" u="none" strike="noStrike" baseline="0" dirty="0">
                <a:solidFill>
                  <a:srgbClr val="000000"/>
                </a:solidFill>
                <a:latin typeface="TimesNewRomanPSMT"/>
              </a:rPr>
              <a:t>What (potentially changing) roles and responsibilities do they have in the overall architecture? Role and responsibilities</a:t>
            </a:r>
          </a:p>
          <a:p>
            <a:pPr algn="l"/>
            <a:endParaRPr lang="en-US" sz="1200" b="0" i="0" u="none" strike="noStrike" baseline="0" dirty="0">
              <a:solidFill>
                <a:srgbClr val="000000"/>
              </a:solidFill>
              <a:latin typeface="TimesNewRomanPSMT"/>
            </a:endParaRPr>
          </a:p>
          <a:p>
            <a:pPr algn="l"/>
            <a:r>
              <a:rPr lang="en-US" sz="1200" b="1" i="0" u="none" strike="noStrike" baseline="0" dirty="0">
                <a:solidFill>
                  <a:srgbClr val="000000"/>
                </a:solidFill>
                <a:latin typeface="Times-Bold"/>
              </a:rPr>
              <a:t>• </a:t>
            </a:r>
            <a:r>
              <a:rPr lang="en-US" sz="1200" b="0" i="0" u="none" strike="noStrike" baseline="0" dirty="0">
                <a:solidFill>
                  <a:srgbClr val="000000"/>
                </a:solidFill>
                <a:latin typeface="TimesNewRomanPSMT"/>
              </a:rPr>
              <a:t>How are they mapped on to the physical distributed infrastructure (what is their </a:t>
            </a:r>
            <a:r>
              <a:rPr lang="en-US" sz="1200" b="0" i="1" u="none" strike="noStrike" baseline="0" dirty="0">
                <a:solidFill>
                  <a:srgbClr val="000000"/>
                </a:solidFill>
                <a:latin typeface="Times-Italic"/>
              </a:rPr>
              <a:t>placement</a:t>
            </a:r>
            <a:r>
              <a:rPr lang="en-US" sz="1200" b="0" i="0" u="none" strike="noStrike" baseline="0" dirty="0">
                <a:solidFill>
                  <a:srgbClr val="000000"/>
                </a:solidFill>
                <a:latin typeface="TimesNewRomanPSMT"/>
              </a:rPr>
              <a:t>)?</a:t>
            </a:r>
            <a:endParaRPr lang="en-US" dirty="0"/>
          </a:p>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23</a:t>
            </a:fld>
            <a:endParaRPr lang="en-US"/>
          </a:p>
        </p:txBody>
      </p:sp>
    </p:spTree>
    <p:extLst>
      <p:ext uri="{BB962C8B-B14F-4D97-AF65-F5344CB8AC3E}">
        <p14:creationId xmlns:p14="http://schemas.microsoft.com/office/powerpoint/2010/main" val="2754392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24</a:t>
            </a:fld>
            <a:endParaRPr lang="en-US"/>
          </a:p>
        </p:txBody>
      </p:sp>
    </p:spTree>
    <p:extLst>
      <p:ext uri="{BB962C8B-B14F-4D97-AF65-F5344CB8AC3E}">
        <p14:creationId xmlns:p14="http://schemas.microsoft.com/office/powerpoint/2010/main" val="969781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25</a:t>
            </a:fld>
            <a:endParaRPr lang="en-US"/>
          </a:p>
        </p:txBody>
      </p:sp>
    </p:spTree>
    <p:extLst>
      <p:ext uri="{BB962C8B-B14F-4D97-AF65-F5344CB8AC3E}">
        <p14:creationId xmlns:p14="http://schemas.microsoft.com/office/powerpoint/2010/main" val="961250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26</a:t>
            </a:fld>
            <a:endParaRPr lang="en-US"/>
          </a:p>
        </p:txBody>
      </p:sp>
    </p:spTree>
    <p:extLst>
      <p:ext uri="{BB962C8B-B14F-4D97-AF65-F5344CB8AC3E}">
        <p14:creationId xmlns:p14="http://schemas.microsoft.com/office/powerpoint/2010/main" val="519052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27</a:t>
            </a:fld>
            <a:endParaRPr lang="en-US"/>
          </a:p>
        </p:txBody>
      </p:sp>
    </p:spTree>
    <p:extLst>
      <p:ext uri="{BB962C8B-B14F-4D97-AF65-F5344CB8AC3E}">
        <p14:creationId xmlns:p14="http://schemas.microsoft.com/office/powerpoint/2010/main" val="2008118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28</a:t>
            </a:fld>
            <a:endParaRPr lang="en-US"/>
          </a:p>
        </p:txBody>
      </p:sp>
    </p:spTree>
    <p:extLst>
      <p:ext uri="{BB962C8B-B14F-4D97-AF65-F5344CB8AC3E}">
        <p14:creationId xmlns:p14="http://schemas.microsoft.com/office/powerpoint/2010/main" val="1536496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TimesNewRomanPSMT"/>
              </a:rPr>
              <a:t>To understand the fundamental building blocks of a distributed system, it is necessary</a:t>
            </a:r>
          </a:p>
          <a:p>
            <a:pPr algn="l"/>
            <a:r>
              <a:rPr lang="en-US" sz="1800" b="0" i="0" u="none" strike="noStrike" baseline="0" dirty="0">
                <a:solidFill>
                  <a:srgbClr val="000000"/>
                </a:solidFill>
                <a:latin typeface="TimesNewRomanPSMT"/>
              </a:rPr>
              <a:t>to consider four key questions:</a:t>
            </a:r>
          </a:p>
          <a:p>
            <a:pPr algn="l"/>
            <a:r>
              <a:rPr lang="en-US" sz="1800" b="1" i="0" u="none" strike="noStrike" baseline="0" dirty="0">
                <a:solidFill>
                  <a:srgbClr val="000000"/>
                </a:solidFill>
                <a:latin typeface="Times-Bold"/>
              </a:rPr>
              <a:t>• </a:t>
            </a:r>
            <a:r>
              <a:rPr lang="en-US" sz="1800" b="0" i="0" u="none" strike="noStrike" baseline="0" dirty="0">
                <a:solidFill>
                  <a:srgbClr val="000000"/>
                </a:solidFill>
                <a:latin typeface="TimesNewRomanPSMT"/>
              </a:rPr>
              <a:t>What are the entities that are communicating in the distributed system?</a:t>
            </a:r>
            <a:endParaRPr lang="en-US" sz="1800" b="0" i="0" u="none" strike="noStrike" baseline="0" dirty="0">
              <a:solidFill>
                <a:srgbClr val="0000FF"/>
              </a:solidFill>
              <a:latin typeface="Helvetica-Condensed"/>
            </a:endParaRPr>
          </a:p>
          <a:p>
            <a:pPr algn="l"/>
            <a:r>
              <a:rPr lang="en-US" sz="1800" b="1" i="0" u="none" strike="noStrike" baseline="0" dirty="0">
                <a:solidFill>
                  <a:srgbClr val="000000"/>
                </a:solidFill>
                <a:latin typeface="Times-Bold"/>
              </a:rPr>
              <a:t>• </a:t>
            </a:r>
            <a:r>
              <a:rPr lang="en-US" sz="1800" b="0" i="0" u="none" strike="noStrike" baseline="0" dirty="0">
                <a:solidFill>
                  <a:srgbClr val="000000"/>
                </a:solidFill>
                <a:latin typeface="TimesNewRomanPSMT"/>
              </a:rPr>
              <a:t>How do they communicate, or, more specifically, what </a:t>
            </a:r>
            <a:r>
              <a:rPr lang="en-US" sz="1800" b="0" i="1" u="none" strike="noStrike" baseline="0" dirty="0">
                <a:solidFill>
                  <a:srgbClr val="000000"/>
                </a:solidFill>
                <a:latin typeface="Times-Italic"/>
              </a:rPr>
              <a:t>communication paradigm </a:t>
            </a:r>
            <a:r>
              <a:rPr lang="en-US" sz="1800" b="0" i="0" u="none" strike="noStrike" baseline="0" dirty="0">
                <a:solidFill>
                  <a:srgbClr val="000000"/>
                </a:solidFill>
                <a:latin typeface="TimesNewRomanPSMT"/>
              </a:rPr>
              <a:t>is used?</a:t>
            </a:r>
          </a:p>
          <a:p>
            <a:pPr algn="l"/>
            <a:r>
              <a:rPr lang="en-US" sz="1800" b="1" i="0" u="none" strike="noStrike" baseline="0" dirty="0">
                <a:solidFill>
                  <a:srgbClr val="000000"/>
                </a:solidFill>
                <a:latin typeface="Times-Bold"/>
              </a:rPr>
              <a:t>• </a:t>
            </a:r>
            <a:r>
              <a:rPr lang="en-US" sz="1800" b="0" i="0" u="none" strike="noStrike" baseline="0" dirty="0">
                <a:solidFill>
                  <a:srgbClr val="000000"/>
                </a:solidFill>
                <a:latin typeface="TimesNewRomanPSMT"/>
              </a:rPr>
              <a:t>What (potentially changing) roles and responsibilities do they have in the overall architecture?</a:t>
            </a:r>
          </a:p>
          <a:p>
            <a:pPr algn="l"/>
            <a:r>
              <a:rPr lang="en-US" sz="1800" b="1" i="0" u="none" strike="noStrike" baseline="0" dirty="0">
                <a:solidFill>
                  <a:srgbClr val="000000"/>
                </a:solidFill>
                <a:latin typeface="Times-Bold"/>
              </a:rPr>
              <a:t>• </a:t>
            </a:r>
            <a:r>
              <a:rPr lang="en-US" sz="1800" b="0" i="0" u="none" strike="noStrike" baseline="0" dirty="0">
                <a:solidFill>
                  <a:srgbClr val="000000"/>
                </a:solidFill>
                <a:latin typeface="TimesNewRomanPSMT"/>
              </a:rPr>
              <a:t>How are they mapped on to the physical distributed infrastructure (what is their </a:t>
            </a:r>
            <a:r>
              <a:rPr lang="en-US" sz="1800" b="0" i="1" u="none" strike="noStrike" baseline="0" dirty="0">
                <a:solidFill>
                  <a:srgbClr val="000000"/>
                </a:solidFill>
                <a:latin typeface="Times-Italic"/>
              </a:rPr>
              <a:t>placement</a:t>
            </a:r>
            <a:r>
              <a:rPr lang="en-US" sz="1800" b="0" i="0" u="none" strike="noStrike" baseline="0" dirty="0">
                <a:solidFill>
                  <a:srgbClr val="000000"/>
                </a:solidFill>
                <a:latin typeface="TimesNewRomanPSMT"/>
              </a:rPr>
              <a:t>)?</a:t>
            </a:r>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29</a:t>
            </a:fld>
            <a:endParaRPr lang="en-US"/>
          </a:p>
        </p:txBody>
      </p:sp>
    </p:spTree>
    <p:extLst>
      <p:ext uri="{BB962C8B-B14F-4D97-AF65-F5344CB8AC3E}">
        <p14:creationId xmlns:p14="http://schemas.microsoft.com/office/powerpoint/2010/main" val="955283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TimesNewRomanPSMT"/>
              </a:rPr>
              <a:t>To understand the fundamental building blocks of a distributed system, it is necessary</a:t>
            </a:r>
          </a:p>
          <a:p>
            <a:pPr algn="l"/>
            <a:r>
              <a:rPr lang="en-US" sz="1800" b="0" i="0" u="none" strike="noStrike" baseline="0" dirty="0">
                <a:solidFill>
                  <a:srgbClr val="000000"/>
                </a:solidFill>
                <a:latin typeface="TimesNewRomanPSMT"/>
              </a:rPr>
              <a:t>to consider four key questions:</a:t>
            </a:r>
          </a:p>
          <a:p>
            <a:pPr algn="l"/>
            <a:r>
              <a:rPr lang="en-US" sz="1800" b="1" i="0" u="none" strike="noStrike" baseline="0" dirty="0">
                <a:solidFill>
                  <a:srgbClr val="000000"/>
                </a:solidFill>
                <a:latin typeface="Times-Bold"/>
              </a:rPr>
              <a:t>• </a:t>
            </a:r>
            <a:r>
              <a:rPr lang="en-US" sz="1800" b="0" i="0" u="none" strike="noStrike" baseline="0" dirty="0">
                <a:solidFill>
                  <a:srgbClr val="000000"/>
                </a:solidFill>
                <a:latin typeface="TimesNewRomanPSMT"/>
              </a:rPr>
              <a:t>What are the entities that are communicating in the distributed system?</a:t>
            </a:r>
            <a:endParaRPr lang="en-US" sz="1800" b="0" i="0" u="none" strike="noStrike" baseline="0" dirty="0">
              <a:solidFill>
                <a:srgbClr val="0000FF"/>
              </a:solidFill>
              <a:latin typeface="Helvetica-Condensed"/>
            </a:endParaRPr>
          </a:p>
          <a:p>
            <a:pPr algn="l"/>
            <a:r>
              <a:rPr lang="en-US" sz="1800" b="1" i="0" u="none" strike="noStrike" baseline="0" dirty="0">
                <a:solidFill>
                  <a:srgbClr val="000000"/>
                </a:solidFill>
                <a:latin typeface="Times-Bold"/>
              </a:rPr>
              <a:t>• </a:t>
            </a:r>
            <a:r>
              <a:rPr lang="en-US" sz="1800" b="0" i="0" u="none" strike="noStrike" baseline="0" dirty="0">
                <a:solidFill>
                  <a:srgbClr val="000000"/>
                </a:solidFill>
                <a:latin typeface="TimesNewRomanPSMT"/>
              </a:rPr>
              <a:t>How do they communicate, or, more specifically, what </a:t>
            </a:r>
            <a:r>
              <a:rPr lang="en-US" sz="1800" b="0" i="1" u="none" strike="noStrike" baseline="0" dirty="0">
                <a:solidFill>
                  <a:srgbClr val="000000"/>
                </a:solidFill>
                <a:latin typeface="Times-Italic"/>
              </a:rPr>
              <a:t>communication paradigm </a:t>
            </a:r>
            <a:r>
              <a:rPr lang="en-US" sz="1800" b="0" i="0" u="none" strike="noStrike" baseline="0" dirty="0">
                <a:solidFill>
                  <a:srgbClr val="000000"/>
                </a:solidFill>
                <a:latin typeface="TimesNewRomanPSMT"/>
              </a:rPr>
              <a:t>is used?</a:t>
            </a:r>
          </a:p>
          <a:p>
            <a:pPr algn="l"/>
            <a:r>
              <a:rPr lang="en-US" sz="1800" b="1" i="0" u="none" strike="noStrike" baseline="0" dirty="0">
                <a:solidFill>
                  <a:srgbClr val="000000"/>
                </a:solidFill>
                <a:latin typeface="Times-Bold"/>
              </a:rPr>
              <a:t>• </a:t>
            </a:r>
            <a:r>
              <a:rPr lang="en-US" sz="1800" b="0" i="0" u="none" strike="noStrike" baseline="0" dirty="0">
                <a:solidFill>
                  <a:srgbClr val="000000"/>
                </a:solidFill>
                <a:latin typeface="TimesNewRomanPSMT"/>
              </a:rPr>
              <a:t>What (potentially changing) roles and responsibilities do they have in the overall architecture?</a:t>
            </a:r>
          </a:p>
          <a:p>
            <a:pPr algn="l"/>
            <a:r>
              <a:rPr lang="en-US" sz="1800" b="1" i="0" u="none" strike="noStrike" baseline="0" dirty="0">
                <a:solidFill>
                  <a:srgbClr val="000000"/>
                </a:solidFill>
                <a:latin typeface="Times-Bold"/>
              </a:rPr>
              <a:t>• </a:t>
            </a:r>
            <a:r>
              <a:rPr lang="en-US" sz="1800" b="0" i="0" u="none" strike="noStrike" baseline="0" dirty="0">
                <a:solidFill>
                  <a:srgbClr val="000000"/>
                </a:solidFill>
                <a:latin typeface="TimesNewRomanPSMT"/>
              </a:rPr>
              <a:t>How are they mapped on to the physical distributed infrastructure (what is their </a:t>
            </a:r>
            <a:r>
              <a:rPr lang="en-US" sz="1800" b="0" i="1" u="none" strike="noStrike" baseline="0" dirty="0">
                <a:solidFill>
                  <a:srgbClr val="000000"/>
                </a:solidFill>
                <a:latin typeface="Times-Italic"/>
              </a:rPr>
              <a:t>placement</a:t>
            </a:r>
            <a:r>
              <a:rPr lang="en-US" sz="1800" b="0" i="0" u="none" strike="noStrike" baseline="0" dirty="0">
                <a:solidFill>
                  <a:srgbClr val="000000"/>
                </a:solidFill>
                <a:latin typeface="TimesNewRomanPSMT"/>
              </a:rPr>
              <a:t>)?</a:t>
            </a:r>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30</a:t>
            </a:fld>
            <a:endParaRPr lang="en-US"/>
          </a:p>
        </p:txBody>
      </p:sp>
    </p:spTree>
    <p:extLst>
      <p:ext uri="{BB962C8B-B14F-4D97-AF65-F5344CB8AC3E}">
        <p14:creationId xmlns:p14="http://schemas.microsoft.com/office/powerpoint/2010/main" val="3708753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the introduction</a:t>
            </a:r>
          </a:p>
        </p:txBody>
      </p:sp>
      <p:sp>
        <p:nvSpPr>
          <p:cNvPr id="4" name="Slide Number Placeholder 3"/>
          <p:cNvSpPr>
            <a:spLocks noGrp="1"/>
          </p:cNvSpPr>
          <p:nvPr>
            <p:ph type="sldNum" sz="quarter" idx="5"/>
          </p:nvPr>
        </p:nvSpPr>
        <p:spPr/>
        <p:txBody>
          <a:bodyPr/>
          <a:lstStyle/>
          <a:p>
            <a:fld id="{E4F52C1D-7E19-48F8-A59D-585BBD92D1ED}" type="slidenum">
              <a:rPr lang="en-US" smtClean="0"/>
              <a:t>4</a:t>
            </a:fld>
            <a:endParaRPr lang="en-US"/>
          </a:p>
        </p:txBody>
      </p:sp>
    </p:spTree>
    <p:extLst>
      <p:ext uri="{BB962C8B-B14F-4D97-AF65-F5344CB8AC3E}">
        <p14:creationId xmlns:p14="http://schemas.microsoft.com/office/powerpoint/2010/main" val="1798922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31</a:t>
            </a:fld>
            <a:endParaRPr lang="en-US"/>
          </a:p>
        </p:txBody>
      </p:sp>
    </p:spTree>
    <p:extLst>
      <p:ext uri="{BB962C8B-B14F-4D97-AF65-F5344CB8AC3E}">
        <p14:creationId xmlns:p14="http://schemas.microsoft.com/office/powerpoint/2010/main" val="1407654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32</a:t>
            </a:fld>
            <a:endParaRPr lang="en-US"/>
          </a:p>
        </p:txBody>
      </p:sp>
    </p:spTree>
    <p:extLst>
      <p:ext uri="{BB962C8B-B14F-4D97-AF65-F5344CB8AC3E}">
        <p14:creationId xmlns:p14="http://schemas.microsoft.com/office/powerpoint/2010/main" val="5973051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33</a:t>
            </a:fld>
            <a:endParaRPr lang="en-US"/>
          </a:p>
        </p:txBody>
      </p:sp>
    </p:spTree>
    <p:extLst>
      <p:ext uri="{BB962C8B-B14F-4D97-AF65-F5344CB8AC3E}">
        <p14:creationId xmlns:p14="http://schemas.microsoft.com/office/powerpoint/2010/main" val="613446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34</a:t>
            </a:fld>
            <a:endParaRPr lang="en-US"/>
          </a:p>
        </p:txBody>
      </p:sp>
    </p:spTree>
    <p:extLst>
      <p:ext uri="{BB962C8B-B14F-4D97-AF65-F5344CB8AC3E}">
        <p14:creationId xmlns:p14="http://schemas.microsoft.com/office/powerpoint/2010/main" val="537909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35</a:t>
            </a:fld>
            <a:endParaRPr lang="en-US"/>
          </a:p>
        </p:txBody>
      </p:sp>
    </p:spTree>
    <p:extLst>
      <p:ext uri="{BB962C8B-B14F-4D97-AF65-F5344CB8AC3E}">
        <p14:creationId xmlns:p14="http://schemas.microsoft.com/office/powerpoint/2010/main" val="41960487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36</a:t>
            </a:fld>
            <a:endParaRPr lang="en-US"/>
          </a:p>
        </p:txBody>
      </p:sp>
    </p:spTree>
    <p:extLst>
      <p:ext uri="{BB962C8B-B14F-4D97-AF65-F5344CB8AC3E}">
        <p14:creationId xmlns:p14="http://schemas.microsoft.com/office/powerpoint/2010/main" val="1790367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37</a:t>
            </a:fld>
            <a:endParaRPr lang="en-US"/>
          </a:p>
        </p:txBody>
      </p:sp>
    </p:spTree>
    <p:extLst>
      <p:ext uri="{BB962C8B-B14F-4D97-AF65-F5344CB8AC3E}">
        <p14:creationId xmlns:p14="http://schemas.microsoft.com/office/powerpoint/2010/main" val="4905281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38</a:t>
            </a:fld>
            <a:endParaRPr lang="en-US"/>
          </a:p>
        </p:txBody>
      </p:sp>
    </p:spTree>
    <p:extLst>
      <p:ext uri="{BB962C8B-B14F-4D97-AF65-F5344CB8AC3E}">
        <p14:creationId xmlns:p14="http://schemas.microsoft.com/office/powerpoint/2010/main" val="3433859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39</a:t>
            </a:fld>
            <a:endParaRPr lang="en-US"/>
          </a:p>
        </p:txBody>
      </p:sp>
    </p:spTree>
    <p:extLst>
      <p:ext uri="{BB962C8B-B14F-4D97-AF65-F5344CB8AC3E}">
        <p14:creationId xmlns:p14="http://schemas.microsoft.com/office/powerpoint/2010/main" val="38276740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40</a:t>
            </a:fld>
            <a:endParaRPr lang="en-US"/>
          </a:p>
        </p:txBody>
      </p:sp>
    </p:spTree>
    <p:extLst>
      <p:ext uri="{BB962C8B-B14F-4D97-AF65-F5344CB8AC3E}">
        <p14:creationId xmlns:p14="http://schemas.microsoft.com/office/powerpoint/2010/main" val="766259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5</a:t>
            </a:fld>
            <a:endParaRPr lang="en-US"/>
          </a:p>
        </p:txBody>
      </p:sp>
    </p:spTree>
    <p:extLst>
      <p:ext uri="{BB962C8B-B14F-4D97-AF65-F5344CB8AC3E}">
        <p14:creationId xmlns:p14="http://schemas.microsoft.com/office/powerpoint/2010/main" val="7478811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41</a:t>
            </a:fld>
            <a:endParaRPr lang="en-US"/>
          </a:p>
        </p:txBody>
      </p:sp>
    </p:spTree>
    <p:extLst>
      <p:ext uri="{BB962C8B-B14F-4D97-AF65-F5344CB8AC3E}">
        <p14:creationId xmlns:p14="http://schemas.microsoft.com/office/powerpoint/2010/main" val="33761764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42</a:t>
            </a:fld>
            <a:endParaRPr lang="en-US"/>
          </a:p>
        </p:txBody>
      </p:sp>
    </p:spTree>
    <p:extLst>
      <p:ext uri="{BB962C8B-B14F-4D97-AF65-F5344CB8AC3E}">
        <p14:creationId xmlns:p14="http://schemas.microsoft.com/office/powerpoint/2010/main" val="11903857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43</a:t>
            </a:fld>
            <a:endParaRPr lang="en-US"/>
          </a:p>
        </p:txBody>
      </p:sp>
    </p:spTree>
    <p:extLst>
      <p:ext uri="{BB962C8B-B14F-4D97-AF65-F5344CB8AC3E}">
        <p14:creationId xmlns:p14="http://schemas.microsoft.com/office/powerpoint/2010/main" val="21871492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44</a:t>
            </a:fld>
            <a:endParaRPr lang="en-US"/>
          </a:p>
        </p:txBody>
      </p:sp>
    </p:spTree>
    <p:extLst>
      <p:ext uri="{BB962C8B-B14F-4D97-AF65-F5344CB8AC3E}">
        <p14:creationId xmlns:p14="http://schemas.microsoft.com/office/powerpoint/2010/main" val="30792405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45</a:t>
            </a:fld>
            <a:endParaRPr lang="en-US"/>
          </a:p>
        </p:txBody>
      </p:sp>
    </p:spTree>
    <p:extLst>
      <p:ext uri="{BB962C8B-B14F-4D97-AF65-F5344CB8AC3E}">
        <p14:creationId xmlns:p14="http://schemas.microsoft.com/office/powerpoint/2010/main" val="522615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46</a:t>
            </a:fld>
            <a:endParaRPr lang="en-US"/>
          </a:p>
        </p:txBody>
      </p:sp>
    </p:spTree>
    <p:extLst>
      <p:ext uri="{BB962C8B-B14F-4D97-AF65-F5344CB8AC3E}">
        <p14:creationId xmlns:p14="http://schemas.microsoft.com/office/powerpoint/2010/main" val="191027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6</a:t>
            </a:fld>
            <a:endParaRPr lang="en-US"/>
          </a:p>
        </p:txBody>
      </p:sp>
    </p:spTree>
    <p:extLst>
      <p:ext uri="{BB962C8B-B14F-4D97-AF65-F5344CB8AC3E}">
        <p14:creationId xmlns:p14="http://schemas.microsoft.com/office/powerpoint/2010/main" val="350804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7</a:t>
            </a:fld>
            <a:endParaRPr lang="en-US"/>
          </a:p>
        </p:txBody>
      </p:sp>
    </p:spTree>
    <p:extLst>
      <p:ext uri="{BB962C8B-B14F-4D97-AF65-F5344CB8AC3E}">
        <p14:creationId xmlns:p14="http://schemas.microsoft.com/office/powerpoint/2010/main" val="2950586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End of physical models</a:t>
            </a:r>
          </a:p>
          <a:p>
            <a:pPr algn="l"/>
            <a:r>
              <a:rPr lang="en-US" dirty="0"/>
              <a:t>Move to Architecture model</a:t>
            </a:r>
          </a:p>
        </p:txBody>
      </p:sp>
      <p:sp>
        <p:nvSpPr>
          <p:cNvPr id="4" name="Slide Number Placeholder 3"/>
          <p:cNvSpPr>
            <a:spLocks noGrp="1"/>
          </p:cNvSpPr>
          <p:nvPr>
            <p:ph type="sldNum" sz="quarter" idx="5"/>
          </p:nvPr>
        </p:nvSpPr>
        <p:spPr/>
        <p:txBody>
          <a:bodyPr/>
          <a:lstStyle/>
          <a:p>
            <a:fld id="{E4F52C1D-7E19-48F8-A59D-585BBD92D1ED}" type="slidenum">
              <a:rPr lang="en-US" smtClean="0"/>
              <a:t>8</a:t>
            </a:fld>
            <a:endParaRPr lang="en-US"/>
          </a:p>
        </p:txBody>
      </p:sp>
    </p:spTree>
    <p:extLst>
      <p:ext uri="{BB962C8B-B14F-4D97-AF65-F5344CB8AC3E}">
        <p14:creationId xmlns:p14="http://schemas.microsoft.com/office/powerpoint/2010/main" val="1831753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9</a:t>
            </a:fld>
            <a:endParaRPr lang="en-US"/>
          </a:p>
        </p:txBody>
      </p:sp>
    </p:spTree>
    <p:extLst>
      <p:ext uri="{BB962C8B-B14F-4D97-AF65-F5344CB8AC3E}">
        <p14:creationId xmlns:p14="http://schemas.microsoft.com/office/powerpoint/2010/main" val="3085960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10</a:t>
            </a:fld>
            <a:endParaRPr lang="en-US"/>
          </a:p>
        </p:txBody>
      </p:sp>
    </p:spTree>
    <p:extLst>
      <p:ext uri="{BB962C8B-B14F-4D97-AF65-F5344CB8AC3E}">
        <p14:creationId xmlns:p14="http://schemas.microsoft.com/office/powerpoint/2010/main" val="426342052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131DE2-73C4-4490-AA1C-450AADFD6331}" type="datetime1">
              <a:rPr lang="en-US" smtClean="0"/>
              <a:t>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1E9CB0-A905-47BA-B560-E5D347211E11}" type="datetime1">
              <a:rPr lang="en-US" smtClean="0"/>
              <a:t>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39D39C-6634-4E45-B94E-743E905BF732}" type="datetime1">
              <a:rPr lang="en-US" smtClean="0"/>
              <a:t>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88D00B-A7EA-4890-AFF6-058C6EBEF003}" type="datetime1">
              <a:rPr lang="en-US" smtClean="0"/>
              <a:t>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C39C023-8C1C-41F0-9F39-76E245017BAC}" type="datetime1">
              <a:rPr lang="en-US" smtClean="0"/>
              <a:t>11/4/24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95142-F003-451C-BD04-542B0FC19C5D}" type="datetime1">
              <a:rPr lang="en-US" smtClean="0"/>
              <a:t>11/4/24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9C0A5F-3B10-47E1-A74B-37D337484349}" type="datetime1">
              <a:rPr lang="en-US" smtClean="0"/>
              <a:t>11/4/24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D6672C-B382-4665-B15C-1A20F0B904B2}" type="datetime1">
              <a:rPr lang="en-US" smtClean="0"/>
              <a:t>11/4/24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44A22-34DD-40FC-816A-7EB0F9E737E5}" type="datetime1">
              <a:rPr lang="en-US" smtClean="0"/>
              <a:t>11/4/24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1B3B9A-4A75-4435-8587-AA28E50509B2}" type="datetime1">
              <a:rPr lang="en-US" smtClean="0"/>
              <a:t>11/4/24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8F2C48-7C61-4ED7-AE0A-3B23640FC2A6}" type="datetime1">
              <a:rPr lang="en-US" smtClean="0"/>
              <a:t>11/4/24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58628A3-45F6-4120-82AD-86DA8B62A436}" type="datetime1">
              <a:rPr lang="en-US" smtClean="0"/>
              <a:t>11/4/24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A5B1-8B4D-EB14-96A2-A9AC1680DCB5}"/>
              </a:ext>
            </a:extLst>
          </p:cNvPr>
          <p:cNvSpPr>
            <a:spLocks noGrp="1"/>
          </p:cNvSpPr>
          <p:nvPr>
            <p:ph type="ctrTitle"/>
          </p:nvPr>
        </p:nvSpPr>
        <p:spPr/>
        <p:txBody>
          <a:bodyPr/>
          <a:lstStyle/>
          <a:p>
            <a:r>
              <a:rPr lang="en-US" sz="8000" dirty="0"/>
              <a:t>Distributed System</a:t>
            </a:r>
          </a:p>
        </p:txBody>
      </p:sp>
      <p:sp>
        <p:nvSpPr>
          <p:cNvPr id="3" name="Subtitle 2">
            <a:extLst>
              <a:ext uri="{FF2B5EF4-FFF2-40B4-BE49-F238E27FC236}">
                <a16:creationId xmlns:a16="http://schemas.microsoft.com/office/drawing/2014/main" id="{CAD77AF9-2DB2-0220-8273-6B087763F2AD}"/>
              </a:ext>
            </a:extLst>
          </p:cNvPr>
          <p:cNvSpPr>
            <a:spLocks noGrp="1"/>
          </p:cNvSpPr>
          <p:nvPr>
            <p:ph type="subTitle" idx="1"/>
          </p:nvPr>
        </p:nvSpPr>
        <p:spPr>
          <a:xfrm>
            <a:off x="1051560" y="3816725"/>
            <a:ext cx="7891272" cy="1069848"/>
          </a:xfrm>
        </p:spPr>
        <p:txBody>
          <a:bodyPr>
            <a:normAutofit/>
          </a:bodyPr>
          <a:lstStyle/>
          <a:p>
            <a:r>
              <a:rPr lang="en-US" sz="3200" dirty="0"/>
              <a:t>System Models</a:t>
            </a:r>
          </a:p>
        </p:txBody>
      </p:sp>
      <p:sp>
        <p:nvSpPr>
          <p:cNvPr id="4" name="Title 1">
            <a:extLst>
              <a:ext uri="{FF2B5EF4-FFF2-40B4-BE49-F238E27FC236}">
                <a16:creationId xmlns:a16="http://schemas.microsoft.com/office/drawing/2014/main" id="{65024CA4-AFDB-81C5-A248-D501C70E2CB4}"/>
              </a:ext>
            </a:extLst>
          </p:cNvPr>
          <p:cNvSpPr txBox="1">
            <a:spLocks/>
          </p:cNvSpPr>
          <p:nvPr/>
        </p:nvSpPr>
        <p:spPr>
          <a:xfrm>
            <a:off x="9949872" y="4246276"/>
            <a:ext cx="1206610" cy="921025"/>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9600" kern="1200" cap="all" baseline="0">
                <a:blipFill dpi="0" rotWithShape="1">
                  <a:blip r:embed="rId2"/>
                  <a:srcRect/>
                  <a:tile tx="6350" ty="-127000" sx="65000" sy="64000" flip="none" algn="tl"/>
                </a:blipFill>
                <a:latin typeface="+mj-lt"/>
                <a:ea typeface="+mj-ea"/>
                <a:cs typeface="+mj-cs"/>
              </a:defRPr>
            </a:lvl1pPr>
          </a:lstStyle>
          <a:p>
            <a:r>
              <a:rPr lang="en-US" sz="6600" dirty="0">
                <a:solidFill>
                  <a:schemeClr val="bg1"/>
                </a:solidFill>
              </a:rPr>
              <a:t>2</a:t>
            </a:r>
          </a:p>
        </p:txBody>
      </p:sp>
      <p:sp>
        <p:nvSpPr>
          <p:cNvPr id="5" name="Subtitle 2">
            <a:extLst>
              <a:ext uri="{FF2B5EF4-FFF2-40B4-BE49-F238E27FC236}">
                <a16:creationId xmlns:a16="http://schemas.microsoft.com/office/drawing/2014/main" id="{5AB52236-983A-3E95-21C0-676D970D8FDA}"/>
              </a:ext>
            </a:extLst>
          </p:cNvPr>
          <p:cNvSpPr txBox="1">
            <a:spLocks/>
          </p:cNvSpPr>
          <p:nvPr/>
        </p:nvSpPr>
        <p:spPr>
          <a:xfrm>
            <a:off x="907182" y="6120900"/>
            <a:ext cx="5557787" cy="519764"/>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3200" dirty="0"/>
              <a:t>Prepared by: Khem </a:t>
            </a:r>
            <a:r>
              <a:rPr lang="en-US" sz="3200" dirty="0" err="1"/>
              <a:t>Thay</a:t>
            </a:r>
            <a:endParaRPr lang="en-US" sz="3200" dirty="0"/>
          </a:p>
        </p:txBody>
      </p:sp>
    </p:spTree>
    <p:extLst>
      <p:ext uri="{BB962C8B-B14F-4D97-AF65-F5344CB8AC3E}">
        <p14:creationId xmlns:p14="http://schemas.microsoft.com/office/powerpoint/2010/main" val="3878898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Architectural models</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algn="l"/>
            <a:r>
              <a:rPr lang="en-US" sz="2400" dirty="0"/>
              <a:t>The comparation of architectural model:</a:t>
            </a:r>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10</a:t>
            </a:fld>
            <a:endParaRPr lang="en-US" dirty="0"/>
          </a:p>
        </p:txBody>
      </p:sp>
      <p:pic>
        <p:nvPicPr>
          <p:cNvPr id="6" name="Picture 5">
            <a:extLst>
              <a:ext uri="{FF2B5EF4-FFF2-40B4-BE49-F238E27FC236}">
                <a16:creationId xmlns:a16="http://schemas.microsoft.com/office/drawing/2014/main" id="{9DF15850-478E-CA9E-1F4E-6ECD0A47D2D1}"/>
              </a:ext>
            </a:extLst>
          </p:cNvPr>
          <p:cNvPicPr>
            <a:picLocks noChangeAspect="1"/>
          </p:cNvPicPr>
          <p:nvPr/>
        </p:nvPicPr>
        <p:blipFill>
          <a:blip r:embed="rId3"/>
          <a:stretch>
            <a:fillRect/>
          </a:stretch>
        </p:blipFill>
        <p:spPr>
          <a:xfrm>
            <a:off x="1821316" y="2556346"/>
            <a:ext cx="8549368" cy="4301654"/>
          </a:xfrm>
          <a:prstGeom prst="rect">
            <a:avLst/>
          </a:prstGeom>
        </p:spPr>
      </p:pic>
    </p:spTree>
    <p:extLst>
      <p:ext uri="{BB962C8B-B14F-4D97-AF65-F5344CB8AC3E}">
        <p14:creationId xmlns:p14="http://schemas.microsoft.com/office/powerpoint/2010/main" val="3718037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Architectural models</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algn="l"/>
            <a:r>
              <a:rPr lang="en-US" sz="2400" b="1" i="0" u="none" strike="noStrike" baseline="0" dirty="0"/>
              <a:t>Architecture </a:t>
            </a:r>
            <a:r>
              <a:rPr lang="en-US" sz="2400" i="0" u="none" strike="noStrike" baseline="0" dirty="0"/>
              <a:t>of a system </a:t>
            </a:r>
            <a:r>
              <a:rPr lang="en-US" sz="2400" dirty="0"/>
              <a:t>refers to the </a:t>
            </a:r>
            <a:r>
              <a:rPr lang="en-US" sz="2400" b="1" dirty="0"/>
              <a:t>structure</a:t>
            </a:r>
            <a:r>
              <a:rPr lang="en-US" sz="2400" dirty="0"/>
              <a:t> in terms of </a:t>
            </a:r>
            <a:r>
              <a:rPr lang="en-US" sz="2400" b="1" dirty="0"/>
              <a:t>separated components </a:t>
            </a:r>
            <a:r>
              <a:rPr lang="en-US" sz="2400" dirty="0"/>
              <a:t>and their </a:t>
            </a:r>
            <a:r>
              <a:rPr lang="en-US" sz="2400" b="1" dirty="0"/>
              <a:t>interrelationships</a:t>
            </a:r>
            <a:r>
              <a:rPr lang="en-US" sz="2400" dirty="0"/>
              <a:t>.</a:t>
            </a:r>
          </a:p>
          <a:p>
            <a:pPr algn="l"/>
            <a:r>
              <a:rPr lang="en-US" sz="2400" dirty="0"/>
              <a:t>The goal is to make the </a:t>
            </a:r>
            <a:r>
              <a:rPr lang="en-US" sz="2400" b="1" dirty="0"/>
              <a:t>system reliable, manageable, adaptable </a:t>
            </a:r>
            <a:r>
              <a:rPr lang="en-US" sz="2400" dirty="0"/>
              <a:t>and </a:t>
            </a:r>
            <a:r>
              <a:rPr lang="en-US" sz="2400" b="1" dirty="0"/>
              <a:t>cost-effective.</a:t>
            </a:r>
          </a:p>
          <a:p>
            <a:pPr algn="l"/>
            <a:r>
              <a:rPr lang="en-US" sz="2400" dirty="0"/>
              <a:t>The architectural models used in distributed systems include:</a:t>
            </a:r>
          </a:p>
          <a:p>
            <a:pPr lvl="1"/>
            <a:r>
              <a:rPr lang="en-US" sz="2200" dirty="0"/>
              <a:t>Client-server models</a:t>
            </a:r>
          </a:p>
          <a:p>
            <a:pPr lvl="1"/>
            <a:r>
              <a:rPr lang="en-US" sz="2200" dirty="0"/>
              <a:t>Peer-to-peer approaches</a:t>
            </a:r>
          </a:p>
          <a:p>
            <a:pPr lvl="1"/>
            <a:r>
              <a:rPr lang="en-US" sz="2200" dirty="0"/>
              <a:t>Distributed objects</a:t>
            </a:r>
          </a:p>
          <a:p>
            <a:pPr lvl="1"/>
            <a:r>
              <a:rPr lang="en-US" sz="2200" dirty="0"/>
              <a:t>Distributed components</a:t>
            </a:r>
          </a:p>
          <a:p>
            <a:pPr lvl="1"/>
            <a:r>
              <a:rPr lang="en-US" sz="2200" dirty="0"/>
              <a:t>Distributed event-based systems</a:t>
            </a:r>
          </a:p>
          <a:p>
            <a:pPr algn="l"/>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2073713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lnSpcReduction="10000"/>
          </a:bodyPr>
          <a:lstStyle/>
          <a:p>
            <a:pPr marL="0" indent="0" algn="l">
              <a:buNone/>
            </a:pPr>
            <a:r>
              <a:rPr lang="en-US" sz="2800" b="1" dirty="0"/>
              <a:t>Communicating entities</a:t>
            </a:r>
          </a:p>
          <a:p>
            <a:pPr algn="l"/>
            <a:r>
              <a:rPr lang="en-US" sz="2400" b="0" i="0" u="none" strike="noStrike" baseline="0" dirty="0"/>
              <a:t>From a </a:t>
            </a:r>
            <a:r>
              <a:rPr lang="en-US" sz="2400" b="1" i="0" u="none" strike="noStrike" baseline="0" dirty="0"/>
              <a:t>system perspective</a:t>
            </a:r>
            <a:r>
              <a:rPr lang="en-US" sz="2400" b="0" i="0" u="none" strike="noStrike" baseline="0" dirty="0"/>
              <a:t>: the </a:t>
            </a:r>
            <a:r>
              <a:rPr lang="en-US" sz="2400" b="1" i="0" u="none" strike="noStrike" baseline="0" dirty="0"/>
              <a:t>entities </a:t>
            </a:r>
            <a:r>
              <a:rPr lang="en-US" sz="2400" b="0" i="0" u="none" strike="noStrike" baseline="0" dirty="0"/>
              <a:t>that communicate are </a:t>
            </a:r>
            <a:r>
              <a:rPr lang="en-US" sz="2400" b="1" i="0" u="none" strike="noStrike" baseline="0" dirty="0"/>
              <a:t>processes</a:t>
            </a:r>
            <a:r>
              <a:rPr lang="en-US" sz="2400" b="0" i="0" u="none" strike="noStrike" baseline="0" dirty="0"/>
              <a:t>. So distributed system can be seen as a number of </a:t>
            </a:r>
            <a:r>
              <a:rPr lang="en-US" sz="2400" b="1" i="0" u="none" strike="noStrike" baseline="0" dirty="0"/>
              <a:t>processes </a:t>
            </a:r>
            <a:r>
              <a:rPr lang="en-US" sz="2400" b="0" i="0" u="none" strike="noStrike" baseline="0" dirty="0"/>
              <a:t>coupled with appropriate </a:t>
            </a:r>
            <a:r>
              <a:rPr lang="en-US" sz="2400" b="1" i="0" u="none" strike="noStrike" baseline="0" dirty="0" err="1"/>
              <a:t>interprocess</a:t>
            </a:r>
            <a:r>
              <a:rPr lang="en-US" sz="2400" b="1" i="0" u="none" strike="noStrike" baseline="0" dirty="0"/>
              <a:t> communication paradigms</a:t>
            </a:r>
            <a:r>
              <a:rPr lang="en-US" sz="2400" b="0" i="0" u="none" strike="noStrike" baseline="0" dirty="0"/>
              <a:t>. In distributed system, </a:t>
            </a:r>
            <a:r>
              <a:rPr lang="en-US" sz="2400" b="1" i="0" u="none" strike="noStrike" baseline="0" dirty="0"/>
              <a:t>processes </a:t>
            </a:r>
            <a:r>
              <a:rPr lang="en-US" sz="2400" b="0" i="0" u="none" strike="noStrike" baseline="0" dirty="0"/>
              <a:t>are replaced by </a:t>
            </a:r>
            <a:r>
              <a:rPr lang="en-US" sz="2400" b="1" i="0" u="none" strike="noStrike" baseline="0" dirty="0"/>
              <a:t>threads</a:t>
            </a:r>
            <a:r>
              <a:rPr lang="en-US" sz="2400" b="0" i="0" u="none" strike="noStrike" baseline="0" dirty="0"/>
              <a:t>, so it is </a:t>
            </a:r>
            <a:r>
              <a:rPr lang="en-US" sz="2400" b="1" i="0" u="none" strike="noStrike" baseline="0" dirty="0"/>
              <a:t>threads </a:t>
            </a:r>
            <a:r>
              <a:rPr lang="en-US" sz="2400" b="0" i="0" u="none" strike="noStrike" baseline="0" dirty="0"/>
              <a:t>that are the </a:t>
            </a:r>
            <a:r>
              <a:rPr lang="en-US" sz="2400" b="1" i="0" u="none" strike="noStrike" baseline="0" dirty="0"/>
              <a:t>endpoints of communication.</a:t>
            </a:r>
            <a:endParaRPr lang="en-US" sz="2400" b="0" i="0" u="none" strike="noStrike" baseline="0" dirty="0"/>
          </a:p>
          <a:p>
            <a:pPr algn="l"/>
            <a:r>
              <a:rPr lang="en-US" sz="2400" b="0" i="0" u="none" strike="noStrike" baseline="0" dirty="0"/>
              <a:t>From a </a:t>
            </a:r>
            <a:r>
              <a:rPr lang="en-US" sz="2400" b="1" i="0" u="none" strike="noStrike" baseline="0" dirty="0"/>
              <a:t>programming perspective:</a:t>
            </a:r>
            <a:endParaRPr lang="km-KH" sz="2400" b="1" i="0" u="none" strike="noStrike" baseline="0" dirty="0"/>
          </a:p>
          <a:p>
            <a:pPr lvl="1"/>
            <a:r>
              <a:rPr lang="en-US" sz="2000" b="1" dirty="0"/>
              <a:t>Objects:</a:t>
            </a:r>
            <a:r>
              <a:rPr lang="en-US" sz="2000" dirty="0"/>
              <a:t> in distributed object-based approaches, a </a:t>
            </a:r>
            <a:r>
              <a:rPr lang="en-US" sz="2000" b="1" dirty="0"/>
              <a:t>computation </a:t>
            </a:r>
            <a:r>
              <a:rPr lang="en-US" sz="2000" dirty="0"/>
              <a:t>consists of a number of </a:t>
            </a:r>
            <a:r>
              <a:rPr lang="en-US" sz="2000" b="1" dirty="0"/>
              <a:t>interacting objects.</a:t>
            </a:r>
          </a:p>
          <a:p>
            <a:pPr lvl="1"/>
            <a:r>
              <a:rPr lang="en-US" sz="2000" b="1" dirty="0"/>
              <a:t>Components: </a:t>
            </a:r>
            <a:r>
              <a:rPr lang="en-US" sz="2000" dirty="0"/>
              <a:t>is the </a:t>
            </a:r>
            <a:r>
              <a:rPr lang="en-US" sz="2000" b="1" dirty="0"/>
              <a:t>resemble of objects</a:t>
            </a:r>
            <a:r>
              <a:rPr lang="en-US" sz="2000" dirty="0"/>
              <a:t>. Components specify </a:t>
            </a:r>
            <a:r>
              <a:rPr lang="en-US" sz="2000" b="1" dirty="0"/>
              <a:t>objects’ interfaces</a:t>
            </a:r>
            <a:r>
              <a:rPr lang="en-US" sz="2000" dirty="0"/>
              <a:t> and the </a:t>
            </a:r>
            <a:r>
              <a:rPr lang="en-US" sz="2000" b="1" dirty="0"/>
              <a:t>assumptions</a:t>
            </a:r>
            <a:r>
              <a:rPr lang="en-US" sz="2000" dirty="0"/>
              <a:t> (method) they make.</a:t>
            </a:r>
          </a:p>
          <a:p>
            <a:pPr lvl="1"/>
            <a:r>
              <a:rPr lang="en-US" sz="2000" b="1" dirty="0"/>
              <a:t>Web services: </a:t>
            </a:r>
            <a:r>
              <a:rPr lang="en-US" sz="2000" dirty="0"/>
              <a:t>closely related to </a:t>
            </a:r>
            <a:r>
              <a:rPr lang="en-US" sz="2000" b="1" dirty="0"/>
              <a:t>objects</a:t>
            </a:r>
            <a:r>
              <a:rPr lang="en-US" sz="2000" dirty="0"/>
              <a:t> and </a:t>
            </a:r>
            <a:r>
              <a:rPr lang="en-US" sz="2000" b="1" dirty="0"/>
              <a:t>components</a:t>
            </a:r>
            <a:r>
              <a:rPr lang="en-US" sz="2000" dirty="0"/>
              <a:t>, but web services are integrated into the </a:t>
            </a:r>
            <a:r>
              <a:rPr lang="en-US" sz="2000" b="1" dirty="0"/>
              <a:t>WWW</a:t>
            </a:r>
            <a:r>
              <a:rPr lang="en-US" sz="2000" dirty="0"/>
              <a:t> by using </a:t>
            </a:r>
            <a:r>
              <a:rPr lang="en-US" sz="2000" b="1" dirty="0"/>
              <a:t>web standards </a:t>
            </a:r>
            <a:r>
              <a:rPr lang="en-US" sz="2000" dirty="0"/>
              <a:t>to represent </a:t>
            </a:r>
            <a:r>
              <a:rPr lang="en-US" sz="2000" b="1" dirty="0"/>
              <a:t>services</a:t>
            </a:r>
            <a:r>
              <a:rPr lang="en-US" sz="2000" dirty="0"/>
              <a:t>.</a:t>
            </a:r>
            <a:endParaRPr lang="en-US" sz="2000" b="1" dirty="0"/>
          </a:p>
          <a:p>
            <a:pPr lvl="1"/>
            <a:endParaRPr lang="en-US" sz="2000" b="1" dirty="0"/>
          </a:p>
          <a:p>
            <a:pPr algn="l"/>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536573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lnSpcReduction="10000"/>
          </a:bodyPr>
          <a:lstStyle/>
          <a:p>
            <a:pPr marL="0" indent="0" algn="l">
              <a:buNone/>
            </a:pPr>
            <a:r>
              <a:rPr lang="en-US" sz="2800" b="1" dirty="0"/>
              <a:t>Communicating Paradigms</a:t>
            </a:r>
          </a:p>
          <a:p>
            <a:pPr algn="l"/>
            <a:r>
              <a:rPr lang="en-US" sz="2400" b="1" i="0" u="none" strike="noStrike" baseline="0" dirty="0"/>
              <a:t>Communication</a:t>
            </a:r>
            <a:r>
              <a:rPr lang="en-US" sz="2400" b="1" dirty="0"/>
              <a:t> paradigms </a:t>
            </a:r>
            <a:r>
              <a:rPr lang="en-US" sz="2400" dirty="0"/>
              <a:t>refers to how all </a:t>
            </a:r>
            <a:r>
              <a:rPr lang="en-US" sz="2400" b="1" dirty="0"/>
              <a:t>entities communicate </a:t>
            </a:r>
            <a:r>
              <a:rPr lang="en-US" sz="2400" dirty="0"/>
              <a:t>with one another.</a:t>
            </a:r>
            <a:endParaRPr lang="en-US" sz="2400" b="0" i="0" u="none" strike="noStrike" baseline="0" dirty="0"/>
          </a:p>
          <a:p>
            <a:pPr algn="l"/>
            <a:r>
              <a:rPr lang="en-US" sz="2400" b="0" i="0" u="none" strike="noStrike" baseline="0" dirty="0"/>
              <a:t>3 </a:t>
            </a:r>
            <a:r>
              <a:rPr lang="en-US" sz="2400" b="1" i="0" u="none" strike="noStrike" baseline="0" dirty="0"/>
              <a:t>types</a:t>
            </a:r>
            <a:r>
              <a:rPr lang="en-US" sz="2400" i="0" u="none" strike="noStrike" baseline="0" dirty="0"/>
              <a:t> of communication paradigm include</a:t>
            </a:r>
            <a:r>
              <a:rPr lang="en-US" sz="2400" b="1" i="0" u="none" strike="noStrike" baseline="0" dirty="0"/>
              <a:t>:</a:t>
            </a:r>
            <a:endParaRPr lang="km-KH" sz="2400" b="1" i="0" u="none" strike="noStrike" baseline="0" dirty="0"/>
          </a:p>
          <a:p>
            <a:pPr lvl="1"/>
            <a:r>
              <a:rPr lang="en-US" sz="2000" b="1" dirty="0" err="1"/>
              <a:t>Interprocess</a:t>
            </a:r>
            <a:r>
              <a:rPr lang="en-US" sz="2000" b="1" dirty="0"/>
              <a:t> communication:</a:t>
            </a:r>
            <a:r>
              <a:rPr lang="en-US" sz="2000" dirty="0"/>
              <a:t> is the </a:t>
            </a:r>
            <a:r>
              <a:rPr lang="en-US" sz="2000" b="1" dirty="0"/>
              <a:t>low-level support </a:t>
            </a:r>
            <a:r>
              <a:rPr lang="en-US" sz="2000" dirty="0"/>
              <a:t>for </a:t>
            </a:r>
            <a:r>
              <a:rPr lang="en-US" sz="2000" b="1" dirty="0"/>
              <a:t>communication</a:t>
            </a:r>
            <a:r>
              <a:rPr lang="en-US" sz="2000" dirty="0"/>
              <a:t> between </a:t>
            </a:r>
            <a:r>
              <a:rPr lang="en-US" sz="2000" b="1" dirty="0"/>
              <a:t>processes</a:t>
            </a:r>
            <a:r>
              <a:rPr lang="en-US" sz="2000" dirty="0"/>
              <a:t>, including </a:t>
            </a:r>
            <a:r>
              <a:rPr lang="en-US" sz="2000" b="1" dirty="0"/>
              <a:t>message-passing primitives</a:t>
            </a:r>
            <a:r>
              <a:rPr lang="en-US" sz="2000" dirty="0"/>
              <a:t>, </a:t>
            </a:r>
            <a:r>
              <a:rPr lang="en-US" sz="2000" b="1" dirty="0"/>
              <a:t>direct access to API </a:t>
            </a:r>
            <a:r>
              <a:rPr lang="en-US" sz="2000" dirty="0"/>
              <a:t>and </a:t>
            </a:r>
            <a:r>
              <a:rPr lang="en-US" sz="2000" b="1" dirty="0"/>
              <a:t>multicast communication</a:t>
            </a:r>
            <a:r>
              <a:rPr lang="en-US" sz="2000" dirty="0"/>
              <a:t>.</a:t>
            </a:r>
          </a:p>
          <a:p>
            <a:pPr lvl="1"/>
            <a:r>
              <a:rPr lang="en-US" sz="2000" b="1" i="0" u="none" strike="noStrike" baseline="0" dirty="0"/>
              <a:t>Remote invocation</a:t>
            </a:r>
            <a:r>
              <a:rPr lang="en-US" sz="2000" b="0" i="0" u="none" strike="noStrike" baseline="0" dirty="0"/>
              <a:t>: covers a range of </a:t>
            </a:r>
            <a:r>
              <a:rPr lang="en-US" sz="2000" b="1" i="0" u="none" strike="noStrike" baseline="0" dirty="0"/>
              <a:t>techniques </a:t>
            </a:r>
            <a:r>
              <a:rPr lang="en-US" sz="2000" b="0" i="0" u="none" strike="noStrike" baseline="0" dirty="0"/>
              <a:t>based on a </a:t>
            </a:r>
            <a:r>
              <a:rPr lang="en-US" sz="2000" b="1" i="0" u="none" strike="noStrike" baseline="0" dirty="0"/>
              <a:t>two-way exchange </a:t>
            </a:r>
            <a:r>
              <a:rPr lang="en-US" sz="2000" b="0" i="0" u="none" strike="noStrike" baseline="0" dirty="0"/>
              <a:t>between </a:t>
            </a:r>
            <a:r>
              <a:rPr lang="en-US" sz="2000" b="1" i="0" u="none" strike="noStrike" baseline="0" dirty="0"/>
              <a:t>communicating entities </a:t>
            </a:r>
            <a:r>
              <a:rPr lang="en-US" sz="2000" b="0" i="0" u="none" strike="noStrike" baseline="0" dirty="0"/>
              <a:t>and results in the </a:t>
            </a:r>
            <a:r>
              <a:rPr lang="en-US" sz="2000" b="1" i="0" u="none" strike="noStrike" baseline="0" dirty="0"/>
              <a:t>calling </a:t>
            </a:r>
            <a:r>
              <a:rPr lang="en-US" sz="2000" b="0" i="0" u="none" strike="noStrike" baseline="0" dirty="0"/>
              <a:t>of a </a:t>
            </a:r>
            <a:r>
              <a:rPr lang="en-US" sz="2000" b="1" i="0" u="none" strike="noStrike" baseline="0" dirty="0"/>
              <a:t>remote operation</a:t>
            </a:r>
            <a:r>
              <a:rPr lang="en-US" sz="2000" b="0" i="0" u="none" strike="noStrike" baseline="0" dirty="0"/>
              <a:t>, </a:t>
            </a:r>
            <a:r>
              <a:rPr lang="en-US" sz="2000" b="1" i="0" u="none" strike="noStrike" baseline="0" dirty="0"/>
              <a:t>procedure </a:t>
            </a:r>
            <a:r>
              <a:rPr lang="en-US" sz="2000" b="0" i="0" u="none" strike="noStrike" baseline="0" dirty="0"/>
              <a:t>or </a:t>
            </a:r>
            <a:r>
              <a:rPr lang="en-US" sz="2000" b="1" i="0" u="none" strike="noStrike" baseline="0" dirty="0"/>
              <a:t>method</a:t>
            </a:r>
            <a:r>
              <a:rPr lang="en-US" sz="2000" b="0" i="0" u="none" strike="noStrike" baseline="0" dirty="0"/>
              <a:t>.</a:t>
            </a:r>
          </a:p>
          <a:p>
            <a:pPr lvl="1"/>
            <a:r>
              <a:rPr lang="en-US" sz="2000" b="1" i="0" u="none" strike="noStrike" baseline="0" dirty="0"/>
              <a:t>Request-reply protocols</a:t>
            </a:r>
            <a:r>
              <a:rPr lang="en-US" sz="2000" b="0" i="0" u="none" strike="noStrike" baseline="0" dirty="0"/>
              <a:t>: a </a:t>
            </a:r>
            <a:r>
              <a:rPr lang="en-US" sz="2000" b="1" i="0" u="none" strike="noStrike" baseline="0" dirty="0"/>
              <a:t>pattern </a:t>
            </a:r>
            <a:r>
              <a:rPr lang="en-US" sz="2000" b="0" i="0" u="none" strike="noStrike" baseline="0" dirty="0"/>
              <a:t>used in the </a:t>
            </a:r>
            <a:r>
              <a:rPr lang="en-US" sz="2000" b="1" i="0" u="none" strike="noStrike" baseline="0" dirty="0"/>
              <a:t>underlying message-passing service </a:t>
            </a:r>
            <a:r>
              <a:rPr lang="en-US" sz="2000" b="0" i="0" u="none" strike="noStrike" baseline="0" dirty="0"/>
              <a:t>to support </a:t>
            </a:r>
            <a:r>
              <a:rPr lang="en-US" sz="2000" b="1" i="0" u="none" strike="noStrike" baseline="0" dirty="0"/>
              <a:t>client-server computing</a:t>
            </a:r>
            <a:r>
              <a:rPr lang="en-US" sz="2000" b="0" i="0" u="none" strike="noStrike" baseline="0" dirty="0"/>
              <a:t>. It involves a </a:t>
            </a:r>
            <a:r>
              <a:rPr lang="en-US" sz="2000" b="1" i="0" u="none" strike="noStrike" baseline="0" dirty="0"/>
              <a:t>pairwise exchange </a:t>
            </a:r>
            <a:r>
              <a:rPr lang="en-US" sz="2000" b="0" i="0" u="none" strike="noStrike" baseline="0" dirty="0"/>
              <a:t>of </a:t>
            </a:r>
            <a:r>
              <a:rPr lang="en-US" sz="2000" b="1" i="0" u="none" strike="noStrike" baseline="0" dirty="0"/>
              <a:t>messages </a:t>
            </a:r>
            <a:r>
              <a:rPr lang="en-US" sz="2000" b="0" i="0" u="none" strike="noStrike" baseline="0" dirty="0"/>
              <a:t>from client to server and from server back to client.</a:t>
            </a:r>
            <a:endParaRPr lang="en-US" sz="2000" b="1" dirty="0"/>
          </a:p>
          <a:p>
            <a:pPr algn="l"/>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47718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1712687"/>
            <a:ext cx="10058400" cy="4925222"/>
          </a:xfrm>
        </p:spPr>
        <p:txBody>
          <a:bodyPr>
            <a:normAutofit fontScale="40000" lnSpcReduction="20000"/>
          </a:bodyPr>
          <a:lstStyle/>
          <a:p>
            <a:pPr marL="0" indent="0" algn="l">
              <a:buNone/>
            </a:pPr>
            <a:r>
              <a:rPr lang="en-US" sz="7000" b="1" dirty="0"/>
              <a:t>Communicating Paradigms</a:t>
            </a:r>
          </a:p>
          <a:p>
            <a:pPr algn="l"/>
            <a:r>
              <a:rPr lang="en-US" sz="6000" b="0" i="0" u="none" strike="noStrike" baseline="0" dirty="0"/>
              <a:t>Most distributed systems use:</a:t>
            </a:r>
          </a:p>
          <a:p>
            <a:pPr lvl="1"/>
            <a:r>
              <a:rPr lang="en-US" sz="5500" b="1" i="0" u="none" strike="noStrike" baseline="0" dirty="0"/>
              <a:t>Remote procedure calls (RPC)</a:t>
            </a:r>
            <a:r>
              <a:rPr lang="en-US" sz="5500" b="0" i="0" u="none" strike="noStrike" baseline="0" dirty="0"/>
              <a:t>: </a:t>
            </a:r>
            <a:r>
              <a:rPr lang="en-US" sz="5500" b="1" i="0" u="none" strike="noStrike" baseline="0" dirty="0"/>
              <a:t>procedures </a:t>
            </a:r>
            <a:r>
              <a:rPr lang="en-US" sz="5500" b="0" i="0" u="none" strike="noStrike" baseline="0" dirty="0"/>
              <a:t>in </a:t>
            </a:r>
            <a:r>
              <a:rPr lang="en-US" sz="5500" b="1" i="0" u="none" strike="noStrike" baseline="0" dirty="0"/>
              <a:t>processes </a:t>
            </a:r>
            <a:r>
              <a:rPr lang="en-US" sz="5500" b="0" i="0" u="none" strike="noStrike" baseline="0" dirty="0"/>
              <a:t>on </a:t>
            </a:r>
            <a:r>
              <a:rPr lang="en-US" sz="5500" b="1" i="0" u="none" strike="noStrike" baseline="0" dirty="0"/>
              <a:t>remote computers </a:t>
            </a:r>
            <a:r>
              <a:rPr lang="en-US" sz="5500" b="0" i="0" u="none" strike="noStrike" baseline="0" dirty="0"/>
              <a:t>can be called as if they are the </a:t>
            </a:r>
            <a:r>
              <a:rPr lang="en-US" sz="5500" b="1" i="0" u="none" strike="noStrike" baseline="0" dirty="0"/>
              <a:t>procedures </a:t>
            </a:r>
            <a:r>
              <a:rPr lang="en-US" sz="5500" b="0" i="0" u="none" strike="noStrike" baseline="0" dirty="0"/>
              <a:t>in </a:t>
            </a:r>
            <a:r>
              <a:rPr lang="en-US" sz="5500" b="1" i="0" u="none" strike="noStrike" baseline="0" dirty="0"/>
              <a:t>local address space</a:t>
            </a:r>
            <a:r>
              <a:rPr lang="en-US" sz="5500" b="0" i="0" u="none" strike="noStrike" baseline="0" dirty="0"/>
              <a:t>. RPC </a:t>
            </a:r>
            <a:r>
              <a:rPr lang="en-US" sz="5500" b="1" i="0" u="none" strike="noStrike" baseline="0" dirty="0"/>
              <a:t>hides </a:t>
            </a:r>
            <a:r>
              <a:rPr lang="en-US" sz="5500" b="0" i="0" u="none" strike="noStrike" baseline="0" dirty="0"/>
              <a:t>the </a:t>
            </a:r>
            <a:r>
              <a:rPr lang="en-US" sz="5500" b="1" i="0" u="none" strike="noStrike" baseline="0" dirty="0"/>
              <a:t>encoding </a:t>
            </a:r>
            <a:r>
              <a:rPr lang="en-US" sz="5500" b="0" i="0" u="none" strike="noStrike" baseline="0" dirty="0"/>
              <a:t>and </a:t>
            </a:r>
            <a:r>
              <a:rPr lang="en-US" sz="5500" b="1" i="0" u="none" strike="noStrike" baseline="0" dirty="0"/>
              <a:t>decoding of parameters</a:t>
            </a:r>
            <a:r>
              <a:rPr lang="en-US" sz="5500" b="0" i="0" u="none" strike="noStrike" baseline="0" dirty="0"/>
              <a:t>, </a:t>
            </a:r>
            <a:r>
              <a:rPr lang="en-US" sz="5500" b="1" i="0" u="none" strike="noStrike" baseline="0" dirty="0"/>
              <a:t>results</a:t>
            </a:r>
            <a:r>
              <a:rPr lang="en-US" sz="5500" b="0" i="0" u="none" strike="noStrike" baseline="0" dirty="0"/>
              <a:t>, and the </a:t>
            </a:r>
            <a:r>
              <a:rPr lang="en-US" sz="5500" b="1" i="0" u="none" strike="noStrike" baseline="0" dirty="0"/>
              <a:t>passing of messages</a:t>
            </a:r>
            <a:r>
              <a:rPr lang="en-US" sz="5500" b="0" i="0" u="none" strike="noStrike" baseline="0" dirty="0"/>
              <a:t>. RPC supports </a:t>
            </a:r>
            <a:r>
              <a:rPr lang="en-US" sz="5500" b="1" i="0" u="none" strike="noStrike" baseline="0" dirty="0"/>
              <a:t>client-server computing </a:t>
            </a:r>
            <a:r>
              <a:rPr lang="en-US" sz="5500" b="0" i="0" u="none" strike="noStrike" baseline="0" dirty="0"/>
              <a:t>by: </a:t>
            </a:r>
            <a:r>
              <a:rPr lang="en-US" sz="5500" b="1" i="0" u="none" strike="noStrike" baseline="0" dirty="0"/>
              <a:t>servers </a:t>
            </a:r>
            <a:r>
              <a:rPr lang="en-US" sz="5500" b="0" i="0" u="none" strike="noStrike" baseline="0" dirty="0"/>
              <a:t>offer the </a:t>
            </a:r>
            <a:r>
              <a:rPr lang="en-US" sz="5500" b="1" i="0" u="none" strike="noStrike" baseline="0" dirty="0"/>
              <a:t>operations </a:t>
            </a:r>
            <a:r>
              <a:rPr lang="en-US" sz="5500" b="0" i="0" u="none" strike="noStrike" baseline="0" dirty="0"/>
              <a:t>through </a:t>
            </a:r>
            <a:r>
              <a:rPr lang="en-US" sz="5500" b="1" i="0" u="none" strike="noStrike" baseline="0" dirty="0"/>
              <a:t>service interface </a:t>
            </a:r>
            <a:r>
              <a:rPr lang="en-US" sz="5500" b="0" i="0" u="none" strike="noStrike" baseline="0" dirty="0"/>
              <a:t>and </a:t>
            </a:r>
            <a:r>
              <a:rPr lang="en-US" sz="5500" b="1" i="0" u="none" strike="noStrike" baseline="0" dirty="0"/>
              <a:t>clients </a:t>
            </a:r>
            <a:r>
              <a:rPr lang="en-US" sz="5500" b="0" i="0" u="none" strike="noStrike" baseline="0" dirty="0"/>
              <a:t>can calls these </a:t>
            </a:r>
            <a:r>
              <a:rPr lang="en-US" sz="5500" b="1" i="0" u="none" strike="noStrike" baseline="0" dirty="0"/>
              <a:t>operations </a:t>
            </a:r>
            <a:r>
              <a:rPr lang="en-US" sz="5500" b="0" i="0" u="none" strike="noStrike" baseline="0" dirty="0"/>
              <a:t>directly as if they were available locally</a:t>
            </a:r>
          </a:p>
          <a:p>
            <a:pPr lvl="1"/>
            <a:r>
              <a:rPr lang="en-US" sz="5500" b="1" i="0" u="none" strike="noStrike" baseline="0" dirty="0"/>
              <a:t>Remote method invocation (RMI)</a:t>
            </a:r>
            <a:r>
              <a:rPr lang="en-US" sz="5500" b="0" i="0" u="none" strike="noStrike" baseline="0" dirty="0"/>
              <a:t>: similar to </a:t>
            </a:r>
            <a:r>
              <a:rPr lang="en-US" sz="5500" b="1" i="0" u="none" strike="noStrike" baseline="0" dirty="0"/>
              <a:t>RPC </a:t>
            </a:r>
            <a:r>
              <a:rPr lang="en-US" sz="5500" b="0" i="0" u="none" strike="noStrike" baseline="0" dirty="0"/>
              <a:t>but deal with </a:t>
            </a:r>
            <a:r>
              <a:rPr lang="en-US" sz="5500" b="1" i="0" u="none" strike="noStrike" baseline="0" dirty="0"/>
              <a:t>distributed objects</a:t>
            </a:r>
            <a:r>
              <a:rPr lang="en-US" sz="5500" b="0" i="0" u="none" strike="noStrike" baseline="0" dirty="0"/>
              <a:t>. A calling to an </a:t>
            </a:r>
            <a:r>
              <a:rPr lang="en-US" sz="5500" b="1" i="0" u="none" strike="noStrike" baseline="0" dirty="0"/>
              <a:t>object </a:t>
            </a:r>
            <a:r>
              <a:rPr lang="en-US" sz="5500" b="0" i="0" u="none" strike="noStrike" baseline="0" dirty="0"/>
              <a:t>can invoke a </a:t>
            </a:r>
            <a:r>
              <a:rPr lang="en-US" sz="5500" b="1" i="0" u="none" strike="noStrike" baseline="0" dirty="0"/>
              <a:t>method </a:t>
            </a:r>
            <a:r>
              <a:rPr lang="en-US" sz="5500" b="0" i="0" u="none" strike="noStrike" baseline="0" dirty="0"/>
              <a:t>of a </a:t>
            </a:r>
            <a:r>
              <a:rPr lang="en-US" sz="5500" b="1" i="0" u="none" strike="noStrike" baseline="0" dirty="0"/>
              <a:t>remote object</a:t>
            </a:r>
            <a:r>
              <a:rPr lang="en-US" sz="5500" b="0" i="0" u="none" strike="noStrike" baseline="0" dirty="0"/>
              <a:t>. The </a:t>
            </a:r>
            <a:r>
              <a:rPr lang="en-US" sz="5500" b="1" i="0" u="none" strike="noStrike" baseline="0" dirty="0"/>
              <a:t>underlying details </a:t>
            </a:r>
            <a:r>
              <a:rPr lang="en-US" sz="5500" b="0" i="0" u="none" strike="noStrike" baseline="0" dirty="0"/>
              <a:t>are generally </a:t>
            </a:r>
            <a:r>
              <a:rPr lang="en-US" sz="5500" b="1" i="0" u="none" strike="noStrike" baseline="0" dirty="0"/>
              <a:t>hidden </a:t>
            </a:r>
            <a:r>
              <a:rPr lang="en-US" sz="5500" b="0" i="0" u="none" strike="noStrike" baseline="0" dirty="0"/>
              <a:t>from the </a:t>
            </a:r>
            <a:r>
              <a:rPr lang="en-US" sz="5500" b="1" i="0" u="none" strike="noStrike" baseline="0" dirty="0"/>
              <a:t>user</a:t>
            </a:r>
            <a:r>
              <a:rPr lang="en-US" sz="5500" b="0" i="0" u="none" strike="noStrike" baseline="0" dirty="0"/>
              <a:t>.</a:t>
            </a:r>
          </a:p>
          <a:p>
            <a:pPr algn="l"/>
            <a:r>
              <a:rPr lang="en-US" sz="6000" b="1" i="0" u="none" strike="noStrike" baseline="0" dirty="0"/>
              <a:t>RPC </a:t>
            </a:r>
            <a:r>
              <a:rPr lang="en-US" sz="6000" b="0" i="0" u="none" strike="noStrike" baseline="0" dirty="0"/>
              <a:t>and </a:t>
            </a:r>
            <a:r>
              <a:rPr lang="en-US" sz="6000" b="1" i="0" u="none" strike="noStrike" baseline="0" dirty="0"/>
              <a:t>RMI </a:t>
            </a:r>
            <a:r>
              <a:rPr lang="en-US" sz="6000" b="0" i="0" u="none" strike="noStrike" baseline="0" dirty="0"/>
              <a:t>have 1 thing in common: </a:t>
            </a:r>
            <a:r>
              <a:rPr lang="en-US" sz="6000" b="1" i="0" u="none" strike="noStrike" baseline="0" dirty="0"/>
              <a:t>communication </a:t>
            </a:r>
            <a:r>
              <a:rPr lang="en-US" sz="6000" b="0" i="0" u="none" strike="noStrike" baseline="0" dirty="0"/>
              <a:t>represents a </a:t>
            </a:r>
            <a:r>
              <a:rPr lang="en-US" sz="6000" b="1" i="0" u="none" strike="noStrike" baseline="0" dirty="0"/>
              <a:t>two-way relationship </a:t>
            </a:r>
            <a:r>
              <a:rPr lang="en-US" sz="6000" b="0" i="0" u="none" strike="noStrike" baseline="0" dirty="0"/>
              <a:t>between a </a:t>
            </a:r>
            <a:r>
              <a:rPr lang="en-US" sz="6000" b="1" i="0" u="none" strike="noStrike" baseline="0" dirty="0"/>
              <a:t>sender </a:t>
            </a:r>
            <a:r>
              <a:rPr lang="en-US" sz="6000" b="0" i="0" u="none" strike="noStrike" baseline="0" dirty="0"/>
              <a:t>and a </a:t>
            </a:r>
            <a:r>
              <a:rPr lang="en-US" sz="6000" b="1" i="0" u="none" strike="noStrike" baseline="0" dirty="0"/>
              <a:t>receiver</a:t>
            </a:r>
            <a:r>
              <a:rPr lang="en-US" sz="6000" b="0" i="0" u="none" strike="noStrike" baseline="0" dirty="0"/>
              <a:t>, with the </a:t>
            </a:r>
            <a:r>
              <a:rPr lang="en-US" sz="6000" b="1" i="0" u="none" strike="noStrike" baseline="0" dirty="0"/>
              <a:t>senders </a:t>
            </a:r>
            <a:r>
              <a:rPr lang="en-US" sz="6000" b="0" i="0" u="none" strike="noStrike" baseline="0" dirty="0"/>
              <a:t>directing messages or invocations to the associated </a:t>
            </a:r>
            <a:r>
              <a:rPr lang="en-US" sz="6000" b="1" i="0" u="none" strike="noStrike" baseline="0" dirty="0"/>
              <a:t>receivers</a:t>
            </a:r>
            <a:r>
              <a:rPr lang="en-US" sz="6000" b="0" i="0" u="none" strike="noStrike" baseline="0" dirty="0"/>
              <a:t>. </a:t>
            </a:r>
            <a:r>
              <a:rPr lang="en-US" sz="6000" b="1" i="0" u="none" strike="noStrike" baseline="0" dirty="0"/>
              <a:t>Receivers </a:t>
            </a:r>
            <a:r>
              <a:rPr lang="en-US" sz="6000" b="0" i="0" u="none" strike="noStrike" baseline="0" dirty="0"/>
              <a:t>also aware of the </a:t>
            </a:r>
            <a:r>
              <a:rPr lang="en-US" sz="6000" b="1" i="0" u="none" strike="noStrike" baseline="0" dirty="0"/>
              <a:t>ID of senders</a:t>
            </a:r>
            <a:r>
              <a:rPr lang="en-US" sz="6000" b="0" i="0" u="none" strike="noStrike" baseline="0" dirty="0"/>
              <a:t>, and in most cases </a:t>
            </a:r>
            <a:r>
              <a:rPr lang="en-US" sz="6000" b="1" i="0" u="none" strike="noStrike" baseline="0" dirty="0"/>
              <a:t>both parties </a:t>
            </a:r>
            <a:r>
              <a:rPr lang="en-US" sz="6000" b="0" i="0" u="none" strike="noStrike" baseline="0" dirty="0"/>
              <a:t>must </a:t>
            </a:r>
            <a:r>
              <a:rPr lang="en-US" sz="6000" b="1" i="0" u="none" strike="noStrike" baseline="0" dirty="0"/>
              <a:t>exist </a:t>
            </a:r>
            <a:r>
              <a:rPr lang="en-US" sz="6000" b="0" i="0" u="none" strike="noStrike" baseline="0" dirty="0"/>
              <a:t>at the same time.</a:t>
            </a:r>
            <a:endParaRPr lang="en-US" sz="6000"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161722114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marL="0" indent="0" algn="l">
              <a:buNone/>
            </a:pPr>
            <a:r>
              <a:rPr lang="en-US" sz="2800" b="1" dirty="0"/>
              <a:t>Communicating Paradigms</a:t>
            </a:r>
          </a:p>
          <a:p>
            <a:pPr algn="l"/>
            <a:r>
              <a:rPr lang="en-US" sz="2400" dirty="0"/>
              <a:t>Techniques of </a:t>
            </a:r>
            <a:r>
              <a:rPr lang="en-US" sz="2400" b="1" dirty="0"/>
              <a:t>indirect communication</a:t>
            </a:r>
            <a:r>
              <a:rPr lang="en-US" sz="2400" dirty="0"/>
              <a:t>, through a </a:t>
            </a:r>
            <a:r>
              <a:rPr lang="en-US" sz="2400" b="1" dirty="0"/>
              <a:t>third entity</a:t>
            </a:r>
            <a:r>
              <a:rPr lang="en-US" sz="2400" dirty="0"/>
              <a:t>, allow a strong </a:t>
            </a:r>
            <a:r>
              <a:rPr lang="en-US" sz="2400" b="1" dirty="0"/>
              <a:t>degree of decoupling </a:t>
            </a:r>
            <a:r>
              <a:rPr lang="en-US" sz="2400" dirty="0"/>
              <a:t>between </a:t>
            </a:r>
            <a:r>
              <a:rPr lang="en-US" sz="2400" b="1" dirty="0"/>
              <a:t>senders</a:t>
            </a:r>
            <a:r>
              <a:rPr lang="en-US" sz="2400" dirty="0"/>
              <a:t> and </a:t>
            </a:r>
            <a:r>
              <a:rPr lang="en-US" sz="2400" b="1" dirty="0"/>
              <a:t>receivers</a:t>
            </a:r>
            <a:r>
              <a:rPr lang="en-US" sz="2400" dirty="0"/>
              <a:t>.</a:t>
            </a:r>
            <a:endParaRPr lang="en-US" sz="2000" dirty="0"/>
          </a:p>
          <a:p>
            <a:pPr lvl="1"/>
            <a:r>
              <a:rPr lang="en-US" sz="2400" dirty="0"/>
              <a:t>Group communication</a:t>
            </a:r>
          </a:p>
          <a:p>
            <a:pPr lvl="1"/>
            <a:r>
              <a:rPr lang="en-US" sz="2400" dirty="0"/>
              <a:t>Publish-subscribe systems</a:t>
            </a:r>
          </a:p>
          <a:p>
            <a:pPr lvl="1"/>
            <a:r>
              <a:rPr lang="en-US" sz="2400" dirty="0"/>
              <a:t>Message queues</a:t>
            </a:r>
          </a:p>
          <a:p>
            <a:pPr lvl="1"/>
            <a:r>
              <a:rPr lang="en-US" sz="2400" dirty="0"/>
              <a:t>Tuple spaces</a:t>
            </a:r>
          </a:p>
          <a:p>
            <a:pPr lvl="1"/>
            <a:r>
              <a:rPr lang="en-US" sz="2400" dirty="0"/>
              <a:t>Distributed shared memory (DSM)</a:t>
            </a:r>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3334846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Autofit/>
          </a:bodyPr>
          <a:lstStyle/>
          <a:p>
            <a:pPr algn="l"/>
            <a:r>
              <a:rPr lang="en-US" sz="2200" b="1" dirty="0"/>
              <a:t>Group communication:</a:t>
            </a:r>
            <a:r>
              <a:rPr lang="en-US" sz="2200" dirty="0"/>
              <a:t> concerns with the delivery of messages to a set of recipients. It is a multiparty communication paradigm supporting one-to-many communication. Group communication relies on group ID. Recipients can receive messages sent to a group by joining the group. Senders can send messages to the group via the group ID; senders don’t need to know the recipients of the message.</a:t>
            </a:r>
            <a:endParaRPr lang="en-US" sz="2200" b="1" dirty="0"/>
          </a:p>
          <a:p>
            <a:pPr algn="l"/>
            <a:r>
              <a:rPr lang="en-US" sz="2200" b="1" dirty="0"/>
              <a:t>Publish-subscribe systems: </a:t>
            </a:r>
            <a:r>
              <a:rPr lang="en-US" sz="2200" dirty="0"/>
              <a:t>sometimes called distributed event-based systems, ensures information generated by producers in routed to consumers who desire this information, Ex: a large number of producers (or publishers) distributed information items of interest (events) to a number of consumers (or subscribers).</a:t>
            </a:r>
            <a:endParaRPr lang="en-US" sz="2200" b="1"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1623774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fontScale="92500" lnSpcReduction="10000"/>
          </a:bodyPr>
          <a:lstStyle/>
          <a:p>
            <a:pPr algn="l"/>
            <a:r>
              <a:rPr lang="en-US" sz="2400" b="1" dirty="0"/>
              <a:t>Message queues: </a:t>
            </a:r>
            <a:r>
              <a:rPr lang="en-US" sz="2400" dirty="0"/>
              <a:t>offers a point-to-point service that producer’s processes can send messages to a specified queue, and consumer’s processes can receive messages from the queue or be notified of the arrival of new messages in the queue. Queues offer an indirection between the producer and consumer processes.</a:t>
            </a:r>
            <a:endParaRPr lang="en-US" sz="2400" b="1" dirty="0"/>
          </a:p>
          <a:p>
            <a:pPr algn="l"/>
            <a:r>
              <a:rPr lang="en-US" sz="2400" b="1" dirty="0"/>
              <a:t>Tuple spaces: </a:t>
            </a:r>
            <a:r>
              <a:rPr lang="en-US" sz="2400" dirty="0"/>
              <a:t>supports a model whereby processes can place arbitrary items of structured data in persistent tuple space, then other processes can read or remove such tuples from the tuple space. Readers and writers don’t need to exist at the same time because the tuple space is persistent.</a:t>
            </a:r>
            <a:endParaRPr lang="en-US" sz="2400" b="1" dirty="0"/>
          </a:p>
          <a:p>
            <a:pPr algn="l"/>
            <a:r>
              <a:rPr lang="en-US" sz="2400" b="1" dirty="0"/>
              <a:t>Distributed shared memory (DSM): </a:t>
            </a:r>
            <a:r>
              <a:rPr lang="en-US" sz="2400" dirty="0"/>
              <a:t>provide an abstraction for sharing data between processes that don’t share physical memory. Programmers are presented with a familiar abstraction of reading or writing (shared) data structures as if they were in their own local address spaces.</a:t>
            </a:r>
            <a:endParaRPr lang="en-US" sz="2400" b="1"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352676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marL="0" indent="0" algn="l">
              <a:buNone/>
            </a:pPr>
            <a:r>
              <a:rPr lang="en-US" sz="2800" b="1" dirty="0"/>
              <a:t>Roles and responsibilities</a:t>
            </a:r>
          </a:p>
          <a:p>
            <a:pPr algn="l"/>
            <a:r>
              <a:rPr lang="en-US" sz="2800" b="1" i="0" u="none" strike="noStrike" baseline="0" dirty="0"/>
              <a:t>Processes</a:t>
            </a:r>
            <a:r>
              <a:rPr lang="en-US" sz="2800" b="0" i="0" u="none" strike="noStrike" baseline="0" dirty="0"/>
              <a:t> take on given </a:t>
            </a:r>
            <a:r>
              <a:rPr lang="en-US" sz="2800" b="1" i="0" u="none" strike="noStrike" baseline="0" dirty="0"/>
              <a:t>roles</a:t>
            </a:r>
            <a:r>
              <a:rPr lang="en-US" sz="2800" b="0" i="0" u="none" strike="noStrike" baseline="0" dirty="0"/>
              <a:t>, and these roles are fundamental in establishing the overall </a:t>
            </a:r>
            <a:r>
              <a:rPr lang="en-US" sz="2800" b="1" i="0" u="none" strike="noStrike" baseline="0" dirty="0"/>
              <a:t>architecture</a:t>
            </a:r>
            <a:r>
              <a:rPr lang="en-US" sz="2800" b="0" i="0" u="none" strike="noStrike" baseline="0" dirty="0"/>
              <a:t>. The </a:t>
            </a:r>
            <a:r>
              <a:rPr lang="en-US" sz="2800" b="1" i="0" u="none" strike="noStrike" baseline="0" dirty="0"/>
              <a:t>rol</a:t>
            </a:r>
            <a:r>
              <a:rPr lang="en-US" sz="2800" b="1" dirty="0"/>
              <a:t>e</a:t>
            </a:r>
            <a:r>
              <a:rPr lang="en-US" sz="2800" dirty="0"/>
              <a:t> of individual </a:t>
            </a:r>
            <a:r>
              <a:rPr lang="en-US" sz="2800" b="1" dirty="0"/>
              <a:t>process</a:t>
            </a:r>
            <a:r>
              <a:rPr lang="en-US" sz="2800" dirty="0"/>
              <a:t> leads to </a:t>
            </a:r>
            <a:r>
              <a:rPr lang="en-US" sz="2800" b="1" dirty="0"/>
              <a:t>2 architectural styles</a:t>
            </a:r>
            <a:r>
              <a:rPr lang="en-US" sz="2800" dirty="0"/>
              <a:t>: </a:t>
            </a:r>
            <a:endParaRPr lang="en-US" sz="2800" b="0" i="0" u="none" strike="noStrike" baseline="0" dirty="0"/>
          </a:p>
          <a:p>
            <a:pPr lvl="1"/>
            <a:r>
              <a:rPr lang="en-US" sz="2400" b="1" dirty="0"/>
              <a:t>Client-Server: client processes </a:t>
            </a:r>
            <a:r>
              <a:rPr lang="en-US" sz="2400" dirty="0"/>
              <a:t>interact with </a:t>
            </a:r>
            <a:r>
              <a:rPr lang="en-US" sz="2400" b="1" dirty="0"/>
              <a:t>server processes</a:t>
            </a:r>
            <a:r>
              <a:rPr lang="en-US" sz="2400" dirty="0"/>
              <a:t> in order to access the </a:t>
            </a:r>
            <a:r>
              <a:rPr lang="en-US" sz="2400" b="1" dirty="0"/>
              <a:t>shared resources </a:t>
            </a:r>
            <a:r>
              <a:rPr lang="en-US" sz="2400" dirty="0"/>
              <a:t>that they manage.</a:t>
            </a:r>
          </a:p>
          <a:p>
            <a:pPr lvl="1"/>
            <a:r>
              <a:rPr lang="en-US" sz="2400" b="1" dirty="0"/>
              <a:t>Peer-to-peer: </a:t>
            </a:r>
            <a:r>
              <a:rPr lang="en-US" sz="2400" dirty="0"/>
              <a:t>all of the </a:t>
            </a:r>
            <a:r>
              <a:rPr lang="en-US" sz="2400" b="1" dirty="0"/>
              <a:t>processes</a:t>
            </a:r>
            <a:r>
              <a:rPr lang="en-US" sz="2400" dirty="0"/>
              <a:t> play </a:t>
            </a:r>
            <a:r>
              <a:rPr lang="en-US" sz="2400" b="1" dirty="0"/>
              <a:t>similar roles</a:t>
            </a:r>
            <a:r>
              <a:rPr lang="en-US" sz="2400" dirty="0"/>
              <a:t>, interacting cooperatively as </a:t>
            </a:r>
            <a:r>
              <a:rPr lang="en-US" sz="2400" b="1" dirty="0"/>
              <a:t>peers</a:t>
            </a:r>
            <a:r>
              <a:rPr lang="en-US" sz="2400" dirty="0"/>
              <a:t> without any distinction between client and server processes.</a:t>
            </a:r>
            <a:endParaRPr lang="en-US" sz="2400" b="1"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850722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3752" y="1816608"/>
            <a:ext cx="10058400" cy="4251960"/>
          </a:xfrm>
        </p:spPr>
        <p:txBody>
          <a:bodyPr>
            <a:normAutofit/>
          </a:bodyPr>
          <a:lstStyle/>
          <a:p>
            <a:pPr marL="0" indent="0" algn="l">
              <a:buNone/>
            </a:pPr>
            <a:r>
              <a:rPr lang="en-US" sz="2400" b="1" dirty="0"/>
              <a:t>Client-server</a:t>
            </a:r>
          </a:p>
          <a:p>
            <a:pPr algn="l"/>
            <a:r>
              <a:rPr lang="en-US" b="1" i="0" u="none" strike="noStrike" baseline="0" dirty="0"/>
              <a:t>Client processes </a:t>
            </a:r>
            <a:r>
              <a:rPr lang="en-US" b="0" i="0" u="none" strike="noStrike" baseline="0" dirty="0"/>
              <a:t>interact with </a:t>
            </a:r>
            <a:r>
              <a:rPr lang="en-US" b="1" i="0" u="none" strike="noStrike" baseline="0" dirty="0"/>
              <a:t>server processes </a:t>
            </a:r>
            <a:r>
              <a:rPr lang="en-US" b="0" i="0" u="none" strike="noStrike" baseline="0" dirty="0"/>
              <a:t>of </a:t>
            </a:r>
            <a:r>
              <a:rPr lang="en-US" b="1" i="0" u="none" strike="noStrike" baseline="0" dirty="0"/>
              <a:t>different computers </a:t>
            </a:r>
            <a:r>
              <a:rPr lang="en-US" b="0" i="0" u="none" strike="noStrike" baseline="0" dirty="0"/>
              <a:t>in order to access the </a:t>
            </a:r>
            <a:r>
              <a:rPr lang="en-US" b="1" i="0" u="none" strike="noStrike" baseline="0" dirty="0"/>
              <a:t>shared resources </a:t>
            </a:r>
            <a:r>
              <a:rPr lang="en-US" b="0" i="0" u="none" strike="noStrike" baseline="0" dirty="0"/>
              <a:t>managed by the </a:t>
            </a:r>
            <a:r>
              <a:rPr lang="en-US" b="1" i="0" u="none" strike="noStrike" baseline="0" dirty="0"/>
              <a:t>remote computers.</a:t>
            </a:r>
          </a:p>
          <a:p>
            <a:pPr algn="l"/>
            <a:r>
              <a:rPr lang="en-US" b="1" i="0" u="none" strike="noStrike" baseline="0" dirty="0"/>
              <a:t>Servers</a:t>
            </a:r>
            <a:r>
              <a:rPr lang="en-US" b="0" i="0" u="none" strike="noStrike" baseline="0" dirty="0"/>
              <a:t> may </a:t>
            </a:r>
            <a:r>
              <a:rPr lang="en-US" dirty="0"/>
              <a:t>in turn be </a:t>
            </a:r>
            <a:r>
              <a:rPr lang="en-US" b="1" dirty="0"/>
              <a:t>clients</a:t>
            </a:r>
            <a:r>
              <a:rPr lang="en-US" dirty="0"/>
              <a:t> of </a:t>
            </a:r>
            <a:r>
              <a:rPr lang="en-US" b="1" dirty="0"/>
              <a:t>other servers</a:t>
            </a:r>
            <a:r>
              <a:rPr lang="en-US" dirty="0"/>
              <a:t>. Ex: </a:t>
            </a:r>
            <a:r>
              <a:rPr lang="en-US" b="1" dirty="0"/>
              <a:t>search engine </a:t>
            </a:r>
            <a:r>
              <a:rPr lang="en-US" dirty="0"/>
              <a:t>is both a </a:t>
            </a:r>
            <a:r>
              <a:rPr lang="en-US" b="1" dirty="0"/>
              <a:t>server</a:t>
            </a:r>
            <a:r>
              <a:rPr lang="en-US" dirty="0"/>
              <a:t> and a </a:t>
            </a:r>
            <a:r>
              <a:rPr lang="en-US" b="1" dirty="0"/>
              <a:t>client</a:t>
            </a:r>
            <a:r>
              <a:rPr lang="en-US" dirty="0"/>
              <a:t>: it responds to queries from browser clients, and it runs web crawlers that act as clients of other web servers.</a:t>
            </a:r>
          </a:p>
          <a:p>
            <a:pPr marL="0" indent="0" algn="l">
              <a:buNone/>
            </a:pPr>
            <a:endParaRPr lang="en-US" sz="2200" b="1" dirty="0"/>
          </a:p>
          <a:p>
            <a:pPr lvl="1"/>
            <a:endParaRPr lang="en-US" sz="2000" b="1" dirty="0"/>
          </a:p>
          <a:p>
            <a:pPr algn="l"/>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19</a:t>
            </a:fld>
            <a:endParaRPr lang="en-US" dirty="0"/>
          </a:p>
        </p:txBody>
      </p:sp>
      <p:pic>
        <p:nvPicPr>
          <p:cNvPr id="6" name="Picture 5">
            <a:extLst>
              <a:ext uri="{FF2B5EF4-FFF2-40B4-BE49-F238E27FC236}">
                <a16:creationId xmlns:a16="http://schemas.microsoft.com/office/drawing/2014/main" id="{8B2DD04C-43CC-C5BD-6EEC-76BD67E36E63}"/>
              </a:ext>
            </a:extLst>
          </p:cNvPr>
          <p:cNvPicPr>
            <a:picLocks noChangeAspect="1"/>
          </p:cNvPicPr>
          <p:nvPr/>
        </p:nvPicPr>
        <p:blipFill>
          <a:blip r:embed="rId3"/>
          <a:stretch>
            <a:fillRect/>
          </a:stretch>
        </p:blipFill>
        <p:spPr>
          <a:xfrm>
            <a:off x="2449191" y="4007793"/>
            <a:ext cx="7287522" cy="2630116"/>
          </a:xfrm>
          <a:prstGeom prst="rect">
            <a:avLst/>
          </a:prstGeom>
        </p:spPr>
      </p:pic>
    </p:spTree>
    <p:extLst>
      <p:ext uri="{BB962C8B-B14F-4D97-AF65-F5344CB8AC3E}">
        <p14:creationId xmlns:p14="http://schemas.microsoft.com/office/powerpoint/2010/main" val="173566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System Models</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241280" cy="4050792"/>
          </a:xfrm>
        </p:spPr>
        <p:txBody>
          <a:bodyPr>
            <a:normAutofit/>
          </a:bodyPr>
          <a:lstStyle/>
          <a:p>
            <a:r>
              <a:rPr lang="en-US" sz="2400" dirty="0"/>
              <a:t>There are </a:t>
            </a:r>
            <a:r>
              <a:rPr lang="en-US" sz="2400" b="1" dirty="0"/>
              <a:t>3 important models </a:t>
            </a:r>
            <a:r>
              <a:rPr lang="en-US" sz="2400" dirty="0"/>
              <a:t>which design distributed system:</a:t>
            </a:r>
          </a:p>
          <a:p>
            <a:pPr lvl="1"/>
            <a:r>
              <a:rPr lang="en-US" sz="2000" b="1" dirty="0"/>
              <a:t>Physical models: </a:t>
            </a:r>
            <a:r>
              <a:rPr lang="en-US" sz="2000" dirty="0"/>
              <a:t>the types of </a:t>
            </a:r>
            <a:r>
              <a:rPr lang="en-US" sz="2000" b="1" dirty="0"/>
              <a:t>computers </a:t>
            </a:r>
            <a:r>
              <a:rPr lang="en-US" sz="2000" dirty="0"/>
              <a:t>and </a:t>
            </a:r>
            <a:r>
              <a:rPr lang="en-US" sz="2000" b="1" dirty="0"/>
              <a:t>devices </a:t>
            </a:r>
            <a:r>
              <a:rPr lang="en-US" sz="2000" dirty="0"/>
              <a:t>that constitute a </a:t>
            </a:r>
            <a:r>
              <a:rPr lang="en-US" sz="2000" b="1" dirty="0"/>
              <a:t>system</a:t>
            </a:r>
            <a:r>
              <a:rPr lang="en-US" sz="2000" dirty="0"/>
              <a:t> and their </a:t>
            </a:r>
            <a:r>
              <a:rPr lang="en-US" sz="2000" b="1" dirty="0"/>
              <a:t>interconnectivity.</a:t>
            </a:r>
          </a:p>
          <a:p>
            <a:pPr lvl="1"/>
            <a:r>
              <a:rPr lang="en-US" sz="2000" b="1" dirty="0"/>
              <a:t>Architectural models: </a:t>
            </a:r>
            <a:r>
              <a:rPr lang="en-US" sz="2000" dirty="0"/>
              <a:t>a </a:t>
            </a:r>
            <a:r>
              <a:rPr lang="en-US" sz="2000" b="1" dirty="0"/>
              <a:t>system</a:t>
            </a:r>
            <a:r>
              <a:rPr lang="en-US" sz="2000" dirty="0"/>
              <a:t> for the </a:t>
            </a:r>
            <a:r>
              <a:rPr lang="en-US" sz="2000" b="1" dirty="0"/>
              <a:t>computational</a:t>
            </a:r>
            <a:r>
              <a:rPr lang="en-US" sz="2000" dirty="0"/>
              <a:t> and </a:t>
            </a:r>
            <a:r>
              <a:rPr lang="en-US" sz="2000" b="1" dirty="0"/>
              <a:t>communication</a:t>
            </a:r>
            <a:r>
              <a:rPr lang="en-US" sz="2000" dirty="0"/>
              <a:t> </a:t>
            </a:r>
            <a:r>
              <a:rPr lang="en-US" sz="2000" b="1" dirty="0"/>
              <a:t>tasks</a:t>
            </a:r>
            <a:r>
              <a:rPr lang="en-US" sz="2000" dirty="0"/>
              <a:t> to be performed by its computational elements. </a:t>
            </a:r>
          </a:p>
          <a:p>
            <a:pPr lvl="2">
              <a:buFont typeface="Courier New" panose="02070309020205020404" pitchFamily="49" charset="0"/>
              <a:buChar char="o"/>
            </a:pPr>
            <a:r>
              <a:rPr lang="en-US" sz="1800" dirty="0"/>
              <a:t>The </a:t>
            </a:r>
            <a:r>
              <a:rPr lang="en-US" sz="1800" b="1" dirty="0"/>
              <a:t>computational</a:t>
            </a:r>
            <a:r>
              <a:rPr lang="en-US" sz="1800" dirty="0"/>
              <a:t> </a:t>
            </a:r>
            <a:r>
              <a:rPr lang="en-US" sz="1800" b="1" dirty="0"/>
              <a:t>elements</a:t>
            </a:r>
            <a:r>
              <a:rPr lang="en-US" sz="1800" dirty="0"/>
              <a:t> can be </a:t>
            </a:r>
            <a:r>
              <a:rPr lang="en-US" sz="1800" b="1" dirty="0"/>
              <a:t>individual</a:t>
            </a:r>
            <a:r>
              <a:rPr lang="en-US" sz="1800" dirty="0"/>
              <a:t> </a:t>
            </a:r>
            <a:r>
              <a:rPr lang="en-US" sz="1800" b="1" dirty="0"/>
              <a:t>computers</a:t>
            </a:r>
            <a:r>
              <a:rPr lang="en-US" sz="1800" dirty="0"/>
              <a:t> or </a:t>
            </a:r>
            <a:r>
              <a:rPr lang="en-US" sz="1800" b="1" dirty="0"/>
              <a:t>aggregates of them </a:t>
            </a:r>
            <a:r>
              <a:rPr lang="en-US" sz="1800" dirty="0"/>
              <a:t>supported by appropriate </a:t>
            </a:r>
            <a:r>
              <a:rPr lang="en-US" sz="1800" b="1" dirty="0"/>
              <a:t>network</a:t>
            </a:r>
            <a:r>
              <a:rPr lang="en-US" sz="1800" dirty="0"/>
              <a:t> </a:t>
            </a:r>
            <a:r>
              <a:rPr lang="en-US" sz="1800" b="1" dirty="0"/>
              <a:t>interconnections.</a:t>
            </a:r>
          </a:p>
          <a:p>
            <a:pPr lvl="2">
              <a:buFont typeface="Courier New" panose="02070309020205020404" pitchFamily="49" charset="0"/>
              <a:buChar char="o"/>
            </a:pPr>
            <a:r>
              <a:rPr lang="en-US" sz="1800" b="1" dirty="0"/>
              <a:t>Client-Server </a:t>
            </a:r>
            <a:r>
              <a:rPr lang="en-US" sz="1800" dirty="0"/>
              <a:t>and </a:t>
            </a:r>
            <a:r>
              <a:rPr lang="en-US" sz="1800" b="1" dirty="0"/>
              <a:t>peer-to-peer</a:t>
            </a:r>
            <a:r>
              <a:rPr lang="en-US" sz="1800" dirty="0"/>
              <a:t> are 2 of the commonly-used </a:t>
            </a:r>
            <a:r>
              <a:rPr lang="en-US" sz="1800" b="1" dirty="0"/>
              <a:t>forms of architectural model</a:t>
            </a:r>
            <a:r>
              <a:rPr lang="en-US" sz="1800" dirty="0"/>
              <a:t>.</a:t>
            </a:r>
          </a:p>
          <a:p>
            <a:pPr lvl="1"/>
            <a:r>
              <a:rPr lang="en-US" sz="2000" b="1" dirty="0"/>
              <a:t>Fundamental models:</a:t>
            </a:r>
            <a:r>
              <a:rPr lang="en-US" sz="2000" dirty="0"/>
              <a:t> take an abstract view to describe </a:t>
            </a:r>
            <a:r>
              <a:rPr lang="en-US" sz="2000" b="1" dirty="0"/>
              <a:t>solutions</a:t>
            </a:r>
            <a:r>
              <a:rPr lang="en-US" sz="2000" dirty="0"/>
              <a:t> to the </a:t>
            </a:r>
            <a:r>
              <a:rPr lang="en-US" sz="2000" b="1" dirty="0"/>
              <a:t>issues</a:t>
            </a:r>
            <a:r>
              <a:rPr lang="en-US" sz="2000" dirty="0"/>
              <a:t> of distributed systems.</a:t>
            </a:r>
            <a:endParaRPr lang="en-US" sz="2000" b="1" dirty="0"/>
          </a:p>
        </p:txBody>
      </p:sp>
      <p:sp>
        <p:nvSpPr>
          <p:cNvPr id="4" name="Slide Number Placeholder 3">
            <a:extLst>
              <a:ext uri="{FF2B5EF4-FFF2-40B4-BE49-F238E27FC236}">
                <a16:creationId xmlns:a16="http://schemas.microsoft.com/office/drawing/2014/main" id="{FDC02FF1-7822-2E9F-0CC9-43BD83A78054}"/>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53908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3752" y="2093976"/>
            <a:ext cx="10058400" cy="3958550"/>
          </a:xfrm>
        </p:spPr>
        <p:txBody>
          <a:bodyPr>
            <a:normAutofit/>
          </a:bodyPr>
          <a:lstStyle/>
          <a:p>
            <a:pPr marL="0" indent="0" algn="l">
              <a:buNone/>
            </a:pPr>
            <a:r>
              <a:rPr lang="en-US" sz="2400" b="1" dirty="0"/>
              <a:t>Peer-to-peer</a:t>
            </a:r>
          </a:p>
          <a:p>
            <a:pPr algn="l"/>
            <a:r>
              <a:rPr lang="en-US" sz="2200" b="1" dirty="0"/>
              <a:t>All processes </a:t>
            </a:r>
            <a:r>
              <a:rPr lang="en-US" sz="2200" dirty="0"/>
              <a:t>involved in a </a:t>
            </a:r>
            <a:r>
              <a:rPr lang="en-US" sz="2200" b="1" dirty="0"/>
              <a:t>task</a:t>
            </a:r>
            <a:r>
              <a:rPr lang="en-US" sz="2200" dirty="0"/>
              <a:t> or </a:t>
            </a:r>
            <a:r>
              <a:rPr lang="en-US" sz="2200" b="1" dirty="0"/>
              <a:t>activity</a:t>
            </a:r>
            <a:r>
              <a:rPr lang="en-US" sz="2200" dirty="0"/>
              <a:t> have </a:t>
            </a:r>
            <a:r>
              <a:rPr lang="en-US" sz="2200" b="1" dirty="0"/>
              <a:t>similar roles</a:t>
            </a:r>
            <a:r>
              <a:rPr lang="en-US" sz="2200" dirty="0"/>
              <a:t>, interacting cooperatively as </a:t>
            </a:r>
            <a:r>
              <a:rPr lang="en-US" sz="2200" b="1" dirty="0"/>
              <a:t>peers</a:t>
            </a:r>
            <a:r>
              <a:rPr lang="en-US" sz="2200" dirty="0"/>
              <a:t> without any </a:t>
            </a:r>
            <a:r>
              <a:rPr lang="en-US" sz="2200" b="1" dirty="0"/>
              <a:t>distinction</a:t>
            </a:r>
            <a:r>
              <a:rPr lang="en-US" sz="2200" dirty="0"/>
              <a:t>.</a:t>
            </a:r>
          </a:p>
          <a:p>
            <a:pPr algn="l"/>
            <a:r>
              <a:rPr lang="en-US" sz="2200" dirty="0"/>
              <a:t>All participating </a:t>
            </a:r>
            <a:r>
              <a:rPr lang="en-US" sz="2200" b="1" dirty="0"/>
              <a:t>processes</a:t>
            </a:r>
            <a:r>
              <a:rPr lang="en-US" sz="2200" dirty="0"/>
              <a:t> run the same program and offer the same set of interfaces to each other.</a:t>
            </a:r>
          </a:p>
          <a:p>
            <a:pPr algn="l"/>
            <a:r>
              <a:rPr lang="en-US" sz="2200" dirty="0"/>
              <a:t>The </a:t>
            </a:r>
            <a:r>
              <a:rPr lang="en-US" sz="2200" b="1" dirty="0"/>
              <a:t>network</a:t>
            </a:r>
            <a:r>
              <a:rPr lang="en-US" sz="2200" dirty="0"/>
              <a:t> and </a:t>
            </a:r>
            <a:r>
              <a:rPr lang="en-US" sz="2200" b="1" dirty="0"/>
              <a:t>computing resources </a:t>
            </a:r>
            <a:r>
              <a:rPr lang="en-US" sz="2200" dirty="0"/>
              <a:t>owned by </a:t>
            </a:r>
            <a:r>
              <a:rPr lang="en-US" sz="2200" b="1" dirty="0"/>
              <a:t>each users</a:t>
            </a:r>
            <a:r>
              <a:rPr lang="en-US" sz="2200" dirty="0"/>
              <a:t> of a service could also be </a:t>
            </a:r>
            <a:r>
              <a:rPr lang="en-US" sz="2200" b="1" dirty="0"/>
              <a:t>used to support that service. </a:t>
            </a:r>
            <a:r>
              <a:rPr lang="en-US" sz="2200" dirty="0"/>
              <a:t>This means that the </a:t>
            </a:r>
            <a:r>
              <a:rPr lang="en-US" sz="2200" b="1" dirty="0"/>
              <a:t>resources </a:t>
            </a:r>
            <a:r>
              <a:rPr lang="en-US" sz="2200" dirty="0"/>
              <a:t>available to </a:t>
            </a:r>
            <a:r>
              <a:rPr lang="en-US" sz="2200" b="1" dirty="0"/>
              <a:t>run</a:t>
            </a:r>
            <a:r>
              <a:rPr lang="en-US" sz="2200" dirty="0"/>
              <a:t> the service</a:t>
            </a:r>
            <a:r>
              <a:rPr lang="en-US" sz="2200" b="1" dirty="0"/>
              <a:t> grow</a:t>
            </a:r>
            <a:r>
              <a:rPr lang="en-US" sz="2200" dirty="0"/>
              <a:t> with the </a:t>
            </a:r>
            <a:r>
              <a:rPr lang="en-US" sz="2200" b="1" dirty="0"/>
              <a:t>number of users.</a:t>
            </a:r>
            <a:endParaRPr lang="en-US" sz="2200"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2866309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3752" y="1853344"/>
            <a:ext cx="10058400" cy="3958550"/>
          </a:xfrm>
        </p:spPr>
        <p:txBody>
          <a:bodyPr>
            <a:normAutofit/>
          </a:bodyPr>
          <a:lstStyle/>
          <a:p>
            <a:pPr algn="l"/>
            <a:r>
              <a:rPr lang="en-US" b="1" dirty="0"/>
              <a:t>Peer-to-peer applications </a:t>
            </a:r>
            <a:r>
              <a:rPr lang="en-US" dirty="0"/>
              <a:t> and </a:t>
            </a:r>
            <a:r>
              <a:rPr lang="en-US" b="1" dirty="0"/>
              <a:t>systems</a:t>
            </a:r>
            <a:r>
              <a:rPr lang="en-US" dirty="0"/>
              <a:t> have been constructed to enable </a:t>
            </a:r>
            <a:r>
              <a:rPr lang="en-US" b="1" dirty="0"/>
              <a:t>millions of computers </a:t>
            </a:r>
            <a:r>
              <a:rPr lang="en-US" dirty="0"/>
              <a:t>to provide </a:t>
            </a:r>
            <a:r>
              <a:rPr lang="en-US" b="1" dirty="0"/>
              <a:t>access to data </a:t>
            </a:r>
            <a:r>
              <a:rPr lang="en-US" dirty="0"/>
              <a:t>and other </a:t>
            </a:r>
            <a:r>
              <a:rPr lang="en-US" b="1" dirty="0"/>
              <a:t>resources</a:t>
            </a:r>
            <a:r>
              <a:rPr lang="en-US" dirty="0"/>
              <a:t> that they collectively </a:t>
            </a:r>
            <a:r>
              <a:rPr lang="en-US" b="1" dirty="0"/>
              <a:t>store</a:t>
            </a:r>
            <a:r>
              <a:rPr lang="en-US" dirty="0"/>
              <a:t> and </a:t>
            </a:r>
            <a:r>
              <a:rPr lang="en-US" b="1" dirty="0"/>
              <a:t>manage</a:t>
            </a:r>
            <a:r>
              <a:rPr lang="en-US" dirty="0"/>
              <a:t>.</a:t>
            </a:r>
          </a:p>
          <a:p>
            <a:pPr algn="l"/>
            <a:r>
              <a:rPr lang="en-US" dirty="0"/>
              <a:t>The aim of </a:t>
            </a:r>
            <a:r>
              <a:rPr lang="en-US" b="1" dirty="0"/>
              <a:t>peer-to-peer architecture </a:t>
            </a:r>
            <a:r>
              <a:rPr lang="en-US" dirty="0"/>
              <a:t>is to exploit the </a:t>
            </a:r>
            <a:r>
              <a:rPr lang="en-US" b="1" dirty="0"/>
              <a:t>resources</a:t>
            </a:r>
            <a:r>
              <a:rPr lang="en-US" dirty="0"/>
              <a:t> from </a:t>
            </a:r>
            <a:r>
              <a:rPr lang="en-US" b="1" dirty="0"/>
              <a:t>participating computers </a:t>
            </a:r>
            <a:r>
              <a:rPr lang="en-US" dirty="0"/>
              <a:t>for the fulfilment of a given </a:t>
            </a:r>
            <a:r>
              <a:rPr lang="en-US" b="1" dirty="0"/>
              <a:t>task</a:t>
            </a:r>
            <a:r>
              <a:rPr lang="en-US" dirty="0"/>
              <a:t> or </a:t>
            </a:r>
            <a:r>
              <a:rPr lang="en-US" b="1" dirty="0"/>
              <a:t>activity</a:t>
            </a:r>
            <a:r>
              <a:rPr lang="en-US" dirty="0"/>
              <a:t>.</a:t>
            </a:r>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21</a:t>
            </a:fld>
            <a:endParaRPr lang="en-US" dirty="0"/>
          </a:p>
        </p:txBody>
      </p:sp>
      <p:pic>
        <p:nvPicPr>
          <p:cNvPr id="6" name="Picture 5">
            <a:extLst>
              <a:ext uri="{FF2B5EF4-FFF2-40B4-BE49-F238E27FC236}">
                <a16:creationId xmlns:a16="http://schemas.microsoft.com/office/drawing/2014/main" id="{24A4626F-9378-60F0-DE44-DD783BFCB3A9}"/>
              </a:ext>
            </a:extLst>
          </p:cNvPr>
          <p:cNvPicPr>
            <a:picLocks noChangeAspect="1"/>
          </p:cNvPicPr>
          <p:nvPr/>
        </p:nvPicPr>
        <p:blipFill>
          <a:blip r:embed="rId3"/>
          <a:stretch>
            <a:fillRect/>
          </a:stretch>
        </p:blipFill>
        <p:spPr>
          <a:xfrm>
            <a:off x="3478539" y="3605608"/>
            <a:ext cx="5097774" cy="2849738"/>
          </a:xfrm>
          <a:prstGeom prst="rect">
            <a:avLst/>
          </a:prstGeom>
        </p:spPr>
      </p:pic>
    </p:spTree>
    <p:extLst>
      <p:ext uri="{BB962C8B-B14F-4D97-AF65-F5344CB8AC3E}">
        <p14:creationId xmlns:p14="http://schemas.microsoft.com/office/powerpoint/2010/main" val="1484721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3752" y="2093976"/>
            <a:ext cx="10058400" cy="3958550"/>
          </a:xfrm>
        </p:spPr>
        <p:txBody>
          <a:bodyPr>
            <a:normAutofit/>
          </a:bodyPr>
          <a:lstStyle/>
          <a:p>
            <a:pPr algn="l"/>
            <a:r>
              <a:rPr lang="en-US" sz="2200" b="1" dirty="0"/>
              <a:t>Applications </a:t>
            </a:r>
            <a:r>
              <a:rPr lang="en-US" sz="2200" dirty="0"/>
              <a:t>are composed of large numbers of </a:t>
            </a:r>
            <a:r>
              <a:rPr lang="en-US" sz="2200" b="1" dirty="0"/>
              <a:t>peer processes</a:t>
            </a:r>
            <a:r>
              <a:rPr lang="en-US" sz="2200" dirty="0"/>
              <a:t> running on </a:t>
            </a:r>
            <a:r>
              <a:rPr lang="en-US" sz="2200" b="1" dirty="0"/>
              <a:t>all computers</a:t>
            </a:r>
            <a:r>
              <a:rPr lang="en-US" sz="2200" dirty="0"/>
              <a:t>, and the </a:t>
            </a:r>
            <a:r>
              <a:rPr lang="en-US" sz="2200" b="1" dirty="0"/>
              <a:t>communication</a:t>
            </a:r>
            <a:r>
              <a:rPr lang="en-US" sz="2200" dirty="0"/>
              <a:t> </a:t>
            </a:r>
            <a:r>
              <a:rPr lang="en-US" sz="2200" b="1" dirty="0"/>
              <a:t>pattern</a:t>
            </a:r>
            <a:r>
              <a:rPr lang="en-US" sz="2200" dirty="0"/>
              <a:t> depends on </a:t>
            </a:r>
            <a:r>
              <a:rPr lang="en-US" sz="2200" b="1" dirty="0"/>
              <a:t>application</a:t>
            </a:r>
            <a:r>
              <a:rPr lang="en-US" sz="2200" dirty="0"/>
              <a:t> </a:t>
            </a:r>
            <a:r>
              <a:rPr lang="en-US" sz="2200" b="1" dirty="0"/>
              <a:t>requirements</a:t>
            </a:r>
            <a:r>
              <a:rPr lang="en-US" sz="2200" dirty="0"/>
              <a:t>.</a:t>
            </a:r>
          </a:p>
          <a:p>
            <a:pPr algn="l"/>
            <a:r>
              <a:rPr lang="en-US" sz="2200" dirty="0"/>
              <a:t>A large number of </a:t>
            </a:r>
            <a:r>
              <a:rPr lang="en-US" sz="2200" b="1" dirty="0"/>
              <a:t>data objects </a:t>
            </a:r>
            <a:r>
              <a:rPr lang="en-US" sz="2200" dirty="0"/>
              <a:t>are shared. Each individual </a:t>
            </a:r>
            <a:r>
              <a:rPr lang="en-US" sz="2200" b="1" dirty="0"/>
              <a:t>computer</a:t>
            </a:r>
            <a:r>
              <a:rPr lang="en-US" sz="2200" dirty="0"/>
              <a:t> holds only a small part of the </a:t>
            </a:r>
            <a:r>
              <a:rPr lang="en-US" sz="2200" b="1" dirty="0"/>
              <a:t>application DB, storages, processes and communication loads </a:t>
            </a:r>
            <a:r>
              <a:rPr lang="en-US" sz="2200" dirty="0"/>
              <a:t>for accessing to the </a:t>
            </a:r>
            <a:r>
              <a:rPr lang="en-US" sz="2200" b="1" dirty="0"/>
              <a:t>distributed objects </a:t>
            </a:r>
            <a:r>
              <a:rPr lang="en-US" sz="2200" dirty="0"/>
              <a:t>across </a:t>
            </a:r>
            <a:r>
              <a:rPr lang="en-US" sz="2200" b="1" dirty="0"/>
              <a:t>computers</a:t>
            </a:r>
            <a:r>
              <a:rPr lang="en-US" sz="2200" dirty="0"/>
              <a:t> and </a:t>
            </a:r>
            <a:r>
              <a:rPr lang="en-US" sz="2200" b="1" dirty="0"/>
              <a:t>network links</a:t>
            </a:r>
            <a:r>
              <a:rPr lang="en-US" sz="2200" dirty="0"/>
              <a:t>.</a:t>
            </a:r>
          </a:p>
          <a:p>
            <a:pPr algn="l"/>
            <a:r>
              <a:rPr lang="en-US" sz="2200" b="1" dirty="0"/>
              <a:t>Each object </a:t>
            </a:r>
            <a:r>
              <a:rPr lang="en-US" sz="2200" dirty="0"/>
              <a:t>is replicated in </a:t>
            </a:r>
            <a:r>
              <a:rPr lang="en-US" sz="2200" b="1" dirty="0"/>
              <a:t>several computers </a:t>
            </a:r>
            <a:r>
              <a:rPr lang="en-US" sz="2200" dirty="0"/>
              <a:t>to further redistribute the </a:t>
            </a:r>
            <a:r>
              <a:rPr lang="en-US" sz="2200" b="1" dirty="0"/>
              <a:t>load</a:t>
            </a:r>
            <a:r>
              <a:rPr lang="en-US" sz="2200" dirty="0"/>
              <a:t> and to provide </a:t>
            </a:r>
            <a:r>
              <a:rPr lang="en-US" sz="2200" b="1" dirty="0"/>
              <a:t>resilience</a:t>
            </a:r>
            <a:r>
              <a:rPr lang="en-US" sz="2200" dirty="0"/>
              <a:t> in case of </a:t>
            </a:r>
            <a:r>
              <a:rPr lang="en-US" sz="2200" b="1" dirty="0"/>
              <a:t>disconnection</a:t>
            </a:r>
            <a:r>
              <a:rPr lang="en-US" sz="2200" dirty="0"/>
              <a:t> of any individual </a:t>
            </a:r>
            <a:r>
              <a:rPr lang="en-US" sz="2200" b="1" dirty="0"/>
              <a:t>computers</a:t>
            </a:r>
            <a:r>
              <a:rPr lang="en-US" sz="2200" dirty="0"/>
              <a:t>.</a:t>
            </a:r>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2961625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3752" y="1876927"/>
            <a:ext cx="10058400" cy="4760982"/>
          </a:xfrm>
        </p:spPr>
        <p:txBody>
          <a:bodyPr>
            <a:normAutofit/>
          </a:bodyPr>
          <a:lstStyle/>
          <a:p>
            <a:pPr marL="0" indent="0" algn="l">
              <a:buNone/>
            </a:pPr>
            <a:r>
              <a:rPr lang="en-US" sz="2600" b="1" dirty="0"/>
              <a:t>Placement</a:t>
            </a:r>
          </a:p>
          <a:p>
            <a:pPr algn="l"/>
            <a:r>
              <a:rPr lang="en-US" sz="2200" b="1" dirty="0"/>
              <a:t>Placement </a:t>
            </a:r>
            <a:r>
              <a:rPr lang="en-US" sz="2200" dirty="0"/>
              <a:t>refers how the </a:t>
            </a:r>
            <a:r>
              <a:rPr lang="en-US" sz="2200" b="1" dirty="0"/>
              <a:t>entities</a:t>
            </a:r>
            <a:r>
              <a:rPr lang="en-US" sz="2200" dirty="0"/>
              <a:t> such as </a:t>
            </a:r>
            <a:r>
              <a:rPr lang="en-US" sz="2200" b="1" dirty="0"/>
              <a:t>objects</a:t>
            </a:r>
            <a:r>
              <a:rPr lang="en-US" sz="2200" dirty="0"/>
              <a:t> or </a:t>
            </a:r>
            <a:r>
              <a:rPr lang="en-US" sz="2200" b="1" dirty="0"/>
              <a:t>services</a:t>
            </a:r>
            <a:r>
              <a:rPr lang="en-US" sz="2200" dirty="0"/>
              <a:t> are mapped on to the </a:t>
            </a:r>
            <a:r>
              <a:rPr lang="en-US" sz="2200" b="1" dirty="0"/>
              <a:t>underlying physical distributed infrastructure</a:t>
            </a:r>
            <a:r>
              <a:rPr lang="en-US" sz="2200" dirty="0"/>
              <a:t>, which consist of a large number of </a:t>
            </a:r>
            <a:r>
              <a:rPr lang="en-US" sz="2200" b="1" dirty="0"/>
              <a:t>machines</a:t>
            </a:r>
            <a:r>
              <a:rPr lang="en-US" sz="2200" dirty="0"/>
              <a:t> interconnected by </a:t>
            </a:r>
            <a:r>
              <a:rPr lang="en-US" sz="2200" b="1" dirty="0"/>
              <a:t>different network.</a:t>
            </a:r>
          </a:p>
          <a:p>
            <a:pPr algn="l"/>
            <a:r>
              <a:rPr lang="en-US" sz="2200" b="1" dirty="0"/>
              <a:t>Placement </a:t>
            </a:r>
            <a:r>
              <a:rPr lang="en-US" sz="2200" dirty="0"/>
              <a:t>focuses on the </a:t>
            </a:r>
            <a:r>
              <a:rPr lang="en-US" sz="2200" b="1" dirty="0"/>
              <a:t>patterns of communication</a:t>
            </a:r>
            <a:r>
              <a:rPr lang="en-US" sz="2200" dirty="0"/>
              <a:t> between entities, the </a:t>
            </a:r>
            <a:r>
              <a:rPr lang="en-US" sz="2200" b="1" dirty="0"/>
              <a:t>reliability </a:t>
            </a:r>
            <a:r>
              <a:rPr lang="en-US" sz="2200" dirty="0"/>
              <a:t>of machines and their </a:t>
            </a:r>
            <a:r>
              <a:rPr lang="en-US" sz="2200" b="1" dirty="0"/>
              <a:t>loading, </a:t>
            </a:r>
            <a:r>
              <a:rPr lang="en-US" sz="2200" dirty="0"/>
              <a:t>the </a:t>
            </a:r>
            <a:r>
              <a:rPr lang="en-US" sz="2200" b="1" dirty="0"/>
              <a:t>quality of communication </a:t>
            </a:r>
            <a:r>
              <a:rPr lang="en-US" sz="2200" dirty="0"/>
              <a:t>between </a:t>
            </a:r>
            <a:r>
              <a:rPr lang="en-US" sz="2200" b="1" dirty="0"/>
              <a:t>different machines</a:t>
            </a:r>
            <a:r>
              <a:rPr lang="en-US" sz="2200" dirty="0"/>
              <a:t>, etc.</a:t>
            </a:r>
          </a:p>
          <a:p>
            <a:pPr algn="l"/>
            <a:r>
              <a:rPr lang="en-US" sz="2200" b="1" dirty="0"/>
              <a:t>Placement strategies </a:t>
            </a:r>
            <a:r>
              <a:rPr lang="en-US" sz="2200" dirty="0"/>
              <a:t>that can change the characteristics of the design:</a:t>
            </a:r>
          </a:p>
          <a:p>
            <a:pPr lvl="1"/>
            <a:r>
              <a:rPr lang="en-US" sz="2000" dirty="0"/>
              <a:t>Mapping of services to multiple servers</a:t>
            </a:r>
          </a:p>
          <a:p>
            <a:pPr lvl="1"/>
            <a:r>
              <a:rPr lang="en-US" sz="2000" dirty="0"/>
              <a:t>Caching</a:t>
            </a:r>
          </a:p>
          <a:p>
            <a:pPr lvl="1"/>
            <a:r>
              <a:rPr lang="en-US" sz="2000" dirty="0"/>
              <a:t>Mobile code</a:t>
            </a:r>
          </a:p>
          <a:p>
            <a:pPr lvl="1"/>
            <a:r>
              <a:rPr lang="en-US" sz="2000" dirty="0"/>
              <a:t>Mobile agents</a:t>
            </a:r>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3115876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3751" y="2093976"/>
            <a:ext cx="6322877" cy="3958550"/>
          </a:xfrm>
        </p:spPr>
        <p:txBody>
          <a:bodyPr>
            <a:normAutofit/>
          </a:bodyPr>
          <a:lstStyle/>
          <a:p>
            <a:pPr marL="0" indent="0" algn="l">
              <a:buNone/>
            </a:pPr>
            <a:r>
              <a:rPr lang="en-US" sz="2400" b="1" dirty="0"/>
              <a:t>Mapping of services to multiple servers</a:t>
            </a:r>
          </a:p>
          <a:p>
            <a:pPr algn="l"/>
            <a:r>
              <a:rPr lang="en-US" sz="2200" b="1" dirty="0"/>
              <a:t>Services </a:t>
            </a:r>
            <a:r>
              <a:rPr lang="en-US" sz="2200" dirty="0"/>
              <a:t>may be implemented as </a:t>
            </a:r>
            <a:r>
              <a:rPr lang="en-US" sz="2200" b="1" dirty="0"/>
              <a:t>several server processes </a:t>
            </a:r>
            <a:r>
              <a:rPr lang="en-US" sz="2200" dirty="0"/>
              <a:t>in </a:t>
            </a:r>
            <a:r>
              <a:rPr lang="en-US" sz="2200" b="1" dirty="0"/>
              <a:t>different computers </a:t>
            </a:r>
            <a:r>
              <a:rPr lang="en-US" sz="2200" dirty="0"/>
              <a:t>interacting as to provide </a:t>
            </a:r>
            <a:r>
              <a:rPr lang="en-US" sz="2200" b="1" dirty="0"/>
              <a:t>a service </a:t>
            </a:r>
            <a:r>
              <a:rPr lang="en-US" sz="2200" dirty="0"/>
              <a:t>to </a:t>
            </a:r>
            <a:r>
              <a:rPr lang="en-US" sz="2200" b="1" dirty="0"/>
              <a:t>client processes</a:t>
            </a:r>
            <a:r>
              <a:rPr lang="en-US" sz="2200" dirty="0"/>
              <a:t>.</a:t>
            </a:r>
          </a:p>
          <a:p>
            <a:pPr algn="l"/>
            <a:r>
              <a:rPr lang="en-US" sz="2200" b="1" dirty="0"/>
              <a:t>Servers</a:t>
            </a:r>
            <a:r>
              <a:rPr lang="en-US" sz="2200" dirty="0"/>
              <a:t> may partition the </a:t>
            </a:r>
            <a:r>
              <a:rPr lang="en-US" sz="2200" b="1" dirty="0"/>
              <a:t>set of objects </a:t>
            </a:r>
            <a:r>
              <a:rPr lang="en-US" sz="2200" dirty="0"/>
              <a:t>on which the </a:t>
            </a:r>
            <a:r>
              <a:rPr lang="en-US" sz="2200" b="1" dirty="0"/>
              <a:t>service</a:t>
            </a:r>
            <a:r>
              <a:rPr lang="en-US" sz="2200" dirty="0"/>
              <a:t> is based on, and then distribute those </a:t>
            </a:r>
            <a:r>
              <a:rPr lang="en-US" sz="2200" b="1" dirty="0"/>
              <a:t>objects</a:t>
            </a:r>
            <a:r>
              <a:rPr lang="en-US" sz="2200" dirty="0"/>
              <a:t> between </a:t>
            </a:r>
            <a:r>
              <a:rPr lang="en-US" sz="2200" b="1" dirty="0"/>
              <a:t>themselves</a:t>
            </a:r>
            <a:r>
              <a:rPr lang="en-US" sz="2200" dirty="0"/>
              <a:t>, or maintain </a:t>
            </a:r>
            <a:r>
              <a:rPr lang="en-US" sz="2200" b="1" dirty="0"/>
              <a:t>replicated copies </a:t>
            </a:r>
            <a:r>
              <a:rPr lang="en-US" sz="2200" dirty="0"/>
              <a:t>of them on </a:t>
            </a:r>
            <a:r>
              <a:rPr lang="en-US" sz="2200" b="1" dirty="0"/>
              <a:t>several hosts</a:t>
            </a:r>
            <a:r>
              <a:rPr lang="en-US" sz="2200" dirty="0"/>
              <a:t>.</a:t>
            </a:r>
          </a:p>
          <a:p>
            <a:pPr algn="l"/>
            <a:endParaRPr lang="en-US" sz="2200"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24</a:t>
            </a:fld>
            <a:endParaRPr lang="en-US" dirty="0"/>
          </a:p>
        </p:txBody>
      </p:sp>
      <p:pic>
        <p:nvPicPr>
          <p:cNvPr id="6" name="Picture 5">
            <a:extLst>
              <a:ext uri="{FF2B5EF4-FFF2-40B4-BE49-F238E27FC236}">
                <a16:creationId xmlns:a16="http://schemas.microsoft.com/office/drawing/2014/main" id="{69817D8E-1B9B-4A2C-808D-5F2B528EE0D1}"/>
              </a:ext>
            </a:extLst>
          </p:cNvPr>
          <p:cNvPicPr>
            <a:picLocks noChangeAspect="1"/>
          </p:cNvPicPr>
          <p:nvPr/>
        </p:nvPicPr>
        <p:blipFill>
          <a:blip r:embed="rId3"/>
          <a:stretch>
            <a:fillRect/>
          </a:stretch>
        </p:blipFill>
        <p:spPr>
          <a:xfrm>
            <a:off x="7386628" y="2126769"/>
            <a:ext cx="4564580" cy="3925757"/>
          </a:xfrm>
          <a:prstGeom prst="rect">
            <a:avLst/>
          </a:prstGeom>
        </p:spPr>
      </p:pic>
    </p:spTree>
    <p:extLst>
      <p:ext uri="{BB962C8B-B14F-4D97-AF65-F5344CB8AC3E}">
        <p14:creationId xmlns:p14="http://schemas.microsoft.com/office/powerpoint/2010/main" val="1759640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3752" y="2093975"/>
            <a:ext cx="10058400" cy="4543934"/>
          </a:xfrm>
        </p:spPr>
        <p:txBody>
          <a:bodyPr>
            <a:normAutofit lnSpcReduction="10000"/>
          </a:bodyPr>
          <a:lstStyle/>
          <a:p>
            <a:pPr marL="0" indent="0" algn="l">
              <a:buNone/>
            </a:pPr>
            <a:r>
              <a:rPr lang="en-US" sz="2400" b="1" dirty="0"/>
              <a:t>Caching</a:t>
            </a:r>
          </a:p>
          <a:p>
            <a:pPr algn="l"/>
            <a:r>
              <a:rPr lang="en-US" sz="2200" dirty="0"/>
              <a:t>A </a:t>
            </a:r>
            <a:r>
              <a:rPr lang="en-US" sz="2200" b="1" dirty="0"/>
              <a:t>cache </a:t>
            </a:r>
            <a:r>
              <a:rPr lang="en-US" sz="2200" dirty="0"/>
              <a:t>is a </a:t>
            </a:r>
            <a:r>
              <a:rPr lang="en-US" sz="2200" b="1" dirty="0"/>
              <a:t>storage</a:t>
            </a:r>
            <a:r>
              <a:rPr lang="en-US" sz="2200" dirty="0"/>
              <a:t> of recently used </a:t>
            </a:r>
            <a:r>
              <a:rPr lang="en-US" sz="2200" b="1" dirty="0"/>
              <a:t>data objects </a:t>
            </a:r>
            <a:r>
              <a:rPr lang="en-US" sz="2200" dirty="0"/>
              <a:t>that is closer to </a:t>
            </a:r>
            <a:r>
              <a:rPr lang="en-US" sz="2200" b="1" dirty="0"/>
              <a:t>client</a:t>
            </a:r>
            <a:r>
              <a:rPr lang="en-US" sz="2200" dirty="0"/>
              <a:t> than the </a:t>
            </a:r>
            <a:r>
              <a:rPr lang="en-US" sz="2200" b="1" dirty="0"/>
              <a:t>objects themselves</a:t>
            </a:r>
            <a:r>
              <a:rPr lang="en-US" sz="2200" dirty="0"/>
              <a:t>. When a </a:t>
            </a:r>
            <a:r>
              <a:rPr lang="en-US" sz="2200" b="1" dirty="0"/>
              <a:t>new object </a:t>
            </a:r>
            <a:r>
              <a:rPr lang="en-US" sz="2200" dirty="0"/>
              <a:t>is received from a </a:t>
            </a:r>
            <a:r>
              <a:rPr lang="en-US" sz="2200" b="1" dirty="0"/>
              <a:t>server</a:t>
            </a:r>
            <a:r>
              <a:rPr lang="en-US" sz="2200" dirty="0"/>
              <a:t>, it is added to the </a:t>
            </a:r>
            <a:r>
              <a:rPr lang="en-US" sz="2200" b="1" dirty="0"/>
              <a:t>local cache storage</a:t>
            </a:r>
            <a:r>
              <a:rPr lang="en-US" sz="2200" dirty="0"/>
              <a:t>.</a:t>
            </a:r>
          </a:p>
          <a:p>
            <a:pPr algn="l"/>
            <a:r>
              <a:rPr lang="en-US" sz="2200" dirty="0"/>
              <a:t>When an </a:t>
            </a:r>
            <a:r>
              <a:rPr lang="en-US" sz="2200" b="1" dirty="0"/>
              <a:t>object</a:t>
            </a:r>
            <a:r>
              <a:rPr lang="en-US" sz="2200" dirty="0"/>
              <a:t> is needed by a </a:t>
            </a:r>
            <a:r>
              <a:rPr lang="en-US" sz="2200" b="1" dirty="0"/>
              <a:t>client process</a:t>
            </a:r>
            <a:r>
              <a:rPr lang="en-US" sz="2200" dirty="0"/>
              <a:t>, the </a:t>
            </a:r>
            <a:r>
              <a:rPr lang="en-US" sz="2200" b="1" dirty="0"/>
              <a:t>caching service </a:t>
            </a:r>
            <a:r>
              <a:rPr lang="en-US" sz="2200" dirty="0"/>
              <a:t>first checks the </a:t>
            </a:r>
            <a:r>
              <a:rPr lang="en-US" sz="2200" b="1" dirty="0"/>
              <a:t>cache</a:t>
            </a:r>
            <a:r>
              <a:rPr lang="en-US" sz="2200" dirty="0"/>
              <a:t> and supplies the </a:t>
            </a:r>
            <a:r>
              <a:rPr lang="en-US" sz="2200" b="1" dirty="0"/>
              <a:t>object</a:t>
            </a:r>
            <a:r>
              <a:rPr lang="en-US" sz="2200" dirty="0"/>
              <a:t> from there if an </a:t>
            </a:r>
            <a:r>
              <a:rPr lang="en-US" sz="2200" b="1" dirty="0"/>
              <a:t>up-to-date</a:t>
            </a:r>
            <a:r>
              <a:rPr lang="en-US" sz="2200" dirty="0"/>
              <a:t> </a:t>
            </a:r>
            <a:r>
              <a:rPr lang="en-US" sz="2200" b="1" dirty="0"/>
              <a:t>copy</a:t>
            </a:r>
            <a:r>
              <a:rPr lang="en-US" sz="2200" dirty="0"/>
              <a:t> is available. If not, a </a:t>
            </a:r>
            <a:r>
              <a:rPr lang="en-US" sz="2200" b="1" dirty="0"/>
              <a:t>new copy </a:t>
            </a:r>
            <a:r>
              <a:rPr lang="en-US" sz="2200" dirty="0"/>
              <a:t>is fetched.</a:t>
            </a:r>
          </a:p>
          <a:p>
            <a:pPr algn="l"/>
            <a:r>
              <a:rPr lang="en-US" sz="2200" b="1" dirty="0"/>
              <a:t>Caches</a:t>
            </a:r>
            <a:r>
              <a:rPr lang="en-US" sz="2200" dirty="0"/>
              <a:t> may be co-located with </a:t>
            </a:r>
            <a:r>
              <a:rPr lang="en-US" sz="2200" b="1" dirty="0"/>
              <a:t>each client </a:t>
            </a:r>
            <a:r>
              <a:rPr lang="en-US" sz="2200" dirty="0"/>
              <a:t>or they may be located in a </a:t>
            </a:r>
            <a:r>
              <a:rPr lang="en-US" sz="2200" b="1" dirty="0"/>
              <a:t>proxy server </a:t>
            </a:r>
            <a:r>
              <a:rPr lang="en-US" sz="2200" dirty="0"/>
              <a:t>that can be shared by </a:t>
            </a:r>
            <a:r>
              <a:rPr lang="en-US" sz="2200" b="1" dirty="0"/>
              <a:t>several clients</a:t>
            </a:r>
            <a:r>
              <a:rPr lang="en-US" sz="2200" dirty="0"/>
              <a:t>.</a:t>
            </a:r>
          </a:p>
          <a:p>
            <a:pPr algn="l"/>
            <a:r>
              <a:rPr lang="en-US" sz="2200" b="1" dirty="0"/>
              <a:t>Web browsers </a:t>
            </a:r>
            <a:r>
              <a:rPr lang="en-US" sz="2200" dirty="0"/>
              <a:t>maintain a </a:t>
            </a:r>
            <a:r>
              <a:rPr lang="en-US" sz="2200" b="1" dirty="0"/>
              <a:t>cache</a:t>
            </a:r>
            <a:r>
              <a:rPr lang="en-US" sz="2200" dirty="0"/>
              <a:t> of recently visited </a:t>
            </a:r>
            <a:r>
              <a:rPr lang="en-US" sz="2200" b="1" dirty="0"/>
              <a:t>web pages </a:t>
            </a:r>
            <a:r>
              <a:rPr lang="en-US" sz="2200" dirty="0"/>
              <a:t>and other </a:t>
            </a:r>
            <a:r>
              <a:rPr lang="en-US" sz="2200" b="1" dirty="0"/>
              <a:t>web resources </a:t>
            </a:r>
            <a:r>
              <a:rPr lang="en-US" sz="2200" dirty="0"/>
              <a:t>in the </a:t>
            </a:r>
            <a:r>
              <a:rPr lang="en-US" sz="2200" b="1" dirty="0"/>
              <a:t>client’s local file system</a:t>
            </a:r>
            <a:r>
              <a:rPr lang="en-US" sz="2200" dirty="0"/>
              <a:t>, using a </a:t>
            </a:r>
            <a:r>
              <a:rPr lang="en-US" sz="2200" b="1" dirty="0"/>
              <a:t>special HTTP request </a:t>
            </a:r>
            <a:r>
              <a:rPr lang="en-US" sz="2200" dirty="0"/>
              <a:t>to check with </a:t>
            </a:r>
            <a:r>
              <a:rPr lang="en-US" sz="2200" b="1" dirty="0"/>
              <a:t>original server </a:t>
            </a:r>
            <a:r>
              <a:rPr lang="en-US" sz="2200" dirty="0"/>
              <a:t>that cached pages are up-to-date before displaying them.</a:t>
            </a:r>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1948127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3752" y="2093975"/>
            <a:ext cx="10058400" cy="4543934"/>
          </a:xfrm>
        </p:spPr>
        <p:txBody>
          <a:bodyPr>
            <a:normAutofit/>
          </a:bodyPr>
          <a:lstStyle/>
          <a:p>
            <a:pPr marL="0" indent="0" algn="l">
              <a:buNone/>
            </a:pPr>
            <a:r>
              <a:rPr lang="en-US" sz="2400" b="1" dirty="0"/>
              <a:t>Caching</a:t>
            </a:r>
          </a:p>
          <a:p>
            <a:pPr algn="l"/>
            <a:r>
              <a:rPr lang="en-US" sz="2200" dirty="0"/>
              <a:t>Web proxy servers provide a shared cache of web resources for the client machines at a site or across several sites.</a:t>
            </a:r>
          </a:p>
          <a:p>
            <a:pPr algn="l"/>
            <a:r>
              <a:rPr lang="en-US" sz="2200" dirty="0"/>
              <a:t>Proxy servers are used to:</a:t>
            </a:r>
          </a:p>
          <a:p>
            <a:pPr lvl="1"/>
            <a:r>
              <a:rPr lang="en-US" sz="2000" dirty="0"/>
              <a:t>Increase the availability and performance of the service by reducing the load on the WAN and web servers</a:t>
            </a:r>
          </a:p>
          <a:p>
            <a:pPr lvl="1"/>
            <a:r>
              <a:rPr lang="en-US" sz="2000" dirty="0"/>
              <a:t>Access to remote web servers through a firewall</a:t>
            </a:r>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26</a:t>
            </a:fld>
            <a:endParaRPr lang="en-US" dirty="0"/>
          </a:p>
        </p:txBody>
      </p:sp>
      <p:pic>
        <p:nvPicPr>
          <p:cNvPr id="6" name="Picture 5">
            <a:extLst>
              <a:ext uri="{FF2B5EF4-FFF2-40B4-BE49-F238E27FC236}">
                <a16:creationId xmlns:a16="http://schemas.microsoft.com/office/drawing/2014/main" id="{4018CAF6-7AEC-4277-9098-F4DA60E64AD3}"/>
              </a:ext>
            </a:extLst>
          </p:cNvPr>
          <p:cNvPicPr>
            <a:picLocks noChangeAspect="1"/>
          </p:cNvPicPr>
          <p:nvPr/>
        </p:nvPicPr>
        <p:blipFill>
          <a:blip r:embed="rId3"/>
          <a:stretch>
            <a:fillRect/>
          </a:stretch>
        </p:blipFill>
        <p:spPr>
          <a:xfrm>
            <a:off x="2586099" y="4662015"/>
            <a:ext cx="7019802" cy="2195985"/>
          </a:xfrm>
          <a:prstGeom prst="rect">
            <a:avLst/>
          </a:prstGeom>
        </p:spPr>
      </p:pic>
    </p:spTree>
    <p:extLst>
      <p:ext uri="{BB962C8B-B14F-4D97-AF65-F5344CB8AC3E}">
        <p14:creationId xmlns:p14="http://schemas.microsoft.com/office/powerpoint/2010/main" val="3840172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3752" y="2093975"/>
            <a:ext cx="10058400" cy="4543934"/>
          </a:xfrm>
        </p:spPr>
        <p:txBody>
          <a:bodyPr>
            <a:normAutofit/>
          </a:bodyPr>
          <a:lstStyle/>
          <a:p>
            <a:pPr marL="0" indent="0" algn="l">
              <a:buNone/>
            </a:pPr>
            <a:r>
              <a:rPr lang="en-US" sz="2400" b="1" dirty="0"/>
              <a:t>Mobile code</a:t>
            </a:r>
          </a:p>
          <a:p>
            <a:pPr algn="l"/>
            <a:r>
              <a:rPr lang="en-US" sz="2200" dirty="0"/>
              <a:t>Ex: With </a:t>
            </a:r>
            <a:r>
              <a:rPr lang="en-US" sz="2200" b="1" dirty="0"/>
              <a:t>Applets</a:t>
            </a:r>
            <a:r>
              <a:rPr lang="en-US" sz="2200" dirty="0"/>
              <a:t>, the </a:t>
            </a:r>
            <a:r>
              <a:rPr lang="en-US" sz="2200" b="1" dirty="0"/>
              <a:t>code</a:t>
            </a:r>
            <a:r>
              <a:rPr lang="en-US" sz="2200" dirty="0"/>
              <a:t> is downloaded to the </a:t>
            </a:r>
            <a:r>
              <a:rPr lang="en-US" sz="2200" b="1" dirty="0"/>
              <a:t>browser</a:t>
            </a:r>
            <a:r>
              <a:rPr lang="en-US" sz="2200" dirty="0"/>
              <a:t> and runs there.</a:t>
            </a:r>
          </a:p>
          <a:p>
            <a:pPr algn="l"/>
            <a:r>
              <a:rPr lang="en-US" sz="2200" dirty="0"/>
              <a:t>The </a:t>
            </a:r>
            <a:r>
              <a:rPr lang="en-US" sz="2200" b="1" dirty="0"/>
              <a:t>advantages</a:t>
            </a:r>
            <a:r>
              <a:rPr lang="en-US" sz="2200" dirty="0"/>
              <a:t> of running the downloaded </a:t>
            </a:r>
            <a:r>
              <a:rPr lang="en-US" sz="2200" b="1" dirty="0"/>
              <a:t>code locally </a:t>
            </a:r>
            <a:r>
              <a:rPr lang="en-US" sz="2200" dirty="0"/>
              <a:t>are that it can give good </a:t>
            </a:r>
            <a:r>
              <a:rPr lang="en-US" sz="2200" b="1" dirty="0"/>
              <a:t>interactive response, no delays, no bandwidth associated.</a:t>
            </a:r>
          </a:p>
          <a:p>
            <a:pPr algn="l"/>
            <a:r>
              <a:rPr lang="en-US" sz="2200" b="1" dirty="0"/>
              <a:t>Accessing services </a:t>
            </a:r>
            <a:r>
              <a:rPr lang="en-US" sz="2200" dirty="0"/>
              <a:t>means </a:t>
            </a:r>
            <a:r>
              <a:rPr lang="en-US" sz="2200" b="1" dirty="0"/>
              <a:t>running code </a:t>
            </a:r>
            <a:r>
              <a:rPr lang="en-US" sz="2200" dirty="0"/>
              <a:t>that can invoke their </a:t>
            </a:r>
            <a:r>
              <a:rPr lang="en-US" sz="2200" b="1" dirty="0"/>
              <a:t>operations</a:t>
            </a:r>
            <a:r>
              <a:rPr lang="en-US" sz="2200" dirty="0"/>
              <a:t>. The </a:t>
            </a:r>
            <a:r>
              <a:rPr lang="en-US" sz="2200" b="1" dirty="0"/>
              <a:t>additional code </a:t>
            </a:r>
            <a:r>
              <a:rPr lang="en-US" sz="2200" dirty="0"/>
              <a:t>may communicate with the </a:t>
            </a:r>
            <a:r>
              <a:rPr lang="en-US" sz="2200" b="1" dirty="0"/>
              <a:t>server</a:t>
            </a:r>
            <a:r>
              <a:rPr lang="en-US" sz="2200" dirty="0"/>
              <a:t>.</a:t>
            </a:r>
          </a:p>
          <a:p>
            <a:pPr algn="l"/>
            <a:r>
              <a:rPr lang="en-US" sz="2200" b="1" dirty="0"/>
              <a:t>Push model</a:t>
            </a:r>
            <a:r>
              <a:rPr lang="en-US" sz="2200" dirty="0"/>
              <a:t>: the </a:t>
            </a:r>
            <a:r>
              <a:rPr lang="en-US" sz="2200" b="1" dirty="0"/>
              <a:t>server</a:t>
            </a:r>
            <a:r>
              <a:rPr lang="en-US" sz="2200" dirty="0"/>
              <a:t>, instead of the client, initiates the </a:t>
            </a:r>
            <a:r>
              <a:rPr lang="en-US" sz="2200" b="1" dirty="0"/>
              <a:t>interactions</a:t>
            </a:r>
            <a:r>
              <a:rPr lang="en-US" sz="2200" dirty="0"/>
              <a:t>. Ex: Facebook notification.</a:t>
            </a:r>
          </a:p>
          <a:p>
            <a:pPr algn="l"/>
            <a:r>
              <a:rPr lang="en-US" sz="2200" b="1" dirty="0"/>
              <a:t>Mobile code </a:t>
            </a:r>
            <a:r>
              <a:rPr lang="en-US" sz="2200" dirty="0"/>
              <a:t>is a potential </a:t>
            </a:r>
            <a:r>
              <a:rPr lang="en-US" sz="2200" b="1" dirty="0"/>
              <a:t>security threat </a:t>
            </a:r>
            <a:r>
              <a:rPr lang="en-US" sz="2200" dirty="0"/>
              <a:t>to the </a:t>
            </a:r>
            <a:r>
              <a:rPr lang="en-US" sz="2200" b="1" dirty="0"/>
              <a:t>local resources </a:t>
            </a:r>
            <a:r>
              <a:rPr lang="en-US" sz="2200" dirty="0"/>
              <a:t>in the destination computer, so the browsers give </a:t>
            </a:r>
            <a:r>
              <a:rPr lang="en-US" sz="2200" b="1" dirty="0"/>
              <a:t>applets</a:t>
            </a:r>
            <a:r>
              <a:rPr lang="en-US" sz="2200" dirty="0"/>
              <a:t> very </a:t>
            </a:r>
            <a:r>
              <a:rPr lang="en-US" sz="2200" b="1" dirty="0"/>
              <a:t>limited access </a:t>
            </a:r>
            <a:r>
              <a:rPr lang="en-US" sz="2200" dirty="0"/>
              <a:t>to local resources.</a:t>
            </a:r>
          </a:p>
          <a:p>
            <a:pPr algn="l"/>
            <a:endParaRPr lang="en-US" sz="2200"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2523832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3752" y="2093975"/>
            <a:ext cx="10058400" cy="4543934"/>
          </a:xfrm>
        </p:spPr>
        <p:txBody>
          <a:bodyPr>
            <a:normAutofit/>
          </a:bodyPr>
          <a:lstStyle/>
          <a:p>
            <a:pPr marL="0" indent="0" algn="l">
              <a:buNone/>
            </a:pPr>
            <a:r>
              <a:rPr lang="en-US" sz="2400" b="1" dirty="0"/>
              <a:t>Mobile agents</a:t>
            </a:r>
          </a:p>
          <a:p>
            <a:pPr algn="l"/>
            <a:r>
              <a:rPr lang="en-US" sz="2200" b="1" dirty="0"/>
              <a:t>Mobile agent</a:t>
            </a:r>
            <a:r>
              <a:rPr lang="en-US" sz="2200" dirty="0"/>
              <a:t> is a </a:t>
            </a:r>
            <a:r>
              <a:rPr lang="en-US" sz="2200" b="1" dirty="0"/>
              <a:t>running program</a:t>
            </a:r>
            <a:r>
              <a:rPr lang="en-US" sz="2200" dirty="0"/>
              <a:t> that travels from </a:t>
            </a:r>
            <a:r>
              <a:rPr lang="en-US" sz="2200" b="1" dirty="0"/>
              <a:t>1 device to another</a:t>
            </a:r>
            <a:r>
              <a:rPr lang="en-US" sz="2200" dirty="0"/>
              <a:t> in a network carrying out a </a:t>
            </a:r>
            <a:r>
              <a:rPr lang="en-US" sz="2200" b="1" dirty="0"/>
              <a:t>task</a:t>
            </a:r>
            <a:r>
              <a:rPr lang="en-US" sz="2200" dirty="0"/>
              <a:t> on someone’s behalf, such as </a:t>
            </a:r>
            <a:r>
              <a:rPr lang="en-US" sz="2200" b="1" dirty="0"/>
              <a:t>collecting</a:t>
            </a:r>
            <a:r>
              <a:rPr lang="en-US" sz="2200" dirty="0"/>
              <a:t> </a:t>
            </a:r>
            <a:r>
              <a:rPr lang="en-US" sz="2200" b="1" dirty="0"/>
              <a:t>information</a:t>
            </a:r>
            <a:r>
              <a:rPr lang="en-US" sz="2200" dirty="0"/>
              <a:t>, and then returning with the </a:t>
            </a:r>
            <a:r>
              <a:rPr lang="en-US" sz="2200" b="1" dirty="0"/>
              <a:t>results</a:t>
            </a:r>
            <a:r>
              <a:rPr lang="en-US" sz="2200" dirty="0"/>
              <a:t>.</a:t>
            </a:r>
          </a:p>
          <a:p>
            <a:pPr algn="l"/>
            <a:r>
              <a:rPr lang="en-US" sz="2200" b="1" dirty="0"/>
              <a:t>Mobile agent </a:t>
            </a:r>
            <a:r>
              <a:rPr lang="en-US" sz="2200" dirty="0"/>
              <a:t>may make many </a:t>
            </a:r>
            <a:r>
              <a:rPr lang="en-US" sz="2200" b="1" dirty="0"/>
              <a:t>invocations</a:t>
            </a:r>
            <a:r>
              <a:rPr lang="en-US" sz="2200" dirty="0"/>
              <a:t> to </a:t>
            </a:r>
            <a:r>
              <a:rPr lang="en-US" sz="2200" b="1" dirty="0"/>
              <a:t>local resources</a:t>
            </a:r>
            <a:r>
              <a:rPr lang="en-US" sz="2200" dirty="0"/>
              <a:t>, and can reduce communication cost and time through the replacement of </a:t>
            </a:r>
            <a:r>
              <a:rPr lang="en-US" sz="2200" b="1" dirty="0"/>
              <a:t>remote</a:t>
            </a:r>
            <a:r>
              <a:rPr lang="en-US" sz="2200" dirty="0"/>
              <a:t> </a:t>
            </a:r>
            <a:r>
              <a:rPr lang="en-US" sz="2200" b="1" dirty="0"/>
              <a:t>invocations</a:t>
            </a:r>
            <a:r>
              <a:rPr lang="en-US" sz="2200" dirty="0"/>
              <a:t> with </a:t>
            </a:r>
            <a:r>
              <a:rPr lang="en-US" sz="2200" b="1" dirty="0"/>
              <a:t>local ones</a:t>
            </a:r>
            <a:r>
              <a:rPr lang="en-US" sz="2200" dirty="0"/>
              <a:t>. Ex: Google’s Maps.</a:t>
            </a:r>
          </a:p>
          <a:p>
            <a:pPr algn="l"/>
            <a:r>
              <a:rPr lang="en-US" sz="2200" b="1" dirty="0"/>
              <a:t>Mobile agents </a:t>
            </a:r>
            <a:r>
              <a:rPr lang="en-US" sz="2200" dirty="0"/>
              <a:t>are a potential </a:t>
            </a:r>
            <a:r>
              <a:rPr lang="en-US" sz="2200" b="1" dirty="0"/>
              <a:t>security threat</a:t>
            </a:r>
            <a:r>
              <a:rPr lang="en-US" sz="2200" dirty="0"/>
              <a:t> to the </a:t>
            </a:r>
            <a:r>
              <a:rPr lang="en-US" sz="2200" b="1" dirty="0"/>
              <a:t>resources</a:t>
            </a:r>
            <a:r>
              <a:rPr lang="en-US" sz="2200" dirty="0"/>
              <a:t> in computer that they visit. The </a:t>
            </a:r>
            <a:r>
              <a:rPr lang="en-US" sz="2200" b="1" dirty="0"/>
              <a:t>environment receiving a mobile agent</a:t>
            </a:r>
            <a:r>
              <a:rPr lang="en-US" sz="2200" dirty="0"/>
              <a:t> should decide which of the </a:t>
            </a:r>
            <a:r>
              <a:rPr lang="en-US" sz="2200" b="1" dirty="0"/>
              <a:t>local resources </a:t>
            </a:r>
            <a:r>
              <a:rPr lang="en-US" sz="2200" dirty="0"/>
              <a:t>it should be allowed to use.</a:t>
            </a:r>
          </a:p>
          <a:p>
            <a:pPr algn="l"/>
            <a:r>
              <a:rPr lang="en-US" sz="2200" b="1" dirty="0"/>
              <a:t>Mobile agents </a:t>
            </a:r>
            <a:r>
              <a:rPr lang="en-US" sz="2200" dirty="0"/>
              <a:t>can be </a:t>
            </a:r>
            <a:r>
              <a:rPr lang="en-US" sz="2200" b="1" dirty="0"/>
              <a:t>vulnerable</a:t>
            </a:r>
            <a:r>
              <a:rPr lang="en-US" sz="2200" dirty="0"/>
              <a:t> – they may not be able to complete their task if they are </a:t>
            </a:r>
            <a:r>
              <a:rPr lang="en-US" sz="2200" b="1" dirty="0"/>
              <a:t>refuse access to the information</a:t>
            </a:r>
            <a:r>
              <a:rPr lang="en-US" sz="2200" dirty="0"/>
              <a:t> they need.</a:t>
            </a:r>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3529309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Patterns)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algn="l"/>
            <a:r>
              <a:rPr lang="en-US" sz="2400" b="1" dirty="0"/>
              <a:t>Architectural patterns </a:t>
            </a:r>
            <a:r>
              <a:rPr lang="en-US" sz="2400" dirty="0"/>
              <a:t>build on architectural elements to provide composite recurring structures that work well in particular circumstances.</a:t>
            </a:r>
          </a:p>
          <a:p>
            <a:pPr algn="l"/>
            <a:r>
              <a:rPr lang="en-US" sz="2400" dirty="0"/>
              <a:t>Architectural patterns aren’t the solutions but offer partial insights that, when combined with other patterns, lead to a solution for a given problem domain.</a:t>
            </a:r>
          </a:p>
          <a:p>
            <a:pPr algn="l"/>
            <a:r>
              <a:rPr lang="en-US" dirty="0"/>
              <a:t>Some architectural patterns in distributed systems include:</a:t>
            </a:r>
            <a:endParaRPr lang="en-US" sz="2400" b="1" i="0" u="none" strike="noStrike" baseline="0" dirty="0"/>
          </a:p>
          <a:p>
            <a:pPr lvl="1"/>
            <a:r>
              <a:rPr lang="en-US" sz="2000" dirty="0"/>
              <a:t>Layering</a:t>
            </a:r>
          </a:p>
          <a:p>
            <a:pPr lvl="1"/>
            <a:r>
              <a:rPr lang="en-US" sz="2000" dirty="0"/>
              <a:t>Tiered architectures</a:t>
            </a:r>
          </a:p>
          <a:p>
            <a:pPr lvl="1"/>
            <a:r>
              <a:rPr lang="en-US" sz="2000" dirty="0"/>
              <a:t>Thin clients</a:t>
            </a:r>
          </a:p>
          <a:p>
            <a:pPr lvl="1"/>
            <a:r>
              <a:rPr lang="en-US" sz="2000" dirty="0"/>
              <a:t>Web services</a:t>
            </a:r>
          </a:p>
          <a:p>
            <a:pPr algn="l"/>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98765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System models</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lnSpcReduction="10000"/>
          </a:bodyPr>
          <a:lstStyle/>
          <a:p>
            <a:r>
              <a:rPr lang="en-US" sz="2600" dirty="0"/>
              <a:t>There is </a:t>
            </a:r>
            <a:r>
              <a:rPr lang="en-US" sz="2600" b="1" dirty="0"/>
              <a:t>no global time</a:t>
            </a:r>
            <a:r>
              <a:rPr lang="en-US" sz="2600" dirty="0"/>
              <a:t> in a distributed system; </a:t>
            </a:r>
          </a:p>
          <a:p>
            <a:pPr lvl="1">
              <a:buFont typeface="Courier New" panose="02070309020205020404" pitchFamily="49" charset="0"/>
              <a:buChar char="o"/>
            </a:pPr>
            <a:r>
              <a:rPr lang="en-US" sz="2400" dirty="0"/>
              <a:t>This is because </a:t>
            </a:r>
            <a:r>
              <a:rPr lang="en-US" sz="2400" b="1" dirty="0"/>
              <a:t>nodes</a:t>
            </a:r>
            <a:r>
              <a:rPr lang="en-US" sz="2400" dirty="0"/>
              <a:t> in a distributed system can be </a:t>
            </a:r>
            <a:r>
              <a:rPr lang="en-US" sz="2400" b="1" dirty="0"/>
              <a:t>located</a:t>
            </a:r>
            <a:r>
              <a:rPr lang="en-US" sz="2400" dirty="0"/>
              <a:t> all over the world, and </a:t>
            </a:r>
            <a:r>
              <a:rPr lang="en-US" sz="2400" b="1" dirty="0"/>
              <a:t>network delays </a:t>
            </a:r>
            <a:r>
              <a:rPr lang="en-US" sz="2400" dirty="0"/>
              <a:t>can make it difficult to </a:t>
            </a:r>
            <a:r>
              <a:rPr lang="en-US" sz="2400" b="1" dirty="0"/>
              <a:t>synchronize</a:t>
            </a:r>
            <a:r>
              <a:rPr lang="en-US" sz="2400" dirty="0"/>
              <a:t> clocks perfectly.</a:t>
            </a:r>
          </a:p>
          <a:p>
            <a:pPr lvl="1">
              <a:buFont typeface="Courier New" panose="02070309020205020404" pitchFamily="49" charset="0"/>
              <a:buChar char="o"/>
            </a:pPr>
            <a:r>
              <a:rPr lang="en-US" sz="2400" b="1" dirty="0"/>
              <a:t>Clocks</a:t>
            </a:r>
            <a:r>
              <a:rPr lang="en-US" sz="2400" dirty="0"/>
              <a:t> on different nodes may run at different rates due to </a:t>
            </a:r>
            <a:r>
              <a:rPr lang="en-US" sz="2400" b="1" dirty="0"/>
              <a:t>hardware differences </a:t>
            </a:r>
            <a:r>
              <a:rPr lang="en-US" sz="2400" dirty="0"/>
              <a:t>or </a:t>
            </a:r>
            <a:r>
              <a:rPr lang="en-US" sz="2400" b="1" dirty="0"/>
              <a:t>environmental factors</a:t>
            </a:r>
            <a:r>
              <a:rPr lang="en-US" sz="2400" dirty="0"/>
              <a:t>.</a:t>
            </a:r>
          </a:p>
          <a:p>
            <a:r>
              <a:rPr lang="en-US" sz="2600" dirty="0"/>
              <a:t>All </a:t>
            </a:r>
            <a:r>
              <a:rPr lang="en-US" sz="2600" b="1" dirty="0"/>
              <a:t>communication</a:t>
            </a:r>
            <a:r>
              <a:rPr lang="en-US" sz="2600" dirty="0"/>
              <a:t> between </a:t>
            </a:r>
            <a:r>
              <a:rPr lang="en-US" sz="2600" b="1" dirty="0"/>
              <a:t>processes</a:t>
            </a:r>
            <a:r>
              <a:rPr lang="en-US" sz="2600" dirty="0"/>
              <a:t> are achieved by the means of </a:t>
            </a:r>
            <a:r>
              <a:rPr lang="en-US" sz="2600" b="1" dirty="0"/>
              <a:t>messages</a:t>
            </a:r>
            <a:r>
              <a:rPr lang="en-US" sz="2600" dirty="0"/>
              <a:t>. </a:t>
            </a:r>
          </a:p>
          <a:p>
            <a:r>
              <a:rPr lang="en-US" sz="2600" b="1" dirty="0"/>
              <a:t>Message communication </a:t>
            </a:r>
            <a:r>
              <a:rPr lang="en-US" sz="2600" dirty="0"/>
              <a:t>over a computer network can be affected by </a:t>
            </a:r>
            <a:r>
              <a:rPr lang="en-US" sz="2600" b="1" dirty="0"/>
              <a:t>delays</a:t>
            </a:r>
            <a:r>
              <a:rPr lang="en-US" sz="2600" dirty="0"/>
              <a:t>, surfer from a variety of </a:t>
            </a:r>
            <a:r>
              <a:rPr lang="en-US" sz="2600" b="1" dirty="0"/>
              <a:t>failures</a:t>
            </a:r>
            <a:r>
              <a:rPr lang="en-US" sz="2600" dirty="0"/>
              <a:t> and is vulnerable to </a:t>
            </a:r>
            <a:r>
              <a:rPr lang="en-US" sz="2600" b="1" dirty="0"/>
              <a:t>security attacks</a:t>
            </a:r>
            <a:r>
              <a:rPr lang="en-US" sz="2600" dirty="0"/>
              <a:t>.</a:t>
            </a:r>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061673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Patterns)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algn="l"/>
            <a:r>
              <a:rPr lang="en-US" sz="2400" b="1" dirty="0"/>
              <a:t>Architectural patterns </a:t>
            </a:r>
            <a:r>
              <a:rPr lang="en-US" sz="2400" dirty="0"/>
              <a:t>build on architectural elements to provide composite recurring structures that work well in particular circumstances.</a:t>
            </a:r>
          </a:p>
          <a:p>
            <a:pPr algn="l"/>
            <a:r>
              <a:rPr lang="en-US" sz="2400" dirty="0"/>
              <a:t>Architectural patterns aren’t the solutions but offer partial insights that, when combined with other patterns, lead to a solution for a given problem domain.</a:t>
            </a:r>
          </a:p>
          <a:p>
            <a:pPr algn="l"/>
            <a:r>
              <a:rPr lang="en-US" dirty="0"/>
              <a:t>Some architectural patterns in distributed systems include:</a:t>
            </a:r>
            <a:endParaRPr lang="en-US" sz="2400" b="1" i="0" u="none" strike="noStrike" baseline="0" dirty="0"/>
          </a:p>
          <a:p>
            <a:pPr lvl="1"/>
            <a:r>
              <a:rPr lang="en-US" sz="2000" dirty="0"/>
              <a:t>Layering</a:t>
            </a:r>
          </a:p>
          <a:p>
            <a:pPr lvl="1"/>
            <a:r>
              <a:rPr lang="en-US" sz="2000" dirty="0"/>
              <a:t>Tiered architectures</a:t>
            </a:r>
          </a:p>
          <a:p>
            <a:pPr lvl="1"/>
            <a:r>
              <a:rPr lang="en-US" sz="2000" dirty="0"/>
              <a:t>Thin clients</a:t>
            </a:r>
          </a:p>
          <a:p>
            <a:pPr lvl="1"/>
            <a:r>
              <a:rPr lang="en-US" sz="2000" dirty="0"/>
              <a:t>Web services</a:t>
            </a:r>
          </a:p>
          <a:p>
            <a:pPr algn="l"/>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3868118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Patterns)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marL="0" indent="0" algn="l">
              <a:buNone/>
            </a:pPr>
            <a:r>
              <a:rPr lang="en-US" sz="2800" b="1" dirty="0"/>
              <a:t>Layering</a:t>
            </a:r>
          </a:p>
          <a:p>
            <a:pPr algn="l"/>
            <a:r>
              <a:rPr lang="en-US" sz="2800" b="1" i="0" u="none" strike="noStrike" baseline="0" dirty="0"/>
              <a:t>Layering</a:t>
            </a:r>
            <a:r>
              <a:rPr lang="en-US" sz="2800" i="0" u="none" strike="noStrike" baseline="0" dirty="0"/>
              <a:t> is familiar to </a:t>
            </a:r>
            <a:r>
              <a:rPr lang="en-US" sz="2800" b="1" i="0" u="none" strike="noStrike" baseline="0" dirty="0"/>
              <a:t>abstraction</a:t>
            </a:r>
          </a:p>
          <a:p>
            <a:pPr algn="l"/>
            <a:r>
              <a:rPr lang="en-US" sz="2800" b="0" dirty="0"/>
              <a:t>A </a:t>
            </a:r>
            <a:r>
              <a:rPr lang="en-US" sz="2800" b="1" dirty="0"/>
              <a:t>complex system </a:t>
            </a:r>
            <a:r>
              <a:rPr lang="en-US" sz="2800" b="0" dirty="0"/>
              <a:t>is partitioned into a </a:t>
            </a:r>
            <a:r>
              <a:rPr lang="en-US" sz="2800" b="1" dirty="0"/>
              <a:t>number of layers</a:t>
            </a:r>
            <a:r>
              <a:rPr lang="en-US" sz="2800" b="0" dirty="0"/>
              <a:t>. A </a:t>
            </a:r>
            <a:r>
              <a:rPr lang="en-US" sz="2800" b="1" dirty="0"/>
              <a:t>layer</a:t>
            </a:r>
            <a:r>
              <a:rPr lang="en-US" sz="2800" b="0" dirty="0"/>
              <a:t> </a:t>
            </a:r>
            <a:r>
              <a:rPr lang="en-US" sz="2800" dirty="0"/>
              <a:t>uses the </a:t>
            </a:r>
            <a:r>
              <a:rPr lang="en-US" sz="2800" b="1" dirty="0"/>
              <a:t>services</a:t>
            </a:r>
            <a:r>
              <a:rPr lang="en-US" sz="2800" dirty="0"/>
              <a:t> offered by the </a:t>
            </a:r>
            <a:r>
              <a:rPr lang="en-US" sz="2800" b="1" dirty="0"/>
              <a:t>layer below</a:t>
            </a:r>
            <a:r>
              <a:rPr lang="en-US" sz="2800" dirty="0"/>
              <a:t>, and offers a </a:t>
            </a:r>
            <a:r>
              <a:rPr lang="en-US" sz="2800" b="1" dirty="0"/>
              <a:t>software abstraction </a:t>
            </a:r>
            <a:r>
              <a:rPr lang="en-US" sz="2800" dirty="0"/>
              <a:t>to the </a:t>
            </a:r>
            <a:r>
              <a:rPr lang="en-US" sz="2800" b="1" dirty="0"/>
              <a:t>higher layers</a:t>
            </a:r>
            <a:r>
              <a:rPr lang="en-US" sz="2800" dirty="0"/>
              <a:t>.</a:t>
            </a:r>
          </a:p>
          <a:p>
            <a:pPr algn="l"/>
            <a:r>
              <a:rPr lang="en-US" sz="2800" b="0" i="0" u="none" strike="noStrike" baseline="0" dirty="0"/>
              <a:t>A </a:t>
            </a:r>
            <a:r>
              <a:rPr lang="en-US" sz="2800" b="1" i="0" u="none" strike="noStrike" baseline="0" dirty="0"/>
              <a:t>distributed service </a:t>
            </a:r>
            <a:r>
              <a:rPr lang="en-US" sz="2800" b="0" i="0" u="none" strike="noStrike" baseline="0" dirty="0"/>
              <a:t>can be provided by </a:t>
            </a:r>
            <a:r>
              <a:rPr lang="en-US" sz="2800" b="1" i="0" u="none" strike="noStrike" baseline="0" dirty="0"/>
              <a:t>1 or more server processes</a:t>
            </a:r>
            <a:r>
              <a:rPr lang="en-US" sz="2800" b="0" i="0" u="none" strike="noStrike" baseline="0" dirty="0"/>
              <a:t> interacting with each other and with </a:t>
            </a:r>
            <a:r>
              <a:rPr lang="en-US" sz="2800" b="1" i="0" u="none" strike="noStrike" baseline="0" dirty="0"/>
              <a:t>client processes </a:t>
            </a:r>
            <a:r>
              <a:rPr lang="en-US" sz="2800" b="0" i="0" u="none" strike="noStrike" baseline="0" dirty="0"/>
              <a:t>in order to maintain a consistent syste</a:t>
            </a:r>
            <a:r>
              <a:rPr lang="en-US" sz="2800" dirty="0"/>
              <a:t>m-wide view of the </a:t>
            </a:r>
            <a:r>
              <a:rPr lang="en-US" sz="2800" b="1" dirty="0"/>
              <a:t>service’s resources</a:t>
            </a:r>
            <a:r>
              <a:rPr lang="en-US" sz="2800" dirty="0"/>
              <a:t>.</a:t>
            </a:r>
            <a:endParaRPr lang="en-US" sz="2400" b="1"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31</a:t>
            </a:fld>
            <a:endParaRPr lang="en-US" dirty="0"/>
          </a:p>
        </p:txBody>
      </p:sp>
    </p:spTree>
    <p:extLst>
      <p:ext uri="{BB962C8B-B14F-4D97-AF65-F5344CB8AC3E}">
        <p14:creationId xmlns:p14="http://schemas.microsoft.com/office/powerpoint/2010/main" val="1715137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patterns)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3504290" y="6127211"/>
            <a:ext cx="5497207" cy="492313"/>
          </a:xfrm>
        </p:spPr>
        <p:txBody>
          <a:bodyPr>
            <a:normAutofit fontScale="92500"/>
          </a:bodyPr>
          <a:lstStyle/>
          <a:p>
            <a:pPr marL="0" indent="0" algn="ctr">
              <a:buNone/>
            </a:pPr>
            <a:r>
              <a:rPr lang="en-US" sz="1800" b="0" i="1" u="none" strike="noStrike" baseline="0" dirty="0">
                <a:latin typeface="Baskerville-Italic"/>
              </a:rPr>
              <a:t>Software and hardware service layers in distributed systems</a:t>
            </a:r>
            <a:endParaRPr lang="en-US" sz="2800" b="1"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32</a:t>
            </a:fld>
            <a:endParaRPr lang="en-US" dirty="0"/>
          </a:p>
        </p:txBody>
      </p:sp>
      <p:pic>
        <p:nvPicPr>
          <p:cNvPr id="6" name="Picture 5">
            <a:extLst>
              <a:ext uri="{FF2B5EF4-FFF2-40B4-BE49-F238E27FC236}">
                <a16:creationId xmlns:a16="http://schemas.microsoft.com/office/drawing/2014/main" id="{A4141F88-3078-450B-AB20-4D60C628B751}"/>
              </a:ext>
            </a:extLst>
          </p:cNvPr>
          <p:cNvPicPr>
            <a:picLocks noChangeAspect="1"/>
          </p:cNvPicPr>
          <p:nvPr/>
        </p:nvPicPr>
        <p:blipFill>
          <a:blip r:embed="rId3"/>
          <a:stretch>
            <a:fillRect/>
          </a:stretch>
        </p:blipFill>
        <p:spPr>
          <a:xfrm>
            <a:off x="3131684" y="1846261"/>
            <a:ext cx="7492965" cy="4251960"/>
          </a:xfrm>
          <a:prstGeom prst="rect">
            <a:avLst/>
          </a:prstGeom>
        </p:spPr>
      </p:pic>
    </p:spTree>
    <p:extLst>
      <p:ext uri="{BB962C8B-B14F-4D97-AF65-F5344CB8AC3E}">
        <p14:creationId xmlns:p14="http://schemas.microsoft.com/office/powerpoint/2010/main" val="2661367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patterns)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marL="0" indent="0" algn="l">
              <a:buNone/>
            </a:pPr>
            <a:r>
              <a:rPr lang="en-US" sz="2800" b="1" dirty="0"/>
              <a:t>Platform</a:t>
            </a:r>
          </a:p>
          <a:p>
            <a:pPr algn="l"/>
            <a:r>
              <a:rPr lang="en-US" sz="2800" b="1" i="0" u="none" strike="noStrike" baseline="0" dirty="0"/>
              <a:t>Platform </a:t>
            </a:r>
            <a:r>
              <a:rPr lang="en-US" sz="2800" i="0" u="none" strike="noStrike" baseline="0" dirty="0"/>
              <a:t>consists of the </a:t>
            </a:r>
            <a:r>
              <a:rPr lang="en-US" sz="2800" b="1" i="0" u="none" strike="noStrike" baseline="0" dirty="0"/>
              <a:t>lowest-level hardware </a:t>
            </a:r>
            <a:r>
              <a:rPr lang="en-US" sz="2800" i="0" u="none" strike="noStrike" baseline="0" dirty="0"/>
              <a:t>and </a:t>
            </a:r>
            <a:r>
              <a:rPr lang="en-US" sz="2800" b="1" dirty="0"/>
              <a:t>OS</a:t>
            </a:r>
            <a:r>
              <a:rPr lang="en-US" sz="2800" dirty="0"/>
              <a:t>.</a:t>
            </a:r>
          </a:p>
          <a:p>
            <a:pPr algn="l"/>
            <a:r>
              <a:rPr lang="en-US" sz="2400" dirty="0"/>
              <a:t>The </a:t>
            </a:r>
            <a:r>
              <a:rPr lang="en-US" sz="2400" b="1" dirty="0"/>
              <a:t>low-level layers </a:t>
            </a:r>
            <a:r>
              <a:rPr lang="en-US" sz="2400" dirty="0"/>
              <a:t>provide </a:t>
            </a:r>
            <a:r>
              <a:rPr lang="en-US" sz="2400" b="1" dirty="0"/>
              <a:t>services</a:t>
            </a:r>
            <a:r>
              <a:rPr lang="en-US" sz="2400" dirty="0"/>
              <a:t> to the </a:t>
            </a:r>
            <a:r>
              <a:rPr lang="en-US" sz="2400" b="1" dirty="0"/>
              <a:t>layers above</a:t>
            </a:r>
            <a:r>
              <a:rPr lang="en-US" sz="2400" dirty="0"/>
              <a:t> and brings the </a:t>
            </a:r>
            <a:r>
              <a:rPr lang="en-US" sz="2400" b="1" dirty="0"/>
              <a:t>system’s programming interface</a:t>
            </a:r>
            <a:r>
              <a:rPr lang="en-US" sz="2400" dirty="0"/>
              <a:t> to facilitate </a:t>
            </a:r>
            <a:r>
              <a:rPr lang="en-US" sz="2400" b="1" dirty="0"/>
              <a:t>communication</a:t>
            </a:r>
            <a:r>
              <a:rPr lang="en-US" sz="2400" dirty="0"/>
              <a:t> and </a:t>
            </a:r>
            <a:r>
              <a:rPr lang="en-US" sz="2400" b="1" dirty="0"/>
              <a:t>coordination</a:t>
            </a:r>
            <a:r>
              <a:rPr lang="en-US" sz="2400" dirty="0"/>
              <a:t> for </a:t>
            </a:r>
            <a:r>
              <a:rPr lang="en-US" sz="2400" b="1" dirty="0"/>
              <a:t>processes</a:t>
            </a:r>
            <a:r>
              <a:rPr lang="en-US" sz="2400" dirty="0"/>
              <a:t>.</a:t>
            </a:r>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33</a:t>
            </a:fld>
            <a:endParaRPr lang="en-US" dirty="0"/>
          </a:p>
        </p:txBody>
      </p:sp>
    </p:spTree>
    <p:extLst>
      <p:ext uri="{BB962C8B-B14F-4D97-AF65-F5344CB8AC3E}">
        <p14:creationId xmlns:p14="http://schemas.microsoft.com/office/powerpoint/2010/main" val="3588680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patterns)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lnSpcReduction="10000"/>
          </a:bodyPr>
          <a:lstStyle/>
          <a:p>
            <a:pPr marL="0" indent="0" algn="l">
              <a:buNone/>
            </a:pPr>
            <a:r>
              <a:rPr lang="en-US" sz="2800" b="1" dirty="0"/>
              <a:t>Middleware</a:t>
            </a:r>
          </a:p>
          <a:p>
            <a:pPr algn="l"/>
            <a:r>
              <a:rPr lang="en-US" sz="2800" b="1" dirty="0"/>
              <a:t>Middleware </a:t>
            </a:r>
            <a:r>
              <a:rPr lang="en-US" sz="2800" dirty="0"/>
              <a:t>is a</a:t>
            </a:r>
            <a:r>
              <a:rPr lang="en-US" sz="2800" b="1" dirty="0"/>
              <a:t> layer of software </a:t>
            </a:r>
            <a:r>
              <a:rPr lang="en-US" sz="2800" dirty="0"/>
              <a:t>whose purpose is to </a:t>
            </a:r>
            <a:r>
              <a:rPr lang="en-US" sz="2800" b="1" dirty="0"/>
              <a:t>mask heterogeneity, </a:t>
            </a:r>
            <a:r>
              <a:rPr lang="en-US" sz="2800" dirty="0"/>
              <a:t>and to provide an </a:t>
            </a:r>
            <a:r>
              <a:rPr lang="en-US" sz="2800" b="1" dirty="0"/>
              <a:t>easy programming model </a:t>
            </a:r>
            <a:r>
              <a:rPr lang="en-US" sz="2800" dirty="0"/>
              <a:t>to</a:t>
            </a:r>
            <a:r>
              <a:rPr lang="en-US" sz="2800" b="1" dirty="0"/>
              <a:t> application programmers</a:t>
            </a:r>
            <a:r>
              <a:rPr lang="en-US" sz="2800" dirty="0"/>
              <a:t>.</a:t>
            </a:r>
          </a:p>
          <a:p>
            <a:pPr algn="l"/>
            <a:r>
              <a:rPr lang="en-US" sz="2800" b="1" dirty="0"/>
              <a:t>Middleware </a:t>
            </a:r>
            <a:r>
              <a:rPr lang="en-US" sz="2800" dirty="0"/>
              <a:t>is represented by </a:t>
            </a:r>
            <a:r>
              <a:rPr lang="en-US" sz="2800" b="1" dirty="0"/>
              <a:t>processes</a:t>
            </a:r>
            <a:r>
              <a:rPr lang="en-US" sz="2800" dirty="0"/>
              <a:t> or objects that interact with each other to implement </a:t>
            </a:r>
            <a:r>
              <a:rPr lang="en-US" sz="2800" b="1" dirty="0"/>
              <a:t>communication</a:t>
            </a:r>
            <a:r>
              <a:rPr lang="en-US" sz="2800" dirty="0"/>
              <a:t> &amp; </a:t>
            </a:r>
            <a:r>
              <a:rPr lang="en-US" sz="2800" b="1" dirty="0"/>
              <a:t>resource-sharing support </a:t>
            </a:r>
            <a:r>
              <a:rPr lang="en-US" sz="2800" dirty="0"/>
              <a:t>for </a:t>
            </a:r>
            <a:r>
              <a:rPr lang="en-US" sz="2800" b="1" dirty="0"/>
              <a:t>distributed application</a:t>
            </a:r>
          </a:p>
          <a:p>
            <a:pPr algn="l"/>
            <a:r>
              <a:rPr lang="en-US" sz="2800" dirty="0"/>
              <a:t>It provides useful </a:t>
            </a:r>
            <a:r>
              <a:rPr lang="en-US" sz="2800" b="1" dirty="0"/>
              <a:t>building blocks </a:t>
            </a:r>
            <a:r>
              <a:rPr lang="en-US" sz="2800" dirty="0"/>
              <a:t>for the construction of </a:t>
            </a:r>
            <a:r>
              <a:rPr lang="en-US" sz="2800" b="1" dirty="0"/>
              <a:t>software components </a:t>
            </a:r>
            <a:r>
              <a:rPr lang="en-US" sz="2800" dirty="0"/>
              <a:t>that can work with one another in a distributed system.</a:t>
            </a:r>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34</a:t>
            </a:fld>
            <a:endParaRPr lang="en-US" dirty="0"/>
          </a:p>
        </p:txBody>
      </p:sp>
    </p:spTree>
    <p:extLst>
      <p:ext uri="{BB962C8B-B14F-4D97-AF65-F5344CB8AC3E}">
        <p14:creationId xmlns:p14="http://schemas.microsoft.com/office/powerpoint/2010/main" val="4129007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patterns)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marL="0" indent="0" algn="l">
              <a:buNone/>
            </a:pPr>
            <a:r>
              <a:rPr lang="en-US" sz="2800" b="1" dirty="0"/>
              <a:t>Middleware</a:t>
            </a:r>
          </a:p>
          <a:p>
            <a:pPr algn="l"/>
            <a:r>
              <a:rPr lang="en-US" sz="2800" dirty="0"/>
              <a:t>It supports the </a:t>
            </a:r>
            <a:r>
              <a:rPr lang="en-US" sz="2800" b="1" dirty="0"/>
              <a:t>abstractions </a:t>
            </a:r>
            <a:r>
              <a:rPr lang="en-US" sz="2800" dirty="0"/>
              <a:t>such as:</a:t>
            </a:r>
          </a:p>
          <a:p>
            <a:pPr lvl="1"/>
            <a:r>
              <a:rPr lang="en-US" sz="2600" b="1" dirty="0"/>
              <a:t>RMI</a:t>
            </a:r>
          </a:p>
          <a:p>
            <a:pPr lvl="1"/>
            <a:r>
              <a:rPr lang="en-US" sz="2600" dirty="0"/>
              <a:t>Communication between </a:t>
            </a:r>
            <a:r>
              <a:rPr lang="en-US" sz="2600" b="1" dirty="0"/>
              <a:t>groups of processes</a:t>
            </a:r>
          </a:p>
          <a:p>
            <a:pPr lvl="1"/>
            <a:r>
              <a:rPr lang="en-US" sz="2600" dirty="0"/>
              <a:t>Notification of </a:t>
            </a:r>
            <a:r>
              <a:rPr lang="en-US" sz="2600" b="1" dirty="0"/>
              <a:t>events</a:t>
            </a:r>
          </a:p>
          <a:p>
            <a:pPr lvl="1"/>
            <a:r>
              <a:rPr lang="en-US" sz="2600" dirty="0"/>
              <a:t>Partitioning, placement and retrieval of </a:t>
            </a:r>
            <a:r>
              <a:rPr lang="en-US" sz="2600" b="1" dirty="0"/>
              <a:t>shared data objects </a:t>
            </a:r>
            <a:r>
              <a:rPr lang="en-US" sz="2600" dirty="0"/>
              <a:t>amongst cooperating computers</a:t>
            </a:r>
          </a:p>
          <a:p>
            <a:pPr lvl="1"/>
            <a:r>
              <a:rPr lang="en-US" sz="2600" dirty="0"/>
              <a:t>Replication of </a:t>
            </a:r>
            <a:r>
              <a:rPr lang="en-US" sz="2600" b="1" dirty="0"/>
              <a:t>shared data objects</a:t>
            </a:r>
          </a:p>
          <a:p>
            <a:pPr lvl="1"/>
            <a:r>
              <a:rPr lang="en-US" sz="2600" dirty="0"/>
              <a:t>Transmission of </a:t>
            </a:r>
            <a:r>
              <a:rPr lang="en-US" sz="2600" b="1" dirty="0"/>
              <a:t>multimedia data </a:t>
            </a:r>
            <a:r>
              <a:rPr lang="en-US" sz="2600" dirty="0"/>
              <a:t>in real time</a:t>
            </a:r>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35</a:t>
            </a:fld>
            <a:endParaRPr lang="en-US" dirty="0"/>
          </a:p>
        </p:txBody>
      </p:sp>
    </p:spTree>
    <p:extLst>
      <p:ext uri="{BB962C8B-B14F-4D97-AF65-F5344CB8AC3E}">
        <p14:creationId xmlns:p14="http://schemas.microsoft.com/office/powerpoint/2010/main" val="654800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patterns)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marL="0" indent="0" algn="l">
              <a:buNone/>
            </a:pPr>
            <a:r>
              <a:rPr lang="en-US" sz="2800" b="1" dirty="0"/>
              <a:t>Tiered architecture</a:t>
            </a:r>
          </a:p>
          <a:p>
            <a:pPr algn="l"/>
            <a:r>
              <a:rPr lang="en-US" sz="2800" b="1" dirty="0"/>
              <a:t>Tiered architectures </a:t>
            </a:r>
            <a:r>
              <a:rPr lang="en-US" sz="2800" dirty="0"/>
              <a:t>are complementary to </a:t>
            </a:r>
            <a:r>
              <a:rPr lang="en-US" sz="2800" b="1" dirty="0"/>
              <a:t>layering</a:t>
            </a:r>
            <a:r>
              <a:rPr lang="en-US" sz="2800" dirty="0"/>
              <a:t> whereas </a:t>
            </a:r>
            <a:r>
              <a:rPr lang="en-US" sz="2800" b="1" dirty="0"/>
              <a:t>layering</a:t>
            </a:r>
            <a:r>
              <a:rPr lang="en-US" sz="2800" dirty="0"/>
              <a:t> deals with the </a:t>
            </a:r>
            <a:r>
              <a:rPr lang="en-US" sz="2800" b="1" dirty="0"/>
              <a:t>vertical organization </a:t>
            </a:r>
            <a:r>
              <a:rPr lang="en-US" sz="2800" dirty="0"/>
              <a:t>of </a:t>
            </a:r>
            <a:r>
              <a:rPr lang="en-US" sz="2800" b="1" dirty="0"/>
              <a:t>services</a:t>
            </a:r>
            <a:r>
              <a:rPr lang="en-US" sz="2800" dirty="0"/>
              <a:t> into </a:t>
            </a:r>
            <a:r>
              <a:rPr lang="en-US" sz="2800" b="1" dirty="0"/>
              <a:t>layers of abstraction</a:t>
            </a:r>
            <a:r>
              <a:rPr lang="en-US" sz="2800" dirty="0"/>
              <a:t>.</a:t>
            </a:r>
          </a:p>
          <a:p>
            <a:pPr algn="l"/>
            <a:r>
              <a:rPr lang="en-US" sz="2800" b="1" dirty="0"/>
              <a:t>Tiering</a:t>
            </a:r>
            <a:r>
              <a:rPr lang="en-US" sz="2800" dirty="0"/>
              <a:t> is a technique to organize </a:t>
            </a:r>
            <a:r>
              <a:rPr lang="en-US" sz="2800" b="1" dirty="0"/>
              <a:t>functionality of each layer </a:t>
            </a:r>
            <a:r>
              <a:rPr lang="en-US" sz="2800" dirty="0"/>
              <a:t>and place </a:t>
            </a:r>
            <a:r>
              <a:rPr lang="en-US" sz="2800" b="1" dirty="0"/>
              <a:t>its</a:t>
            </a:r>
            <a:r>
              <a:rPr lang="en-US" sz="2800" dirty="0"/>
              <a:t> </a:t>
            </a:r>
            <a:r>
              <a:rPr lang="en-US" sz="2800" b="1" dirty="0"/>
              <a:t>functionality</a:t>
            </a:r>
            <a:r>
              <a:rPr lang="en-US" sz="2800" dirty="0"/>
              <a:t> into appropriate </a:t>
            </a:r>
            <a:r>
              <a:rPr lang="en-US" sz="2800" b="1" dirty="0"/>
              <a:t>servers</a:t>
            </a:r>
            <a:r>
              <a:rPr lang="en-US" sz="2800" dirty="0"/>
              <a:t>. It applies to </a:t>
            </a:r>
            <a:r>
              <a:rPr lang="en-US" sz="2800" b="1" dirty="0"/>
              <a:t>all layers </a:t>
            </a:r>
            <a:r>
              <a:rPr lang="en-US" sz="2800" dirty="0"/>
              <a:t>of a distributed system.</a:t>
            </a:r>
            <a:endParaRPr lang="en-US" sz="2600"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36</a:t>
            </a:fld>
            <a:endParaRPr lang="en-US" dirty="0"/>
          </a:p>
        </p:txBody>
      </p:sp>
    </p:spTree>
    <p:extLst>
      <p:ext uri="{BB962C8B-B14F-4D97-AF65-F5344CB8AC3E}">
        <p14:creationId xmlns:p14="http://schemas.microsoft.com/office/powerpoint/2010/main" val="2298181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patterns)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marL="0" indent="0" algn="l">
              <a:buNone/>
            </a:pPr>
            <a:r>
              <a:rPr lang="en-US" sz="2800" b="1" dirty="0"/>
              <a:t>Thin clients</a:t>
            </a:r>
          </a:p>
          <a:p>
            <a:pPr algn="l"/>
            <a:r>
              <a:rPr lang="en-US" sz="2800" b="1" dirty="0"/>
              <a:t>Thin client </a:t>
            </a:r>
            <a:r>
              <a:rPr lang="en-US" sz="2800" dirty="0"/>
              <a:t>refers to a </a:t>
            </a:r>
            <a:r>
              <a:rPr lang="en-US" sz="2800" b="1" dirty="0"/>
              <a:t>software layer </a:t>
            </a:r>
            <a:r>
              <a:rPr lang="en-US" sz="2800" dirty="0"/>
              <a:t>that supports a </a:t>
            </a:r>
            <a:r>
              <a:rPr lang="en-US" sz="2800" b="1" dirty="0"/>
              <a:t>window-base UI </a:t>
            </a:r>
            <a:r>
              <a:rPr lang="en-US" sz="2800" dirty="0"/>
              <a:t>that is </a:t>
            </a:r>
            <a:r>
              <a:rPr lang="en-US" sz="2800" b="1" dirty="0"/>
              <a:t>local to the user</a:t>
            </a:r>
            <a:r>
              <a:rPr lang="en-US" sz="2800" dirty="0"/>
              <a:t> while executing </a:t>
            </a:r>
            <a:r>
              <a:rPr lang="en-US" sz="2800" b="1" dirty="0"/>
              <a:t>application programs </a:t>
            </a:r>
            <a:r>
              <a:rPr lang="en-US" sz="2800" dirty="0"/>
              <a:t>or </a:t>
            </a:r>
            <a:r>
              <a:rPr lang="en-US" sz="2800" b="1" dirty="0"/>
              <a:t>accessing services</a:t>
            </a:r>
            <a:r>
              <a:rPr lang="en-US" sz="2800" dirty="0"/>
              <a:t> on a </a:t>
            </a:r>
            <a:r>
              <a:rPr lang="en-US" sz="2800" b="1" dirty="0"/>
              <a:t>remote</a:t>
            </a:r>
            <a:r>
              <a:rPr lang="en-US" sz="2800" dirty="0"/>
              <a:t> </a:t>
            </a:r>
            <a:r>
              <a:rPr lang="en-US" sz="2800" b="1" dirty="0"/>
              <a:t>computer</a:t>
            </a:r>
            <a:r>
              <a:rPr lang="en-US" sz="2800" dirty="0"/>
              <a:t>. Ex: cloud computing.</a:t>
            </a:r>
            <a:endParaRPr lang="en-US" sz="2600"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37</a:t>
            </a:fld>
            <a:endParaRPr lang="en-US" dirty="0"/>
          </a:p>
        </p:txBody>
      </p:sp>
      <p:pic>
        <p:nvPicPr>
          <p:cNvPr id="6" name="Picture 5">
            <a:extLst>
              <a:ext uri="{FF2B5EF4-FFF2-40B4-BE49-F238E27FC236}">
                <a16:creationId xmlns:a16="http://schemas.microsoft.com/office/drawing/2014/main" id="{37FDB7A7-9535-4F8D-B3C9-30E1F59D0A7F}"/>
              </a:ext>
            </a:extLst>
          </p:cNvPr>
          <p:cNvPicPr>
            <a:picLocks noChangeAspect="1"/>
          </p:cNvPicPr>
          <p:nvPr/>
        </p:nvPicPr>
        <p:blipFill>
          <a:blip r:embed="rId3"/>
          <a:stretch>
            <a:fillRect/>
          </a:stretch>
        </p:blipFill>
        <p:spPr>
          <a:xfrm>
            <a:off x="2451279" y="4414045"/>
            <a:ext cx="7289442" cy="2041301"/>
          </a:xfrm>
          <a:prstGeom prst="rect">
            <a:avLst/>
          </a:prstGeom>
        </p:spPr>
      </p:pic>
      <p:sp>
        <p:nvSpPr>
          <p:cNvPr id="7" name="TextBox 6">
            <a:extLst>
              <a:ext uri="{FF2B5EF4-FFF2-40B4-BE49-F238E27FC236}">
                <a16:creationId xmlns:a16="http://schemas.microsoft.com/office/drawing/2014/main" id="{DCCDE0B2-B12A-4EBC-A4BA-F647D7A98A6D}"/>
              </a:ext>
            </a:extLst>
          </p:cNvPr>
          <p:cNvSpPr txBox="1"/>
          <p:nvPr/>
        </p:nvSpPr>
        <p:spPr>
          <a:xfrm>
            <a:off x="3048000" y="6453243"/>
            <a:ext cx="6096000" cy="369332"/>
          </a:xfrm>
          <a:prstGeom prst="rect">
            <a:avLst/>
          </a:prstGeom>
          <a:noFill/>
        </p:spPr>
        <p:txBody>
          <a:bodyPr wrap="square">
            <a:spAutoFit/>
          </a:bodyPr>
          <a:lstStyle/>
          <a:p>
            <a:pPr algn="ctr"/>
            <a:r>
              <a:rPr lang="en-US" sz="1800" b="0" i="1" u="none" strike="noStrike" baseline="0" dirty="0">
                <a:latin typeface="Baskerville-Italic"/>
              </a:rPr>
              <a:t>Thin clients and computer servers</a:t>
            </a:r>
            <a:endParaRPr lang="en-US" dirty="0"/>
          </a:p>
        </p:txBody>
      </p:sp>
    </p:spTree>
    <p:extLst>
      <p:ext uri="{BB962C8B-B14F-4D97-AF65-F5344CB8AC3E}">
        <p14:creationId xmlns:p14="http://schemas.microsoft.com/office/powerpoint/2010/main" val="2465848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patterns)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fontScale="85000" lnSpcReduction="20000"/>
          </a:bodyPr>
          <a:lstStyle/>
          <a:p>
            <a:pPr marL="0" indent="0" algn="l">
              <a:buNone/>
            </a:pPr>
            <a:r>
              <a:rPr lang="en-US" sz="2800" b="1" dirty="0"/>
              <a:t>Thin clients</a:t>
            </a:r>
          </a:p>
          <a:p>
            <a:pPr algn="l"/>
            <a:r>
              <a:rPr lang="en-US" sz="2800" dirty="0"/>
              <a:t>With </a:t>
            </a:r>
            <a:r>
              <a:rPr lang="en-US" sz="2800" b="1" dirty="0"/>
              <a:t>thin client, simple local devices,</a:t>
            </a:r>
            <a:r>
              <a:rPr lang="en-US" sz="2800" dirty="0"/>
              <a:t> Ex: PC or smart phones can be enhanced with a large amount of </a:t>
            </a:r>
            <a:r>
              <a:rPr lang="en-US" sz="2800" b="1" dirty="0"/>
              <a:t>networked services </a:t>
            </a:r>
            <a:r>
              <a:rPr lang="en-US" sz="2800" dirty="0"/>
              <a:t>and </a:t>
            </a:r>
            <a:r>
              <a:rPr lang="en-US" sz="2800" b="1" dirty="0"/>
              <a:t>capabilities</a:t>
            </a:r>
            <a:r>
              <a:rPr lang="en-US" sz="2800" dirty="0"/>
              <a:t>.</a:t>
            </a:r>
          </a:p>
          <a:p>
            <a:pPr algn="l"/>
            <a:r>
              <a:rPr lang="en-US" sz="2800" dirty="0"/>
              <a:t>The main </a:t>
            </a:r>
            <a:r>
              <a:rPr lang="en-US" sz="2800" b="1" dirty="0"/>
              <a:t>drawback </a:t>
            </a:r>
            <a:r>
              <a:rPr lang="en-US" sz="2800" dirty="0"/>
              <a:t>of the </a:t>
            </a:r>
            <a:r>
              <a:rPr lang="en-US" sz="2800" b="1" dirty="0"/>
              <a:t>thin client </a:t>
            </a:r>
            <a:r>
              <a:rPr lang="en-US" sz="2800" dirty="0"/>
              <a:t>architecture is in highly </a:t>
            </a:r>
            <a:r>
              <a:rPr lang="en-US" sz="2800" b="1" dirty="0"/>
              <a:t>interactive</a:t>
            </a:r>
            <a:r>
              <a:rPr lang="en-US" sz="2800" dirty="0"/>
              <a:t> </a:t>
            </a:r>
            <a:r>
              <a:rPr lang="en-US" sz="2800" b="1" dirty="0"/>
              <a:t>graphical activities </a:t>
            </a:r>
            <a:r>
              <a:rPr lang="en-US" sz="2800" dirty="0"/>
              <a:t>and </a:t>
            </a:r>
            <a:r>
              <a:rPr lang="en-US" sz="2800" b="1" dirty="0"/>
              <a:t>image processing</a:t>
            </a:r>
            <a:r>
              <a:rPr lang="en-US" sz="2800" dirty="0"/>
              <a:t>. The </a:t>
            </a:r>
            <a:r>
              <a:rPr lang="en-US" sz="2800" b="1" dirty="0"/>
              <a:t>delays</a:t>
            </a:r>
            <a:r>
              <a:rPr lang="en-US" sz="2800" dirty="0"/>
              <a:t> experienced by users are increased to </a:t>
            </a:r>
            <a:r>
              <a:rPr lang="en-US" sz="2800" b="1" dirty="0"/>
              <a:t>unacceptable levels </a:t>
            </a:r>
            <a:r>
              <a:rPr lang="en-US" sz="2800" dirty="0"/>
              <a:t>by the need to transfer </a:t>
            </a:r>
            <a:r>
              <a:rPr lang="en-US" sz="2800" b="1" dirty="0"/>
              <a:t>image</a:t>
            </a:r>
            <a:r>
              <a:rPr lang="en-US" sz="2800" dirty="0"/>
              <a:t> and </a:t>
            </a:r>
            <a:r>
              <a:rPr lang="en-US" sz="2800" b="1" dirty="0"/>
              <a:t>vector information </a:t>
            </a:r>
            <a:r>
              <a:rPr lang="en-US" sz="2800" dirty="0"/>
              <a:t>between the </a:t>
            </a:r>
            <a:r>
              <a:rPr lang="en-US" sz="2800" b="1" dirty="0"/>
              <a:t>thin client</a:t>
            </a:r>
            <a:r>
              <a:rPr lang="en-US" sz="2800" dirty="0"/>
              <a:t> and the </a:t>
            </a:r>
            <a:r>
              <a:rPr lang="en-US" sz="2800" b="1" dirty="0"/>
              <a:t>application process</a:t>
            </a:r>
            <a:r>
              <a:rPr lang="en-US" sz="2800" dirty="0"/>
              <a:t>, due to both </a:t>
            </a:r>
            <a:r>
              <a:rPr lang="en-US" sz="2800" b="1" dirty="0"/>
              <a:t>network</a:t>
            </a:r>
            <a:r>
              <a:rPr lang="en-US" sz="2800" dirty="0"/>
              <a:t> and </a:t>
            </a:r>
            <a:r>
              <a:rPr lang="en-US" sz="2800" b="1" dirty="0"/>
              <a:t>OS latencies.</a:t>
            </a:r>
          </a:p>
          <a:p>
            <a:pPr algn="l"/>
            <a:r>
              <a:rPr lang="en-US" sz="2800" dirty="0"/>
              <a:t>This concept has led to the emergence of </a:t>
            </a:r>
            <a:r>
              <a:rPr lang="en-US" sz="2800" b="1" dirty="0"/>
              <a:t>virtual network computing (VNC)</a:t>
            </a:r>
            <a:r>
              <a:rPr lang="en-US" sz="2800" dirty="0"/>
              <a:t>, EX: </a:t>
            </a:r>
            <a:r>
              <a:rPr lang="en-US" sz="2800" dirty="0" err="1"/>
              <a:t>RealVNC</a:t>
            </a:r>
            <a:r>
              <a:rPr lang="en-US" sz="2800" dirty="0"/>
              <a:t> </a:t>
            </a:r>
            <a:r>
              <a:rPr lang="en-US" sz="2800" b="1" dirty="0"/>
              <a:t>software</a:t>
            </a:r>
            <a:r>
              <a:rPr lang="en-US" sz="2800" dirty="0"/>
              <a:t> and </a:t>
            </a:r>
            <a:r>
              <a:rPr lang="en-US" sz="2800" dirty="0" err="1"/>
              <a:t>Adventiq</a:t>
            </a:r>
            <a:r>
              <a:rPr lang="en-US" sz="2800" dirty="0"/>
              <a:t>, which is a hardware-based solution supporting the transmission of keyboard, video and mouse events over IP (KVM-over-IP)</a:t>
            </a:r>
            <a:endParaRPr lang="en-US" sz="2600"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38</a:t>
            </a:fld>
            <a:endParaRPr lang="en-US" dirty="0"/>
          </a:p>
        </p:txBody>
      </p:sp>
    </p:spTree>
    <p:extLst>
      <p:ext uri="{BB962C8B-B14F-4D97-AF65-F5344CB8AC3E}">
        <p14:creationId xmlns:p14="http://schemas.microsoft.com/office/powerpoint/2010/main" val="1449866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patterns)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marL="0" indent="0" algn="l">
              <a:buNone/>
            </a:pPr>
            <a:r>
              <a:rPr lang="en-US" sz="2800" b="1" dirty="0"/>
              <a:t>Other commonly occurring patterns</a:t>
            </a:r>
          </a:p>
          <a:p>
            <a:pPr algn="l"/>
            <a:r>
              <a:rPr lang="en-US" sz="2800" b="1" dirty="0"/>
              <a:t>Proxy</a:t>
            </a:r>
          </a:p>
          <a:p>
            <a:pPr lvl="1"/>
            <a:r>
              <a:rPr lang="en-US" sz="2400" dirty="0"/>
              <a:t>Proxy supports </a:t>
            </a:r>
            <a:r>
              <a:rPr lang="en-US" sz="2400" b="1" dirty="0"/>
              <a:t>location transparency </a:t>
            </a:r>
            <a:r>
              <a:rPr lang="en-US" sz="2400" dirty="0"/>
              <a:t>in </a:t>
            </a:r>
            <a:r>
              <a:rPr lang="en-US" sz="2400" b="1" dirty="0"/>
              <a:t>RPC</a:t>
            </a:r>
            <a:r>
              <a:rPr lang="en-US" sz="2400" dirty="0"/>
              <a:t> or </a:t>
            </a:r>
            <a:r>
              <a:rPr lang="en-US" sz="2400" b="1" dirty="0"/>
              <a:t>RMI</a:t>
            </a:r>
            <a:r>
              <a:rPr lang="en-US" sz="2400" dirty="0"/>
              <a:t>.</a:t>
            </a:r>
          </a:p>
          <a:p>
            <a:pPr lvl="1"/>
            <a:r>
              <a:rPr lang="en-US" sz="2400" dirty="0"/>
              <a:t>Proxy is created in the </a:t>
            </a:r>
            <a:r>
              <a:rPr lang="en-US" sz="2400" b="1" dirty="0"/>
              <a:t>local address space </a:t>
            </a:r>
            <a:r>
              <a:rPr lang="en-US" sz="2400" dirty="0"/>
              <a:t>to represent the </a:t>
            </a:r>
            <a:r>
              <a:rPr lang="en-US" sz="2400" b="1" dirty="0"/>
              <a:t>remote object</a:t>
            </a:r>
            <a:r>
              <a:rPr lang="en-US" sz="2400" dirty="0"/>
              <a:t>.</a:t>
            </a:r>
          </a:p>
          <a:p>
            <a:pPr lvl="1"/>
            <a:r>
              <a:rPr lang="en-US" sz="2400" dirty="0"/>
              <a:t>Proxy offers the </a:t>
            </a:r>
            <a:r>
              <a:rPr lang="en-US" sz="2400" b="1" dirty="0"/>
              <a:t>same interface </a:t>
            </a:r>
            <a:r>
              <a:rPr lang="en-US" sz="2400" dirty="0"/>
              <a:t>as the </a:t>
            </a:r>
            <a:r>
              <a:rPr lang="en-US" sz="2400" b="1" dirty="0"/>
              <a:t>remote object</a:t>
            </a:r>
            <a:r>
              <a:rPr lang="en-US" sz="2400" dirty="0"/>
              <a:t>; and the </a:t>
            </a:r>
            <a:r>
              <a:rPr lang="en-US" sz="2400" b="1" dirty="0"/>
              <a:t>programmer</a:t>
            </a:r>
            <a:r>
              <a:rPr lang="en-US" sz="2400" dirty="0"/>
              <a:t> can make calls directly to this </a:t>
            </a:r>
            <a:r>
              <a:rPr lang="en-US" sz="2400" b="1" dirty="0"/>
              <a:t>proxy object</a:t>
            </a:r>
            <a:r>
              <a:rPr lang="en-US" sz="2400" dirty="0"/>
              <a:t>.</a:t>
            </a:r>
          </a:p>
          <a:p>
            <a:pPr lvl="1"/>
            <a:r>
              <a:rPr lang="en-US" sz="2400" dirty="0"/>
              <a:t>Proxies can also be used to </a:t>
            </a:r>
            <a:r>
              <a:rPr lang="en-US" sz="2400" b="1" dirty="0"/>
              <a:t>encapsulate other functionality</a:t>
            </a:r>
            <a:r>
              <a:rPr lang="en-US" sz="2400" dirty="0"/>
              <a:t>, such as the </a:t>
            </a:r>
            <a:r>
              <a:rPr lang="en-US" sz="2400" b="1" dirty="0"/>
              <a:t>placement policies </a:t>
            </a:r>
            <a:r>
              <a:rPr lang="en-US" sz="2400" dirty="0"/>
              <a:t>of replication or caching.</a:t>
            </a:r>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39</a:t>
            </a:fld>
            <a:endParaRPr lang="en-US" dirty="0"/>
          </a:p>
        </p:txBody>
      </p:sp>
    </p:spTree>
    <p:extLst>
      <p:ext uri="{BB962C8B-B14F-4D97-AF65-F5344CB8AC3E}">
        <p14:creationId xmlns:p14="http://schemas.microsoft.com/office/powerpoint/2010/main" val="4916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System models</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1959429"/>
            <a:ext cx="10058400" cy="4413939"/>
          </a:xfrm>
        </p:spPr>
        <p:txBody>
          <a:bodyPr>
            <a:normAutofit/>
          </a:bodyPr>
          <a:lstStyle/>
          <a:p>
            <a:r>
              <a:rPr lang="en-US" sz="2600" dirty="0"/>
              <a:t>These </a:t>
            </a:r>
            <a:r>
              <a:rPr lang="en-US" sz="2600" b="1" dirty="0"/>
              <a:t>3 issues</a:t>
            </a:r>
            <a:r>
              <a:rPr lang="en-US" sz="2600" dirty="0"/>
              <a:t> are solved by 3 models:</a:t>
            </a:r>
          </a:p>
          <a:p>
            <a:pPr lvl="1"/>
            <a:r>
              <a:rPr lang="en-US" sz="2000" b="1" dirty="0"/>
              <a:t>Interaction model:</a:t>
            </a:r>
            <a:r>
              <a:rPr lang="en-US" sz="2000" dirty="0"/>
              <a:t> (solves </a:t>
            </a:r>
            <a:r>
              <a:rPr lang="en-US" sz="2000" b="1" dirty="0"/>
              <a:t>message delay </a:t>
            </a:r>
            <a:r>
              <a:rPr lang="en-US" sz="2000" dirty="0"/>
              <a:t>issues) deals with </a:t>
            </a:r>
            <a:r>
              <a:rPr lang="en-US" sz="2000" b="1" dirty="0"/>
              <a:t>performance</a:t>
            </a:r>
            <a:r>
              <a:rPr lang="en-US" sz="2000" dirty="0"/>
              <a:t> and the </a:t>
            </a:r>
            <a:r>
              <a:rPr lang="en-US" sz="2000" b="1" dirty="0"/>
              <a:t>difficulty</a:t>
            </a:r>
            <a:r>
              <a:rPr lang="en-US" sz="2000" dirty="0"/>
              <a:t> of </a:t>
            </a:r>
            <a:r>
              <a:rPr lang="en-US" sz="2000" b="1" dirty="0"/>
              <a:t>time limits</a:t>
            </a:r>
            <a:r>
              <a:rPr lang="en-US" sz="2000" dirty="0"/>
              <a:t>, EX: message delivery. This model considers the </a:t>
            </a:r>
            <a:r>
              <a:rPr lang="en-US" sz="2000" b="1" dirty="0"/>
              <a:t>structure</a:t>
            </a:r>
            <a:r>
              <a:rPr lang="en-US" sz="2000" dirty="0"/>
              <a:t> and </a:t>
            </a:r>
            <a:r>
              <a:rPr lang="en-US" sz="2000" b="1" dirty="0"/>
              <a:t>sequencing</a:t>
            </a:r>
            <a:r>
              <a:rPr lang="en-US" sz="2000" dirty="0"/>
              <a:t> of the </a:t>
            </a:r>
            <a:r>
              <a:rPr lang="en-US" sz="2000" b="1" dirty="0"/>
              <a:t>communication</a:t>
            </a:r>
            <a:r>
              <a:rPr lang="en-US" sz="2000" dirty="0"/>
              <a:t> between the </a:t>
            </a:r>
            <a:r>
              <a:rPr lang="en-US" sz="2000" b="1" dirty="0"/>
              <a:t>elements</a:t>
            </a:r>
            <a:r>
              <a:rPr lang="en-US" sz="2000" dirty="0"/>
              <a:t> of the system.</a:t>
            </a:r>
          </a:p>
          <a:p>
            <a:pPr lvl="1"/>
            <a:r>
              <a:rPr lang="en-US" sz="2000" b="1" dirty="0"/>
              <a:t>Failure model</a:t>
            </a:r>
            <a:r>
              <a:rPr lang="en-US" sz="2000" dirty="0"/>
              <a:t>: (considers the ways </a:t>
            </a:r>
            <a:r>
              <a:rPr lang="en-US" sz="2000" b="1" dirty="0"/>
              <a:t>system can fail</a:t>
            </a:r>
            <a:r>
              <a:rPr lang="en-US" sz="2000" dirty="0"/>
              <a:t> then make it </a:t>
            </a:r>
            <a:r>
              <a:rPr lang="en-US" sz="2000" b="1" dirty="0"/>
              <a:t>operate</a:t>
            </a:r>
            <a:r>
              <a:rPr lang="en-US" sz="2000" dirty="0"/>
              <a:t> </a:t>
            </a:r>
            <a:r>
              <a:rPr lang="en-US" sz="2000" b="1" dirty="0"/>
              <a:t>correctly</a:t>
            </a:r>
            <a:r>
              <a:rPr lang="en-US" sz="2000" dirty="0"/>
              <a:t>) gives a clear specification of the faults that can happen in processes and communication channels. It defines reliable communication and correct processes.</a:t>
            </a:r>
          </a:p>
          <a:p>
            <a:pPr lvl="1"/>
            <a:r>
              <a:rPr lang="en-US" sz="2000" b="1" dirty="0"/>
              <a:t>Security model:</a:t>
            </a:r>
            <a:r>
              <a:rPr lang="en-US" sz="2000" dirty="0"/>
              <a:t> (explains the possible </a:t>
            </a:r>
            <a:r>
              <a:rPr lang="en-US" sz="2000" b="1" dirty="0"/>
              <a:t>threats</a:t>
            </a:r>
            <a:r>
              <a:rPr lang="en-US" sz="2000" dirty="0"/>
              <a:t> to </a:t>
            </a:r>
            <a:r>
              <a:rPr lang="en-US" sz="2000" b="1" dirty="0"/>
              <a:t>processes</a:t>
            </a:r>
            <a:r>
              <a:rPr lang="en-US" sz="2000" dirty="0"/>
              <a:t> and </a:t>
            </a:r>
            <a:r>
              <a:rPr lang="en-US" sz="2000" b="1" dirty="0"/>
              <a:t>communication</a:t>
            </a:r>
            <a:r>
              <a:rPr lang="en-US" sz="2000" dirty="0"/>
              <a:t> </a:t>
            </a:r>
            <a:r>
              <a:rPr lang="en-US" sz="2000" b="1" dirty="0"/>
              <a:t>channels</a:t>
            </a:r>
            <a:r>
              <a:rPr lang="en-US" sz="2000" dirty="0"/>
              <a:t>, and then introduces the concept of </a:t>
            </a:r>
            <a:r>
              <a:rPr lang="en-US" sz="2000" b="1" dirty="0"/>
              <a:t>secure</a:t>
            </a:r>
            <a:r>
              <a:rPr lang="en-US" sz="2000" dirty="0"/>
              <a:t> </a:t>
            </a:r>
            <a:r>
              <a:rPr lang="en-US" sz="2000" b="1" dirty="0"/>
              <a:t>channel</a:t>
            </a:r>
            <a:r>
              <a:rPr lang="en-US" sz="2000" dirty="0"/>
              <a:t>). This model considers how the system is </a:t>
            </a:r>
            <a:r>
              <a:rPr lang="en-US" sz="2000" b="1" dirty="0"/>
              <a:t>protected</a:t>
            </a:r>
            <a:r>
              <a:rPr lang="en-US" sz="2000" dirty="0"/>
              <a:t> against attempts to </a:t>
            </a:r>
            <a:r>
              <a:rPr lang="en-US" sz="2000" b="1" dirty="0"/>
              <a:t>interfere</a:t>
            </a:r>
            <a:r>
              <a:rPr lang="en-US" sz="2000" dirty="0"/>
              <a:t> with its correct operation.</a:t>
            </a:r>
          </a:p>
          <a:p>
            <a:pPr lvl="1"/>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823119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patterns)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marL="0" indent="0" algn="l">
              <a:buNone/>
            </a:pPr>
            <a:r>
              <a:rPr lang="en-US" sz="2800" b="1" dirty="0"/>
              <a:t>Other commonly occurring patterns</a:t>
            </a:r>
          </a:p>
          <a:p>
            <a:pPr algn="l"/>
            <a:r>
              <a:rPr lang="en-US" sz="2800" b="1" dirty="0"/>
              <a:t>Brokerage</a:t>
            </a:r>
          </a:p>
          <a:p>
            <a:pPr lvl="1"/>
            <a:r>
              <a:rPr lang="en-US" sz="2400" dirty="0"/>
              <a:t>Brokerage is used in </a:t>
            </a:r>
            <a:r>
              <a:rPr lang="en-US" sz="2400" b="1" dirty="0"/>
              <a:t>web services </a:t>
            </a:r>
            <a:r>
              <a:rPr lang="en-US" sz="2400" dirty="0"/>
              <a:t>to support </a:t>
            </a:r>
            <a:r>
              <a:rPr lang="en-US" sz="2400" b="1" dirty="0"/>
              <a:t>interoperability</a:t>
            </a:r>
            <a:r>
              <a:rPr lang="en-US" sz="2400" dirty="0"/>
              <a:t> in complex distributed infrastructures.</a:t>
            </a:r>
          </a:p>
          <a:p>
            <a:pPr lvl="1"/>
            <a:r>
              <a:rPr lang="en-US" sz="2400" dirty="0"/>
              <a:t>It consists of the trio of: </a:t>
            </a:r>
            <a:r>
              <a:rPr lang="en-US" sz="2400" b="1" dirty="0"/>
              <a:t>service provider</a:t>
            </a:r>
            <a:r>
              <a:rPr lang="en-US" sz="2400" dirty="0"/>
              <a:t>, </a:t>
            </a:r>
            <a:r>
              <a:rPr lang="en-US" sz="2400" b="1" dirty="0"/>
              <a:t>service requester </a:t>
            </a:r>
            <a:r>
              <a:rPr lang="en-US" sz="2400" dirty="0"/>
              <a:t>and </a:t>
            </a:r>
            <a:r>
              <a:rPr lang="en-US" sz="2400" b="1" dirty="0"/>
              <a:t>service broker</a:t>
            </a:r>
            <a:r>
              <a:rPr lang="en-US" sz="2400" dirty="0"/>
              <a:t>.</a:t>
            </a:r>
          </a:p>
          <a:p>
            <a:pPr lvl="1"/>
            <a:r>
              <a:rPr lang="en-US" sz="2400" b="1" dirty="0"/>
              <a:t>Brokerage pattern </a:t>
            </a:r>
            <a:r>
              <a:rPr lang="en-US" sz="2400" dirty="0"/>
              <a:t>is used a lot in distributed systems, EX: registry in Java RMI and the naming service in CORBA.</a:t>
            </a:r>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40</a:t>
            </a:fld>
            <a:endParaRPr lang="en-US" dirty="0"/>
          </a:p>
        </p:txBody>
      </p:sp>
    </p:spTree>
    <p:extLst>
      <p:ext uri="{BB962C8B-B14F-4D97-AF65-F5344CB8AC3E}">
        <p14:creationId xmlns:p14="http://schemas.microsoft.com/office/powerpoint/2010/main" val="2248357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patterns)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marL="0" indent="0" algn="l">
              <a:buNone/>
            </a:pPr>
            <a:r>
              <a:rPr lang="en-US" sz="2800" b="1" dirty="0"/>
              <a:t>Other commonly occurring patterns</a:t>
            </a:r>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41</a:t>
            </a:fld>
            <a:endParaRPr lang="en-US" dirty="0"/>
          </a:p>
        </p:txBody>
      </p:sp>
      <p:pic>
        <p:nvPicPr>
          <p:cNvPr id="7" name="Picture 6">
            <a:extLst>
              <a:ext uri="{FF2B5EF4-FFF2-40B4-BE49-F238E27FC236}">
                <a16:creationId xmlns:a16="http://schemas.microsoft.com/office/drawing/2014/main" id="{4EF70553-B2DD-4232-B11E-2FB573CEF735}"/>
              </a:ext>
            </a:extLst>
          </p:cNvPr>
          <p:cNvPicPr>
            <a:picLocks noChangeAspect="1"/>
          </p:cNvPicPr>
          <p:nvPr/>
        </p:nvPicPr>
        <p:blipFill>
          <a:blip r:embed="rId3"/>
          <a:stretch>
            <a:fillRect/>
          </a:stretch>
        </p:blipFill>
        <p:spPr>
          <a:xfrm>
            <a:off x="2710777" y="2706412"/>
            <a:ext cx="6770446" cy="3566372"/>
          </a:xfrm>
          <a:prstGeom prst="rect">
            <a:avLst/>
          </a:prstGeom>
        </p:spPr>
      </p:pic>
      <p:sp>
        <p:nvSpPr>
          <p:cNvPr id="9" name="TextBox 8">
            <a:extLst>
              <a:ext uri="{FF2B5EF4-FFF2-40B4-BE49-F238E27FC236}">
                <a16:creationId xmlns:a16="http://schemas.microsoft.com/office/drawing/2014/main" id="{A20D96C9-F0B5-4B4F-B230-97336950CB0D}"/>
              </a:ext>
            </a:extLst>
          </p:cNvPr>
          <p:cNvSpPr txBox="1"/>
          <p:nvPr/>
        </p:nvSpPr>
        <p:spPr>
          <a:xfrm>
            <a:off x="3048000" y="6400800"/>
            <a:ext cx="6096000" cy="369332"/>
          </a:xfrm>
          <a:prstGeom prst="rect">
            <a:avLst/>
          </a:prstGeom>
          <a:noFill/>
        </p:spPr>
        <p:txBody>
          <a:bodyPr wrap="square">
            <a:spAutoFit/>
          </a:bodyPr>
          <a:lstStyle/>
          <a:p>
            <a:pPr algn="ctr"/>
            <a:r>
              <a:rPr lang="en-US" sz="1800" b="0" i="1" u="none" strike="noStrike" baseline="0" dirty="0">
                <a:latin typeface="Baskerville-Italic"/>
              </a:rPr>
              <a:t>The web service architectural pattern</a:t>
            </a:r>
            <a:endParaRPr lang="en-US" dirty="0"/>
          </a:p>
        </p:txBody>
      </p:sp>
    </p:spTree>
    <p:extLst>
      <p:ext uri="{BB962C8B-B14F-4D97-AF65-F5344CB8AC3E}">
        <p14:creationId xmlns:p14="http://schemas.microsoft.com/office/powerpoint/2010/main" val="1931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patterns)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marL="0" indent="0" algn="l">
              <a:buNone/>
            </a:pPr>
            <a:r>
              <a:rPr lang="en-US" sz="2800" b="1" dirty="0"/>
              <a:t>Other commonly occurring patterns</a:t>
            </a:r>
          </a:p>
          <a:p>
            <a:pPr algn="l"/>
            <a:r>
              <a:rPr lang="en-US" sz="2800" b="1" dirty="0"/>
              <a:t>Reflection:</a:t>
            </a:r>
          </a:p>
          <a:p>
            <a:pPr lvl="1"/>
            <a:r>
              <a:rPr lang="en-US" sz="2200" dirty="0"/>
              <a:t>Reflection supports both:</a:t>
            </a:r>
          </a:p>
          <a:p>
            <a:pPr lvl="2"/>
            <a:r>
              <a:rPr lang="en-US" sz="2000" b="1" dirty="0"/>
              <a:t>Introspection: </a:t>
            </a:r>
            <a:r>
              <a:rPr lang="en-US" sz="2000" dirty="0"/>
              <a:t>the dynamic discovery of </a:t>
            </a:r>
            <a:r>
              <a:rPr lang="en-US" sz="2000" b="1" dirty="0"/>
              <a:t>system properties</a:t>
            </a:r>
          </a:p>
          <a:p>
            <a:pPr lvl="2"/>
            <a:r>
              <a:rPr lang="en-US" sz="2000" b="1" dirty="0"/>
              <a:t>Intercession: </a:t>
            </a:r>
            <a:r>
              <a:rPr lang="en-US" sz="2000" dirty="0"/>
              <a:t>the ability to modify </a:t>
            </a:r>
            <a:r>
              <a:rPr lang="en-US" sz="2000" b="1" dirty="0"/>
              <a:t>structure </a:t>
            </a:r>
            <a:r>
              <a:rPr lang="en-US" sz="2000" dirty="0"/>
              <a:t>or </a:t>
            </a:r>
            <a:r>
              <a:rPr lang="en-US" sz="2000" b="1" dirty="0"/>
              <a:t>behavior</a:t>
            </a:r>
            <a:r>
              <a:rPr lang="en-US" sz="2000" dirty="0"/>
              <a:t> dynamically</a:t>
            </a:r>
          </a:p>
          <a:p>
            <a:pPr lvl="1" algn="just"/>
            <a:r>
              <a:rPr lang="en-US" sz="2200" dirty="0"/>
              <a:t>Java uses </a:t>
            </a:r>
            <a:r>
              <a:rPr lang="en-US" sz="2200" b="1" dirty="0"/>
              <a:t>reflection</a:t>
            </a:r>
            <a:r>
              <a:rPr lang="en-US" sz="2200" dirty="0"/>
              <a:t> in the implementation of </a:t>
            </a:r>
            <a:r>
              <a:rPr lang="en-US" sz="2200" b="1" dirty="0"/>
              <a:t>RMI </a:t>
            </a:r>
            <a:r>
              <a:rPr lang="en-US" sz="2200" dirty="0"/>
              <a:t>to provide </a:t>
            </a:r>
            <a:r>
              <a:rPr lang="en-US" sz="2200" b="1" dirty="0"/>
              <a:t>generic dispatching</a:t>
            </a:r>
          </a:p>
          <a:p>
            <a:pPr lvl="1" algn="just"/>
            <a:r>
              <a:rPr lang="en-US" sz="2200" dirty="0"/>
              <a:t>Reflection is used in the field of </a:t>
            </a:r>
            <a:r>
              <a:rPr lang="en-US" sz="2200" b="1" dirty="0"/>
              <a:t>reflective middleware,</a:t>
            </a:r>
            <a:r>
              <a:rPr lang="en-US" sz="2200" dirty="0"/>
              <a:t> EX: to support more configurable and reconfigurable </a:t>
            </a:r>
            <a:r>
              <a:rPr lang="en-US" sz="2200" b="1" dirty="0"/>
              <a:t>middleware architectures</a:t>
            </a:r>
            <a:endParaRPr lang="en-US" sz="2200"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42</a:t>
            </a:fld>
            <a:endParaRPr lang="en-US" dirty="0"/>
          </a:p>
        </p:txBody>
      </p:sp>
    </p:spTree>
    <p:extLst>
      <p:ext uri="{BB962C8B-B14F-4D97-AF65-F5344CB8AC3E}">
        <p14:creationId xmlns:p14="http://schemas.microsoft.com/office/powerpoint/2010/main" val="1023911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a:t>
            </a:r>
            <a:r>
              <a:rPr lang="en-US" sz="2400" dirty="0"/>
              <a:t>(</a:t>
            </a:r>
            <a:r>
              <a:rPr lang="en-US" sz="2400" b="1" dirty="0"/>
              <a:t>Associated middleware solutions)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algn="l"/>
            <a:r>
              <a:rPr lang="en-US" sz="2800" b="1" dirty="0"/>
              <a:t>Middleware</a:t>
            </a:r>
            <a:r>
              <a:rPr lang="en-US" sz="2800" dirty="0"/>
              <a:t> provide </a:t>
            </a:r>
            <a:r>
              <a:rPr lang="en-US" sz="2800" b="1" dirty="0"/>
              <a:t>higher-level programming abstraction </a:t>
            </a:r>
            <a:r>
              <a:rPr lang="en-US" sz="2800" dirty="0"/>
              <a:t>for the development of distributed systems and, though layering, to abstract over </a:t>
            </a:r>
            <a:r>
              <a:rPr lang="en-US" sz="2800" b="1" dirty="0"/>
              <a:t>heterogeneity</a:t>
            </a:r>
            <a:r>
              <a:rPr lang="en-US" sz="2800" dirty="0"/>
              <a:t> in the </a:t>
            </a:r>
            <a:r>
              <a:rPr lang="en-US" sz="2800" b="1" dirty="0"/>
              <a:t>underlying infrastructure </a:t>
            </a:r>
            <a:r>
              <a:rPr lang="en-US" sz="2800" dirty="0"/>
              <a:t>to promote </a:t>
            </a:r>
            <a:r>
              <a:rPr lang="en-US" sz="2800" b="1" dirty="0"/>
              <a:t>interoperability</a:t>
            </a:r>
            <a:r>
              <a:rPr lang="en-US" sz="2800" dirty="0"/>
              <a:t> and </a:t>
            </a:r>
            <a:r>
              <a:rPr lang="en-US" sz="2800" b="1" dirty="0"/>
              <a:t>portability</a:t>
            </a:r>
            <a:r>
              <a:rPr lang="en-US" sz="2800" dirty="0"/>
              <a:t>.</a:t>
            </a:r>
          </a:p>
          <a:p>
            <a:pPr marL="0" indent="0" algn="l">
              <a:buNone/>
            </a:pPr>
            <a:r>
              <a:rPr lang="en-US" sz="2800" b="1" dirty="0"/>
              <a:t>CATEGORIES OF MIDDLEWARE</a:t>
            </a:r>
            <a:endParaRPr lang="en-US" sz="2600" b="1"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43</a:t>
            </a:fld>
            <a:endParaRPr lang="en-US" dirty="0"/>
          </a:p>
        </p:txBody>
      </p:sp>
      <p:graphicFrame>
        <p:nvGraphicFramePr>
          <p:cNvPr id="8" name="Table 8">
            <a:extLst>
              <a:ext uri="{FF2B5EF4-FFF2-40B4-BE49-F238E27FC236}">
                <a16:creationId xmlns:a16="http://schemas.microsoft.com/office/drawing/2014/main" id="{6C3A1646-B347-4C5D-BB07-37D12A29F5EC}"/>
              </a:ext>
            </a:extLst>
          </p:cNvPr>
          <p:cNvGraphicFramePr>
            <a:graphicFrameLocks noGrp="1"/>
          </p:cNvGraphicFramePr>
          <p:nvPr/>
        </p:nvGraphicFramePr>
        <p:xfrm>
          <a:off x="1063752" y="4799263"/>
          <a:ext cx="10058400" cy="150876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402636271"/>
                    </a:ext>
                  </a:extLst>
                </a:gridCol>
                <a:gridCol w="3352800">
                  <a:extLst>
                    <a:ext uri="{9D8B030D-6E8A-4147-A177-3AD203B41FA5}">
                      <a16:colId xmlns:a16="http://schemas.microsoft.com/office/drawing/2014/main" val="4274220655"/>
                    </a:ext>
                  </a:extLst>
                </a:gridCol>
                <a:gridCol w="3352800">
                  <a:extLst>
                    <a:ext uri="{9D8B030D-6E8A-4147-A177-3AD203B41FA5}">
                      <a16:colId xmlns:a16="http://schemas.microsoft.com/office/drawing/2014/main" val="2407521271"/>
                    </a:ext>
                  </a:extLst>
                </a:gridCol>
              </a:tblGrid>
              <a:tr h="370840">
                <a:tc>
                  <a:txBody>
                    <a:bodyPr/>
                    <a:lstStyle/>
                    <a:p>
                      <a:pPr algn="ctr"/>
                      <a:r>
                        <a:rPr lang="en-US" sz="2000" b="1" i="0" u="none" strike="noStrike" kern="1200" baseline="0" dirty="0">
                          <a:solidFill>
                            <a:schemeClr val="lt1"/>
                          </a:solidFill>
                          <a:latin typeface="+mn-lt"/>
                          <a:ea typeface="+mn-ea"/>
                          <a:cs typeface="+mn-cs"/>
                        </a:rPr>
                        <a:t>Major categories</a:t>
                      </a:r>
                      <a:endParaRPr lang="en-US" sz="2000" dirty="0">
                        <a:latin typeface="+mn-lt"/>
                      </a:endParaRPr>
                    </a:p>
                  </a:txBody>
                  <a:tcPr>
                    <a:lnB w="38100" cmpd="sng">
                      <a:noFill/>
                    </a:lnB>
                  </a:tcPr>
                </a:tc>
                <a:tc>
                  <a:txBody>
                    <a:bodyPr/>
                    <a:lstStyle/>
                    <a:p>
                      <a:pPr algn="ctr"/>
                      <a:r>
                        <a:rPr lang="en-US" sz="2000" dirty="0">
                          <a:latin typeface="+mn-lt"/>
                        </a:rPr>
                        <a:t>Subcategory</a:t>
                      </a:r>
                    </a:p>
                  </a:txBody>
                  <a:tcPr>
                    <a:lnB w="38100" cmpd="sng">
                      <a:noFill/>
                    </a:lnB>
                  </a:tcPr>
                </a:tc>
                <a:tc>
                  <a:txBody>
                    <a:bodyPr/>
                    <a:lstStyle/>
                    <a:p>
                      <a:pPr algn="ctr"/>
                      <a:r>
                        <a:rPr lang="en-US" sz="2000" dirty="0">
                          <a:latin typeface="+mn-lt"/>
                        </a:rPr>
                        <a:t>Example systems</a:t>
                      </a:r>
                    </a:p>
                  </a:txBody>
                  <a:tcPr>
                    <a:lnB w="38100" cmpd="sng">
                      <a:noFill/>
                    </a:lnB>
                  </a:tcPr>
                </a:tc>
                <a:extLst>
                  <a:ext uri="{0D108BD9-81ED-4DB2-BD59-A6C34878D82A}">
                    <a16:rowId xmlns:a16="http://schemas.microsoft.com/office/drawing/2014/main" val="4271788764"/>
                  </a:ext>
                </a:extLst>
              </a:tr>
              <a:tr h="370840">
                <a:tc>
                  <a:txBody>
                    <a:bodyPr/>
                    <a:lstStyle/>
                    <a:p>
                      <a:pPr algn="l"/>
                      <a:r>
                        <a:rPr lang="en-US" sz="1800" dirty="0">
                          <a:latin typeface="+mn-lt"/>
                        </a:rPr>
                        <a:t>Distributed objects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l"/>
                      <a:r>
                        <a:rPr lang="en-US" sz="1800" dirty="0">
                          <a:latin typeface="+mn-lt"/>
                        </a:rPr>
                        <a:t>Standard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l"/>
                      <a:r>
                        <a:rPr lang="en-US" sz="1800" dirty="0">
                          <a:latin typeface="+mn-lt"/>
                        </a:rPr>
                        <a:t>RM-ODP</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19028679"/>
                  </a:ext>
                </a:extLst>
              </a:tr>
              <a:tr h="370840">
                <a:tc>
                  <a:txBody>
                    <a:bodyPr/>
                    <a:lstStyle/>
                    <a:p>
                      <a:pPr algn="l"/>
                      <a:endParaRPr lang="en-US" sz="1800" dirty="0">
                        <a:latin typeface="+mn-lt"/>
                      </a:endParaRPr>
                    </a:p>
                  </a:txBody>
                  <a:tcPr>
                    <a:lnT w="12700" cmpd="sng">
                      <a:noFill/>
                    </a:lnT>
                    <a:lnB w="12700" cmpd="sng">
                      <a:noFill/>
                    </a:lnB>
                  </a:tcPr>
                </a:tc>
                <a:tc>
                  <a:txBody>
                    <a:bodyPr/>
                    <a:lstStyle/>
                    <a:p>
                      <a:pPr algn="l"/>
                      <a:r>
                        <a:rPr lang="en-US" sz="1800" dirty="0">
                          <a:latin typeface="+mn-lt"/>
                        </a:rPr>
                        <a:t>Platform</a:t>
                      </a:r>
                    </a:p>
                  </a:txBody>
                  <a:tcPr>
                    <a:lnT w="12700" cmpd="sng">
                      <a:noFill/>
                    </a:lnT>
                    <a:lnB w="12700" cmpd="sng">
                      <a:noFill/>
                    </a:lnB>
                  </a:tcPr>
                </a:tc>
                <a:tc>
                  <a:txBody>
                    <a:bodyPr/>
                    <a:lstStyle/>
                    <a:p>
                      <a:pPr algn="l"/>
                      <a:r>
                        <a:rPr lang="en-US" sz="1800" dirty="0">
                          <a:latin typeface="+mn-lt"/>
                        </a:rPr>
                        <a:t>CORBA</a:t>
                      </a:r>
                    </a:p>
                  </a:txBody>
                  <a:tcPr>
                    <a:lnT w="12700" cmpd="sng">
                      <a:noFill/>
                    </a:lnT>
                    <a:lnB w="12700" cmpd="sng">
                      <a:noFill/>
                    </a:lnB>
                  </a:tcPr>
                </a:tc>
                <a:extLst>
                  <a:ext uri="{0D108BD9-81ED-4DB2-BD59-A6C34878D82A}">
                    <a16:rowId xmlns:a16="http://schemas.microsoft.com/office/drawing/2014/main" val="2190301889"/>
                  </a:ext>
                </a:extLst>
              </a:tr>
              <a:tr h="370840">
                <a:tc>
                  <a:txBody>
                    <a:bodyPr/>
                    <a:lstStyle/>
                    <a:p>
                      <a:pPr algn="l"/>
                      <a:endParaRPr lang="en-US" sz="1800" dirty="0">
                        <a:latin typeface="+mn-lt"/>
                      </a:endParaRPr>
                    </a:p>
                  </a:txBody>
                  <a:tcPr>
                    <a:lnT w="12700" cmpd="sng">
                      <a:noFill/>
                    </a:lnT>
                    <a:lnB w="12700" cmpd="sng">
                      <a:noFill/>
                    </a:lnB>
                  </a:tcPr>
                </a:tc>
                <a:tc>
                  <a:txBody>
                    <a:bodyPr/>
                    <a:lstStyle/>
                    <a:p>
                      <a:pPr algn="l"/>
                      <a:r>
                        <a:rPr lang="en-US" sz="1800" dirty="0">
                          <a:latin typeface="+mn-lt"/>
                        </a:rPr>
                        <a:t>Platform</a:t>
                      </a:r>
                    </a:p>
                  </a:txBody>
                  <a:tcPr>
                    <a:lnT w="12700" cmpd="sng">
                      <a:noFill/>
                    </a:lnT>
                    <a:lnB w="12700" cmpd="sng">
                      <a:noFill/>
                    </a:lnB>
                  </a:tcPr>
                </a:tc>
                <a:tc>
                  <a:txBody>
                    <a:bodyPr/>
                    <a:lstStyle/>
                    <a:p>
                      <a:pPr algn="l"/>
                      <a:r>
                        <a:rPr lang="en-US" sz="1800" dirty="0">
                          <a:latin typeface="+mn-lt"/>
                        </a:rPr>
                        <a:t>Java</a:t>
                      </a:r>
                    </a:p>
                  </a:txBody>
                  <a:tcPr>
                    <a:lnT w="12700" cmpd="sng">
                      <a:noFill/>
                    </a:lnT>
                    <a:lnB w="12700" cmpd="sng">
                      <a:noFill/>
                    </a:lnB>
                  </a:tcPr>
                </a:tc>
                <a:extLst>
                  <a:ext uri="{0D108BD9-81ED-4DB2-BD59-A6C34878D82A}">
                    <a16:rowId xmlns:a16="http://schemas.microsoft.com/office/drawing/2014/main" val="3477357336"/>
                  </a:ext>
                </a:extLst>
              </a:tr>
            </a:tbl>
          </a:graphicData>
        </a:graphic>
      </p:graphicFrame>
    </p:spTree>
    <p:extLst>
      <p:ext uri="{BB962C8B-B14F-4D97-AF65-F5344CB8AC3E}">
        <p14:creationId xmlns:p14="http://schemas.microsoft.com/office/powerpoint/2010/main" val="1522900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a:t>
            </a:r>
            <a:r>
              <a:rPr lang="en-US" sz="2400" dirty="0"/>
              <a:t>(</a:t>
            </a:r>
            <a:r>
              <a:rPr lang="en-US" sz="2400" b="1" dirty="0"/>
              <a:t>Associated middleware solutions)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marL="0" indent="0" algn="l">
              <a:buNone/>
            </a:pPr>
            <a:r>
              <a:rPr lang="en-US" sz="2800" b="1" dirty="0"/>
              <a:t>CATEGORIES OF MIDDLEWARE</a:t>
            </a:r>
            <a:endParaRPr lang="en-US" sz="2600" b="1"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44</a:t>
            </a:fld>
            <a:endParaRPr lang="en-US" dirty="0"/>
          </a:p>
        </p:txBody>
      </p:sp>
      <p:graphicFrame>
        <p:nvGraphicFramePr>
          <p:cNvPr id="8" name="Table 8">
            <a:extLst>
              <a:ext uri="{FF2B5EF4-FFF2-40B4-BE49-F238E27FC236}">
                <a16:creationId xmlns:a16="http://schemas.microsoft.com/office/drawing/2014/main" id="{6C3A1646-B347-4C5D-BB07-37D12A29F5EC}"/>
              </a:ext>
            </a:extLst>
          </p:cNvPr>
          <p:cNvGraphicFramePr>
            <a:graphicFrameLocks noGrp="1"/>
          </p:cNvGraphicFramePr>
          <p:nvPr/>
        </p:nvGraphicFramePr>
        <p:xfrm>
          <a:off x="1066800" y="2550585"/>
          <a:ext cx="10058400" cy="396240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402636271"/>
                    </a:ext>
                  </a:extLst>
                </a:gridCol>
                <a:gridCol w="3352800">
                  <a:extLst>
                    <a:ext uri="{9D8B030D-6E8A-4147-A177-3AD203B41FA5}">
                      <a16:colId xmlns:a16="http://schemas.microsoft.com/office/drawing/2014/main" val="4274220655"/>
                    </a:ext>
                  </a:extLst>
                </a:gridCol>
                <a:gridCol w="3352800">
                  <a:extLst>
                    <a:ext uri="{9D8B030D-6E8A-4147-A177-3AD203B41FA5}">
                      <a16:colId xmlns:a16="http://schemas.microsoft.com/office/drawing/2014/main" val="2407521271"/>
                    </a:ext>
                  </a:extLst>
                </a:gridCol>
              </a:tblGrid>
              <a:tr h="370840">
                <a:tc>
                  <a:txBody>
                    <a:bodyPr/>
                    <a:lstStyle/>
                    <a:p>
                      <a:pPr algn="ctr"/>
                      <a:r>
                        <a:rPr lang="en-US" sz="2000" b="1" i="0" u="none" strike="noStrike" kern="1200" baseline="0" dirty="0">
                          <a:solidFill>
                            <a:schemeClr val="lt1"/>
                          </a:solidFill>
                          <a:latin typeface="+mn-lt"/>
                          <a:ea typeface="+mn-ea"/>
                          <a:cs typeface="+mn-cs"/>
                        </a:rPr>
                        <a:t>Major categories</a:t>
                      </a:r>
                      <a:endParaRPr lang="en-US" sz="2000" dirty="0">
                        <a:latin typeface="+mn-lt"/>
                      </a:endParaRPr>
                    </a:p>
                  </a:txBody>
                  <a:tcPr/>
                </a:tc>
                <a:tc>
                  <a:txBody>
                    <a:bodyPr/>
                    <a:lstStyle/>
                    <a:p>
                      <a:pPr algn="ctr"/>
                      <a:r>
                        <a:rPr lang="en-US" sz="2000" dirty="0">
                          <a:latin typeface="+mn-lt"/>
                        </a:rPr>
                        <a:t>Subcategory</a:t>
                      </a:r>
                    </a:p>
                  </a:txBody>
                  <a:tcPr/>
                </a:tc>
                <a:tc>
                  <a:txBody>
                    <a:bodyPr/>
                    <a:lstStyle/>
                    <a:p>
                      <a:pPr algn="ctr"/>
                      <a:r>
                        <a:rPr lang="en-US" sz="2000" dirty="0">
                          <a:latin typeface="+mn-lt"/>
                        </a:rPr>
                        <a:t>Example systems</a:t>
                      </a:r>
                    </a:p>
                  </a:txBody>
                  <a:tcPr/>
                </a:tc>
                <a:extLst>
                  <a:ext uri="{0D108BD9-81ED-4DB2-BD59-A6C34878D82A}">
                    <a16:rowId xmlns:a16="http://schemas.microsoft.com/office/drawing/2014/main" val="4271788764"/>
                  </a:ext>
                </a:extLst>
              </a:tr>
              <a:tr h="370840">
                <a:tc>
                  <a:txBody>
                    <a:bodyPr/>
                    <a:lstStyle/>
                    <a:p>
                      <a:pPr algn="l"/>
                      <a:r>
                        <a:rPr lang="en-US" sz="2000" dirty="0">
                          <a:latin typeface="+mn-lt"/>
                        </a:rPr>
                        <a:t>Distributed components</a:t>
                      </a:r>
                    </a:p>
                  </a:txBody>
                  <a:tcPr/>
                </a:tc>
                <a:tc>
                  <a:txBody>
                    <a:bodyPr/>
                    <a:lstStyle/>
                    <a:p>
                      <a:pPr algn="l"/>
                      <a:r>
                        <a:rPr lang="en-US" sz="2000" dirty="0">
                          <a:latin typeface="+mn-lt"/>
                        </a:rPr>
                        <a:t>Lightweight components</a:t>
                      </a:r>
                    </a:p>
                  </a:txBody>
                  <a:tcPr/>
                </a:tc>
                <a:tc>
                  <a:txBody>
                    <a:bodyPr/>
                    <a:lstStyle/>
                    <a:p>
                      <a:pPr algn="l"/>
                      <a:r>
                        <a:rPr lang="en-US" sz="2000" dirty="0">
                          <a:latin typeface="+mn-lt"/>
                        </a:rPr>
                        <a:t>Fractal</a:t>
                      </a:r>
                    </a:p>
                  </a:txBody>
                  <a:tcPr/>
                </a:tc>
                <a:extLst>
                  <a:ext uri="{0D108BD9-81ED-4DB2-BD59-A6C34878D82A}">
                    <a16:rowId xmlns:a16="http://schemas.microsoft.com/office/drawing/2014/main" val="988125901"/>
                  </a:ext>
                </a:extLst>
              </a:tr>
              <a:tr h="370840">
                <a:tc>
                  <a:txBody>
                    <a:bodyPr/>
                    <a:lstStyle/>
                    <a:p>
                      <a:pPr algn="l"/>
                      <a:endParaRPr lang="en-US" sz="2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mn-lt"/>
                        </a:rPr>
                        <a:t>Lightweight components</a:t>
                      </a:r>
                    </a:p>
                  </a:txBody>
                  <a:tcPr/>
                </a:tc>
                <a:tc>
                  <a:txBody>
                    <a:bodyPr/>
                    <a:lstStyle/>
                    <a:p>
                      <a:pPr algn="l"/>
                      <a:r>
                        <a:rPr lang="en-US" sz="2000" dirty="0" err="1">
                          <a:latin typeface="+mn-lt"/>
                        </a:rPr>
                        <a:t>OpenCOM</a:t>
                      </a:r>
                      <a:endParaRPr lang="en-US" sz="2000" dirty="0">
                        <a:latin typeface="+mn-lt"/>
                      </a:endParaRPr>
                    </a:p>
                  </a:txBody>
                  <a:tcPr/>
                </a:tc>
                <a:extLst>
                  <a:ext uri="{0D108BD9-81ED-4DB2-BD59-A6C34878D82A}">
                    <a16:rowId xmlns:a16="http://schemas.microsoft.com/office/drawing/2014/main" val="22521467"/>
                  </a:ext>
                </a:extLst>
              </a:tr>
              <a:tr h="370840">
                <a:tc>
                  <a:txBody>
                    <a:bodyPr/>
                    <a:lstStyle/>
                    <a:p>
                      <a:pPr algn="l"/>
                      <a:endParaRPr lang="en-US" sz="2000" dirty="0">
                        <a:latin typeface="+mn-lt"/>
                      </a:endParaRPr>
                    </a:p>
                  </a:txBody>
                  <a:tcPr/>
                </a:tc>
                <a:tc>
                  <a:txBody>
                    <a:bodyPr/>
                    <a:lstStyle/>
                    <a:p>
                      <a:pPr algn="l"/>
                      <a:r>
                        <a:rPr lang="en-US" sz="2000" dirty="0">
                          <a:latin typeface="+mn-lt"/>
                        </a:rPr>
                        <a:t>Application servers</a:t>
                      </a:r>
                    </a:p>
                  </a:txBody>
                  <a:tcPr/>
                </a:tc>
                <a:tc>
                  <a:txBody>
                    <a:bodyPr/>
                    <a:lstStyle/>
                    <a:p>
                      <a:pPr algn="l"/>
                      <a:r>
                        <a:rPr lang="en-US" sz="2000" dirty="0">
                          <a:latin typeface="+mn-lt"/>
                        </a:rPr>
                        <a:t>SUN EJB</a:t>
                      </a:r>
                    </a:p>
                  </a:txBody>
                  <a:tcPr/>
                </a:tc>
                <a:extLst>
                  <a:ext uri="{0D108BD9-81ED-4DB2-BD59-A6C34878D82A}">
                    <a16:rowId xmlns:a16="http://schemas.microsoft.com/office/drawing/2014/main" val="960053063"/>
                  </a:ext>
                </a:extLst>
              </a:tr>
              <a:tr h="370840">
                <a:tc>
                  <a:txBody>
                    <a:bodyPr/>
                    <a:lstStyle/>
                    <a:p>
                      <a:pPr algn="l"/>
                      <a:endParaRPr lang="en-US" sz="2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mn-lt"/>
                        </a:rPr>
                        <a:t>Application servers</a:t>
                      </a:r>
                    </a:p>
                  </a:txBody>
                  <a:tcPr/>
                </a:tc>
                <a:tc>
                  <a:txBody>
                    <a:bodyPr/>
                    <a:lstStyle/>
                    <a:p>
                      <a:pPr algn="l"/>
                      <a:r>
                        <a:rPr lang="en-US" sz="2000" dirty="0">
                          <a:latin typeface="+mn-lt"/>
                        </a:rPr>
                        <a:t>CORBA Component Model</a:t>
                      </a:r>
                    </a:p>
                  </a:txBody>
                  <a:tcPr/>
                </a:tc>
                <a:extLst>
                  <a:ext uri="{0D108BD9-81ED-4DB2-BD59-A6C34878D82A}">
                    <a16:rowId xmlns:a16="http://schemas.microsoft.com/office/drawing/2014/main" val="713231664"/>
                  </a:ext>
                </a:extLst>
              </a:tr>
              <a:tr h="370840">
                <a:tc>
                  <a:txBody>
                    <a:bodyPr/>
                    <a:lstStyle/>
                    <a:p>
                      <a:pPr algn="l"/>
                      <a:endParaRPr lang="en-US" sz="2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mn-lt"/>
                        </a:rPr>
                        <a:t>Application servers</a:t>
                      </a:r>
                    </a:p>
                  </a:txBody>
                  <a:tcPr/>
                </a:tc>
                <a:tc>
                  <a:txBody>
                    <a:bodyPr/>
                    <a:lstStyle/>
                    <a:p>
                      <a:pPr algn="l"/>
                      <a:r>
                        <a:rPr lang="en-US" sz="2000" dirty="0">
                          <a:latin typeface="+mn-lt"/>
                        </a:rPr>
                        <a:t>JBoss</a:t>
                      </a:r>
                    </a:p>
                  </a:txBody>
                  <a:tcPr/>
                </a:tc>
                <a:extLst>
                  <a:ext uri="{0D108BD9-81ED-4DB2-BD59-A6C34878D82A}">
                    <a16:rowId xmlns:a16="http://schemas.microsoft.com/office/drawing/2014/main" val="371674903"/>
                  </a:ext>
                </a:extLst>
              </a:tr>
              <a:tr h="370840">
                <a:tc>
                  <a:txBody>
                    <a:bodyPr/>
                    <a:lstStyle/>
                    <a:p>
                      <a:pPr algn="l"/>
                      <a:r>
                        <a:rPr lang="en-US" sz="2000" dirty="0">
                          <a:latin typeface="+mn-lt"/>
                        </a:rPr>
                        <a:t>Publish-subscribe systems</a:t>
                      </a:r>
                    </a:p>
                  </a:txBody>
                  <a:tcPr/>
                </a:tc>
                <a:tc>
                  <a:txBody>
                    <a:bodyPr/>
                    <a:lstStyle/>
                    <a:p>
                      <a:pPr algn="ctr"/>
                      <a:r>
                        <a:rPr lang="en-US" sz="2000" dirty="0">
                          <a:latin typeface="+mn-lt"/>
                        </a:rPr>
                        <a:t>-</a:t>
                      </a:r>
                    </a:p>
                  </a:txBody>
                  <a:tcPr/>
                </a:tc>
                <a:tc>
                  <a:txBody>
                    <a:bodyPr/>
                    <a:lstStyle/>
                    <a:p>
                      <a:pPr algn="l"/>
                      <a:r>
                        <a:rPr lang="en-US" sz="2000" dirty="0">
                          <a:latin typeface="+mn-lt"/>
                        </a:rPr>
                        <a:t>CORBA Event Service</a:t>
                      </a:r>
                    </a:p>
                  </a:txBody>
                  <a:tcPr/>
                </a:tc>
                <a:extLst>
                  <a:ext uri="{0D108BD9-81ED-4DB2-BD59-A6C34878D82A}">
                    <a16:rowId xmlns:a16="http://schemas.microsoft.com/office/drawing/2014/main" val="327344637"/>
                  </a:ext>
                </a:extLst>
              </a:tr>
              <a:tr h="370840">
                <a:tc>
                  <a:txBody>
                    <a:bodyPr/>
                    <a:lstStyle/>
                    <a:p>
                      <a:pPr algn="l"/>
                      <a:endParaRPr lang="en-US" sz="2000" dirty="0">
                        <a:latin typeface="+mn-lt"/>
                      </a:endParaRPr>
                    </a:p>
                  </a:txBody>
                  <a:tcPr/>
                </a:tc>
                <a:tc>
                  <a:txBody>
                    <a:bodyPr/>
                    <a:lstStyle/>
                    <a:p>
                      <a:pPr algn="ctr"/>
                      <a:r>
                        <a:rPr lang="en-US" sz="2000" dirty="0">
                          <a:latin typeface="+mn-lt"/>
                        </a:rPr>
                        <a:t>-</a:t>
                      </a:r>
                    </a:p>
                  </a:txBody>
                  <a:tcPr/>
                </a:tc>
                <a:tc>
                  <a:txBody>
                    <a:bodyPr/>
                    <a:lstStyle/>
                    <a:p>
                      <a:pPr algn="l"/>
                      <a:r>
                        <a:rPr lang="en-US" sz="2000" dirty="0">
                          <a:latin typeface="+mn-lt"/>
                        </a:rPr>
                        <a:t>Scribe</a:t>
                      </a:r>
                    </a:p>
                  </a:txBody>
                  <a:tcPr/>
                </a:tc>
                <a:extLst>
                  <a:ext uri="{0D108BD9-81ED-4DB2-BD59-A6C34878D82A}">
                    <a16:rowId xmlns:a16="http://schemas.microsoft.com/office/drawing/2014/main" val="39339857"/>
                  </a:ext>
                </a:extLst>
              </a:tr>
              <a:tr h="370840">
                <a:tc>
                  <a:txBody>
                    <a:bodyPr/>
                    <a:lstStyle/>
                    <a:p>
                      <a:pPr algn="l"/>
                      <a:endParaRPr lang="en-US" sz="2000" dirty="0">
                        <a:latin typeface="+mn-lt"/>
                      </a:endParaRPr>
                    </a:p>
                  </a:txBody>
                  <a:tcPr/>
                </a:tc>
                <a:tc>
                  <a:txBody>
                    <a:bodyPr/>
                    <a:lstStyle/>
                    <a:p>
                      <a:pPr algn="ctr"/>
                      <a:r>
                        <a:rPr lang="en-US" sz="2000" dirty="0">
                          <a:latin typeface="+mn-lt"/>
                        </a:rPr>
                        <a:t>-</a:t>
                      </a:r>
                    </a:p>
                  </a:txBody>
                  <a:tcPr/>
                </a:tc>
                <a:tc>
                  <a:txBody>
                    <a:bodyPr/>
                    <a:lstStyle/>
                    <a:p>
                      <a:pPr algn="l"/>
                      <a:r>
                        <a:rPr lang="en-US" sz="2000" dirty="0">
                          <a:latin typeface="+mn-lt"/>
                        </a:rPr>
                        <a:t>JMS</a:t>
                      </a:r>
                    </a:p>
                  </a:txBody>
                  <a:tcPr/>
                </a:tc>
                <a:extLst>
                  <a:ext uri="{0D108BD9-81ED-4DB2-BD59-A6C34878D82A}">
                    <a16:rowId xmlns:a16="http://schemas.microsoft.com/office/drawing/2014/main" val="1814620581"/>
                  </a:ext>
                </a:extLst>
              </a:tr>
              <a:tr h="370840">
                <a:tc>
                  <a:txBody>
                    <a:bodyPr/>
                    <a:lstStyle/>
                    <a:p>
                      <a:pPr algn="l"/>
                      <a:endParaRPr lang="en-US" sz="2000" dirty="0">
                        <a:latin typeface="+mn-lt"/>
                      </a:endParaRPr>
                    </a:p>
                  </a:txBody>
                  <a:tcPr>
                    <a:lnB w="38100" cmpd="sng">
                      <a:noFill/>
                    </a:lnB>
                  </a:tcPr>
                </a:tc>
                <a:tc>
                  <a:txBody>
                    <a:bodyPr/>
                    <a:lstStyle/>
                    <a:p>
                      <a:pPr algn="l"/>
                      <a:endParaRPr lang="en-US" sz="2000" dirty="0">
                        <a:latin typeface="+mn-lt"/>
                      </a:endParaRPr>
                    </a:p>
                  </a:txBody>
                  <a:tcPr>
                    <a:lnB w="38100" cmpd="sng">
                      <a:noFill/>
                    </a:lnB>
                  </a:tcPr>
                </a:tc>
                <a:tc>
                  <a:txBody>
                    <a:bodyPr/>
                    <a:lstStyle/>
                    <a:p>
                      <a:pPr algn="l"/>
                      <a:endParaRPr lang="en-US" sz="2000" dirty="0">
                        <a:latin typeface="+mn-lt"/>
                      </a:endParaRPr>
                    </a:p>
                  </a:txBody>
                  <a:tcPr>
                    <a:lnB w="38100" cmpd="sng">
                      <a:noFill/>
                    </a:lnB>
                  </a:tcPr>
                </a:tc>
                <a:extLst>
                  <a:ext uri="{0D108BD9-81ED-4DB2-BD59-A6C34878D82A}">
                    <a16:rowId xmlns:a16="http://schemas.microsoft.com/office/drawing/2014/main" val="3611217631"/>
                  </a:ext>
                </a:extLst>
              </a:tr>
            </a:tbl>
          </a:graphicData>
        </a:graphic>
      </p:graphicFrame>
    </p:spTree>
    <p:extLst>
      <p:ext uri="{BB962C8B-B14F-4D97-AF65-F5344CB8AC3E}">
        <p14:creationId xmlns:p14="http://schemas.microsoft.com/office/powerpoint/2010/main" val="3499057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a:t>
            </a:r>
            <a:r>
              <a:rPr lang="en-US" sz="2400" dirty="0"/>
              <a:t>(</a:t>
            </a:r>
            <a:r>
              <a:rPr lang="en-US" sz="2400" b="1" dirty="0"/>
              <a:t>Associated middleware solutions)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3752" y="1900989"/>
            <a:ext cx="10058400" cy="4251960"/>
          </a:xfrm>
        </p:spPr>
        <p:txBody>
          <a:bodyPr>
            <a:normAutofit/>
          </a:bodyPr>
          <a:lstStyle/>
          <a:p>
            <a:pPr marL="0" indent="0" algn="l">
              <a:buNone/>
            </a:pPr>
            <a:r>
              <a:rPr lang="en-US" sz="2800" b="1" dirty="0"/>
              <a:t>CATEGORIES OF MIDDLEWARE</a:t>
            </a:r>
            <a:endParaRPr lang="en-US" sz="2600" b="1"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45</a:t>
            </a:fld>
            <a:endParaRPr lang="en-US" dirty="0"/>
          </a:p>
        </p:txBody>
      </p:sp>
      <p:graphicFrame>
        <p:nvGraphicFramePr>
          <p:cNvPr id="8" name="Table 8">
            <a:extLst>
              <a:ext uri="{FF2B5EF4-FFF2-40B4-BE49-F238E27FC236}">
                <a16:creationId xmlns:a16="http://schemas.microsoft.com/office/drawing/2014/main" id="{6C3A1646-B347-4C5D-BB07-37D12A29F5EC}"/>
              </a:ext>
            </a:extLst>
          </p:cNvPr>
          <p:cNvGraphicFramePr>
            <a:graphicFrameLocks noGrp="1"/>
          </p:cNvGraphicFramePr>
          <p:nvPr/>
        </p:nvGraphicFramePr>
        <p:xfrm>
          <a:off x="1057656" y="2435192"/>
          <a:ext cx="10058400" cy="435864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402636271"/>
                    </a:ext>
                  </a:extLst>
                </a:gridCol>
                <a:gridCol w="3352800">
                  <a:extLst>
                    <a:ext uri="{9D8B030D-6E8A-4147-A177-3AD203B41FA5}">
                      <a16:colId xmlns:a16="http://schemas.microsoft.com/office/drawing/2014/main" val="4274220655"/>
                    </a:ext>
                  </a:extLst>
                </a:gridCol>
                <a:gridCol w="3352800">
                  <a:extLst>
                    <a:ext uri="{9D8B030D-6E8A-4147-A177-3AD203B41FA5}">
                      <a16:colId xmlns:a16="http://schemas.microsoft.com/office/drawing/2014/main" val="2407521271"/>
                    </a:ext>
                  </a:extLst>
                </a:gridCol>
              </a:tblGrid>
              <a:tr h="370840">
                <a:tc>
                  <a:txBody>
                    <a:bodyPr/>
                    <a:lstStyle/>
                    <a:p>
                      <a:pPr algn="ctr"/>
                      <a:r>
                        <a:rPr lang="en-US" sz="2000" b="1" i="0" u="none" strike="noStrike" kern="1200" baseline="0" dirty="0">
                          <a:solidFill>
                            <a:schemeClr val="lt1"/>
                          </a:solidFill>
                          <a:latin typeface="+mn-lt"/>
                          <a:ea typeface="+mn-ea"/>
                          <a:cs typeface="+mn-cs"/>
                        </a:rPr>
                        <a:t>Major categories</a:t>
                      </a:r>
                      <a:endParaRPr lang="en-US" sz="2000" dirty="0">
                        <a:latin typeface="+mn-lt"/>
                      </a:endParaRPr>
                    </a:p>
                  </a:txBody>
                  <a:tcPr/>
                </a:tc>
                <a:tc>
                  <a:txBody>
                    <a:bodyPr/>
                    <a:lstStyle/>
                    <a:p>
                      <a:pPr algn="ctr"/>
                      <a:r>
                        <a:rPr lang="en-US" sz="2000" dirty="0">
                          <a:latin typeface="+mn-lt"/>
                        </a:rPr>
                        <a:t>Subcategory</a:t>
                      </a:r>
                    </a:p>
                  </a:txBody>
                  <a:tcPr/>
                </a:tc>
                <a:tc>
                  <a:txBody>
                    <a:bodyPr/>
                    <a:lstStyle/>
                    <a:p>
                      <a:pPr algn="ctr"/>
                      <a:r>
                        <a:rPr lang="en-US" sz="2000" dirty="0">
                          <a:latin typeface="+mn-lt"/>
                        </a:rPr>
                        <a:t>Example systems</a:t>
                      </a:r>
                    </a:p>
                  </a:txBody>
                  <a:tcPr/>
                </a:tc>
                <a:extLst>
                  <a:ext uri="{0D108BD9-81ED-4DB2-BD59-A6C34878D82A}">
                    <a16:rowId xmlns:a16="http://schemas.microsoft.com/office/drawing/2014/main" val="4271788764"/>
                  </a:ext>
                </a:extLst>
              </a:tr>
              <a:tr h="370840">
                <a:tc>
                  <a:txBody>
                    <a:bodyPr/>
                    <a:lstStyle/>
                    <a:p>
                      <a:pPr algn="l"/>
                      <a:r>
                        <a:rPr lang="en-US" sz="2000" dirty="0">
                          <a:latin typeface="+mn-lt"/>
                        </a:rPr>
                        <a:t>Message queues</a:t>
                      </a:r>
                    </a:p>
                  </a:txBody>
                  <a:tcPr/>
                </a:tc>
                <a:tc>
                  <a:txBody>
                    <a:bodyPr/>
                    <a:lstStyle/>
                    <a:p>
                      <a:pPr algn="ctr"/>
                      <a:r>
                        <a:rPr lang="en-US" sz="2000" dirty="0">
                          <a:latin typeface="+mn-lt"/>
                        </a:rPr>
                        <a:t>-</a:t>
                      </a:r>
                    </a:p>
                  </a:txBody>
                  <a:tcPr/>
                </a:tc>
                <a:tc>
                  <a:txBody>
                    <a:bodyPr/>
                    <a:lstStyle/>
                    <a:p>
                      <a:pPr algn="l"/>
                      <a:r>
                        <a:rPr lang="en-US" sz="2000" dirty="0" err="1">
                          <a:latin typeface="+mn-lt"/>
                        </a:rPr>
                        <a:t>Websphere</a:t>
                      </a:r>
                      <a:r>
                        <a:rPr lang="en-US" sz="2000" dirty="0">
                          <a:latin typeface="+mn-lt"/>
                        </a:rPr>
                        <a:t> MQ</a:t>
                      </a:r>
                    </a:p>
                  </a:txBody>
                  <a:tcPr/>
                </a:tc>
                <a:extLst>
                  <a:ext uri="{0D108BD9-81ED-4DB2-BD59-A6C34878D82A}">
                    <a16:rowId xmlns:a16="http://schemas.microsoft.com/office/drawing/2014/main" val="988125901"/>
                  </a:ext>
                </a:extLst>
              </a:tr>
              <a:tr h="370840">
                <a:tc>
                  <a:txBody>
                    <a:bodyPr/>
                    <a:lstStyle/>
                    <a:p>
                      <a:pPr algn="l"/>
                      <a:endParaRPr lang="en-US" sz="2000" dirty="0">
                        <a:latin typeface="+mn-lt"/>
                      </a:endParaRPr>
                    </a:p>
                  </a:txBody>
                  <a:tcPr/>
                </a:tc>
                <a:tc>
                  <a:txBody>
                    <a:bodyPr/>
                    <a:lstStyle/>
                    <a:p>
                      <a:pPr algn="ctr"/>
                      <a:r>
                        <a:rPr lang="en-US" sz="2000" dirty="0">
                          <a:latin typeface="+mn-lt"/>
                        </a:rPr>
                        <a:t>-</a:t>
                      </a:r>
                    </a:p>
                  </a:txBody>
                  <a:tcPr/>
                </a:tc>
                <a:tc>
                  <a:txBody>
                    <a:bodyPr/>
                    <a:lstStyle/>
                    <a:p>
                      <a:pPr algn="l"/>
                      <a:r>
                        <a:rPr lang="en-US" sz="2000" dirty="0">
                          <a:latin typeface="+mn-lt"/>
                        </a:rPr>
                        <a:t>JMS</a:t>
                      </a:r>
                    </a:p>
                  </a:txBody>
                  <a:tcPr/>
                </a:tc>
                <a:extLst>
                  <a:ext uri="{0D108BD9-81ED-4DB2-BD59-A6C34878D82A}">
                    <a16:rowId xmlns:a16="http://schemas.microsoft.com/office/drawing/2014/main" val="22521467"/>
                  </a:ext>
                </a:extLst>
              </a:tr>
              <a:tr h="370840">
                <a:tc>
                  <a:txBody>
                    <a:bodyPr/>
                    <a:lstStyle/>
                    <a:p>
                      <a:pPr algn="l"/>
                      <a:r>
                        <a:rPr lang="en-US" sz="2000" dirty="0">
                          <a:latin typeface="+mn-lt"/>
                        </a:rPr>
                        <a:t>Web services</a:t>
                      </a:r>
                    </a:p>
                  </a:txBody>
                  <a:tcPr/>
                </a:tc>
                <a:tc>
                  <a:txBody>
                    <a:bodyPr/>
                    <a:lstStyle/>
                    <a:p>
                      <a:pPr algn="l"/>
                      <a:r>
                        <a:rPr lang="en-US" sz="2000" dirty="0">
                          <a:latin typeface="+mn-lt"/>
                        </a:rPr>
                        <a:t>Web services</a:t>
                      </a:r>
                    </a:p>
                  </a:txBody>
                  <a:tcPr/>
                </a:tc>
                <a:tc>
                  <a:txBody>
                    <a:bodyPr/>
                    <a:lstStyle/>
                    <a:p>
                      <a:pPr algn="l"/>
                      <a:r>
                        <a:rPr lang="en-US" sz="2000" dirty="0">
                          <a:latin typeface="+mn-lt"/>
                        </a:rPr>
                        <a:t>Apache Axis</a:t>
                      </a:r>
                    </a:p>
                  </a:txBody>
                  <a:tcPr/>
                </a:tc>
                <a:extLst>
                  <a:ext uri="{0D108BD9-81ED-4DB2-BD59-A6C34878D82A}">
                    <a16:rowId xmlns:a16="http://schemas.microsoft.com/office/drawing/2014/main" val="960053063"/>
                  </a:ext>
                </a:extLst>
              </a:tr>
              <a:tr h="370840">
                <a:tc>
                  <a:txBody>
                    <a:bodyPr/>
                    <a:lstStyle/>
                    <a:p>
                      <a:pPr algn="l"/>
                      <a:endParaRPr lang="en-US" sz="2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mn-lt"/>
                        </a:rPr>
                        <a:t>Grid services</a:t>
                      </a:r>
                    </a:p>
                  </a:txBody>
                  <a:tcPr/>
                </a:tc>
                <a:tc>
                  <a:txBody>
                    <a:bodyPr/>
                    <a:lstStyle/>
                    <a:p>
                      <a:pPr algn="l"/>
                      <a:r>
                        <a:rPr lang="en-US" sz="2000" dirty="0">
                          <a:latin typeface="+mn-lt"/>
                        </a:rPr>
                        <a:t>The Globus Toolkit</a:t>
                      </a:r>
                    </a:p>
                  </a:txBody>
                  <a:tcPr/>
                </a:tc>
                <a:extLst>
                  <a:ext uri="{0D108BD9-81ED-4DB2-BD59-A6C34878D82A}">
                    <a16:rowId xmlns:a16="http://schemas.microsoft.com/office/drawing/2014/main" val="713231664"/>
                  </a:ext>
                </a:extLst>
              </a:tr>
              <a:tr h="370840">
                <a:tc>
                  <a:txBody>
                    <a:bodyPr/>
                    <a:lstStyle/>
                    <a:p>
                      <a:pPr algn="l"/>
                      <a:r>
                        <a:rPr lang="en-US" sz="2000" dirty="0">
                          <a:latin typeface="+mn-lt"/>
                        </a:rPr>
                        <a:t>Peer-to-peer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mn-lt"/>
                        </a:rPr>
                        <a:t>Routing Overlays</a:t>
                      </a:r>
                    </a:p>
                  </a:txBody>
                  <a:tcPr/>
                </a:tc>
                <a:tc>
                  <a:txBody>
                    <a:bodyPr/>
                    <a:lstStyle/>
                    <a:p>
                      <a:pPr algn="l"/>
                      <a:r>
                        <a:rPr lang="en-US" sz="2000" dirty="0">
                          <a:latin typeface="+mn-lt"/>
                        </a:rPr>
                        <a:t>Pastry</a:t>
                      </a:r>
                    </a:p>
                  </a:txBody>
                  <a:tcPr/>
                </a:tc>
                <a:extLst>
                  <a:ext uri="{0D108BD9-81ED-4DB2-BD59-A6C34878D82A}">
                    <a16:rowId xmlns:a16="http://schemas.microsoft.com/office/drawing/2014/main" val="371674903"/>
                  </a:ext>
                </a:extLst>
              </a:tr>
              <a:tr h="370840">
                <a:tc>
                  <a:txBody>
                    <a:bodyPr/>
                    <a:lstStyle/>
                    <a:p>
                      <a:pPr algn="l"/>
                      <a:endParaRPr lang="en-US" sz="2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mn-lt"/>
                        </a:rPr>
                        <a:t>Routing Overlays</a:t>
                      </a:r>
                    </a:p>
                  </a:txBody>
                  <a:tcPr/>
                </a:tc>
                <a:tc>
                  <a:txBody>
                    <a:bodyPr/>
                    <a:lstStyle/>
                    <a:p>
                      <a:pPr algn="l"/>
                      <a:r>
                        <a:rPr lang="en-US" sz="2000" dirty="0">
                          <a:latin typeface="+mn-lt"/>
                        </a:rPr>
                        <a:t>Tapestry</a:t>
                      </a:r>
                    </a:p>
                  </a:txBody>
                  <a:tcPr/>
                </a:tc>
                <a:extLst>
                  <a:ext uri="{0D108BD9-81ED-4DB2-BD59-A6C34878D82A}">
                    <a16:rowId xmlns:a16="http://schemas.microsoft.com/office/drawing/2014/main" val="327344637"/>
                  </a:ext>
                </a:extLst>
              </a:tr>
              <a:tr h="370840">
                <a:tc>
                  <a:txBody>
                    <a:bodyPr/>
                    <a:lstStyle/>
                    <a:p>
                      <a:pPr algn="l"/>
                      <a:endParaRPr lang="en-US" sz="2000" dirty="0">
                        <a:latin typeface="+mn-lt"/>
                      </a:endParaRPr>
                    </a:p>
                  </a:txBody>
                  <a:tcPr/>
                </a:tc>
                <a:tc>
                  <a:txBody>
                    <a:bodyPr/>
                    <a:lstStyle/>
                    <a:p>
                      <a:pPr algn="l"/>
                      <a:r>
                        <a:rPr lang="en-US" sz="2000" dirty="0">
                          <a:latin typeface="+mn-lt"/>
                        </a:rPr>
                        <a:t>Application-specific</a:t>
                      </a:r>
                    </a:p>
                  </a:txBody>
                  <a:tcPr/>
                </a:tc>
                <a:tc>
                  <a:txBody>
                    <a:bodyPr/>
                    <a:lstStyle/>
                    <a:p>
                      <a:pPr algn="l"/>
                      <a:r>
                        <a:rPr lang="en-US" sz="2000" dirty="0">
                          <a:latin typeface="+mn-lt"/>
                        </a:rPr>
                        <a:t>Squirrel</a:t>
                      </a:r>
                    </a:p>
                  </a:txBody>
                  <a:tcPr/>
                </a:tc>
                <a:extLst>
                  <a:ext uri="{0D108BD9-81ED-4DB2-BD59-A6C34878D82A}">
                    <a16:rowId xmlns:a16="http://schemas.microsoft.com/office/drawing/2014/main" val="39339857"/>
                  </a:ext>
                </a:extLst>
              </a:tr>
              <a:tr h="370840">
                <a:tc>
                  <a:txBody>
                    <a:bodyPr/>
                    <a:lstStyle/>
                    <a:p>
                      <a:pPr algn="l"/>
                      <a:endParaRPr lang="en-US" sz="2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mn-lt"/>
                        </a:rPr>
                        <a:t>Application-specific</a:t>
                      </a:r>
                    </a:p>
                  </a:txBody>
                  <a:tcPr/>
                </a:tc>
                <a:tc>
                  <a:txBody>
                    <a:bodyPr/>
                    <a:lstStyle/>
                    <a:p>
                      <a:pPr algn="l"/>
                      <a:r>
                        <a:rPr lang="en-US" sz="2000" dirty="0" err="1">
                          <a:latin typeface="+mn-lt"/>
                        </a:rPr>
                        <a:t>OceanStore</a:t>
                      </a:r>
                      <a:endParaRPr lang="en-US" sz="2000" dirty="0">
                        <a:latin typeface="+mn-lt"/>
                      </a:endParaRPr>
                    </a:p>
                  </a:txBody>
                  <a:tcPr/>
                </a:tc>
                <a:extLst>
                  <a:ext uri="{0D108BD9-81ED-4DB2-BD59-A6C34878D82A}">
                    <a16:rowId xmlns:a16="http://schemas.microsoft.com/office/drawing/2014/main" val="1814620581"/>
                  </a:ext>
                </a:extLst>
              </a:tr>
              <a:tr h="370840">
                <a:tc>
                  <a:txBody>
                    <a:bodyPr/>
                    <a:lstStyle/>
                    <a:p>
                      <a:pPr algn="l"/>
                      <a:endParaRPr lang="en-US" sz="2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mn-lt"/>
                        </a:rPr>
                        <a:t>Application-specific</a:t>
                      </a:r>
                    </a:p>
                  </a:txBody>
                  <a:tcPr/>
                </a:tc>
                <a:tc>
                  <a:txBody>
                    <a:bodyPr/>
                    <a:lstStyle/>
                    <a:p>
                      <a:pPr algn="l"/>
                      <a:r>
                        <a:rPr lang="en-US" sz="2000" dirty="0">
                          <a:latin typeface="+mn-lt"/>
                        </a:rPr>
                        <a:t>Ivy</a:t>
                      </a:r>
                    </a:p>
                  </a:txBody>
                  <a:tcPr/>
                </a:tc>
                <a:extLst>
                  <a:ext uri="{0D108BD9-81ED-4DB2-BD59-A6C34878D82A}">
                    <a16:rowId xmlns:a16="http://schemas.microsoft.com/office/drawing/2014/main" val="3611217631"/>
                  </a:ext>
                </a:extLst>
              </a:tr>
              <a:tr h="370840">
                <a:tc>
                  <a:txBody>
                    <a:bodyPr/>
                    <a:lstStyle/>
                    <a:p>
                      <a:pPr algn="l"/>
                      <a:endParaRPr lang="en-US" sz="2000" dirty="0">
                        <a:latin typeface="+mn-lt"/>
                      </a:endParaRPr>
                    </a:p>
                  </a:txBody>
                  <a:tcPr>
                    <a:lnB w="38100" cmpd="sng">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mn-lt"/>
                        </a:rPr>
                        <a:t>Application-specific</a:t>
                      </a:r>
                    </a:p>
                  </a:txBody>
                  <a:tcPr>
                    <a:lnB w="38100" cmpd="sng">
                      <a:noFill/>
                    </a:lnB>
                  </a:tcPr>
                </a:tc>
                <a:tc>
                  <a:txBody>
                    <a:bodyPr/>
                    <a:lstStyle/>
                    <a:p>
                      <a:pPr algn="l"/>
                      <a:r>
                        <a:rPr lang="en-US" sz="2000" dirty="0">
                          <a:latin typeface="+mn-lt"/>
                        </a:rPr>
                        <a:t>Gnutella</a:t>
                      </a:r>
                    </a:p>
                  </a:txBody>
                  <a:tcPr>
                    <a:lnB w="38100" cmpd="sng">
                      <a:noFill/>
                    </a:lnB>
                  </a:tcPr>
                </a:tc>
                <a:extLst>
                  <a:ext uri="{0D108BD9-81ED-4DB2-BD59-A6C34878D82A}">
                    <a16:rowId xmlns:a16="http://schemas.microsoft.com/office/drawing/2014/main" val="130951361"/>
                  </a:ext>
                </a:extLst>
              </a:tr>
            </a:tbl>
          </a:graphicData>
        </a:graphic>
      </p:graphicFrame>
    </p:spTree>
    <p:extLst>
      <p:ext uri="{BB962C8B-B14F-4D97-AF65-F5344CB8AC3E}">
        <p14:creationId xmlns:p14="http://schemas.microsoft.com/office/powerpoint/2010/main" val="2532411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Fundamental models</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7" y="2121407"/>
            <a:ext cx="10400257" cy="4391687"/>
          </a:xfrm>
        </p:spPr>
        <p:txBody>
          <a:bodyPr>
            <a:normAutofit fontScale="92500"/>
          </a:bodyPr>
          <a:lstStyle/>
          <a:p>
            <a:pPr algn="l"/>
            <a:r>
              <a:rPr lang="en-US" sz="2400" dirty="0"/>
              <a:t>All the above,, the </a:t>
            </a:r>
            <a:r>
              <a:rPr lang="en-US" sz="2400" b="1" dirty="0"/>
              <a:t>architecture models </a:t>
            </a:r>
            <a:r>
              <a:rPr lang="en-US" sz="2400" dirty="0"/>
              <a:t>are composed of </a:t>
            </a:r>
            <a:r>
              <a:rPr lang="en-US" sz="2400" b="1" dirty="0"/>
              <a:t>processes</a:t>
            </a:r>
            <a:r>
              <a:rPr lang="en-US" sz="2400" dirty="0"/>
              <a:t> that communicate with one another by sending </a:t>
            </a:r>
            <a:r>
              <a:rPr lang="en-US" sz="2400" b="1" dirty="0"/>
              <a:t>messages</a:t>
            </a:r>
            <a:r>
              <a:rPr lang="en-US" sz="2400" dirty="0"/>
              <a:t> over a </a:t>
            </a:r>
            <a:r>
              <a:rPr lang="en-US" sz="2400" b="1" dirty="0"/>
              <a:t>computer network</a:t>
            </a:r>
            <a:r>
              <a:rPr lang="en-US" sz="2400" dirty="0"/>
              <a:t>. They have the same </a:t>
            </a:r>
            <a:r>
              <a:rPr lang="en-US" sz="2400" b="1" dirty="0"/>
              <a:t>design requirements </a:t>
            </a:r>
            <a:r>
              <a:rPr lang="en-US" sz="2400" dirty="0"/>
              <a:t>to achieve the </a:t>
            </a:r>
            <a:r>
              <a:rPr lang="en-US" sz="2400" b="1" dirty="0"/>
              <a:t>performance</a:t>
            </a:r>
            <a:r>
              <a:rPr lang="en-US" sz="2400" dirty="0"/>
              <a:t> and </a:t>
            </a:r>
            <a:r>
              <a:rPr lang="en-US" sz="2400" b="1" dirty="0"/>
              <a:t>reliability</a:t>
            </a:r>
            <a:r>
              <a:rPr lang="en-US" sz="2400" dirty="0"/>
              <a:t> characteristics of </a:t>
            </a:r>
            <a:r>
              <a:rPr lang="en-US" sz="2400" b="1" dirty="0"/>
              <a:t>processes</a:t>
            </a:r>
            <a:r>
              <a:rPr lang="en-US" sz="2400" dirty="0"/>
              <a:t> and </a:t>
            </a:r>
            <a:r>
              <a:rPr lang="en-US" sz="2400" b="1" dirty="0"/>
              <a:t>networks</a:t>
            </a:r>
            <a:r>
              <a:rPr lang="en-US" sz="2400" dirty="0"/>
              <a:t>, to ensure the </a:t>
            </a:r>
            <a:r>
              <a:rPr lang="en-US" sz="2400" b="1" dirty="0"/>
              <a:t>security</a:t>
            </a:r>
            <a:r>
              <a:rPr lang="en-US" sz="2400" dirty="0"/>
              <a:t> of the </a:t>
            </a:r>
            <a:r>
              <a:rPr lang="en-US" sz="2400" b="1" dirty="0"/>
              <a:t>resources</a:t>
            </a:r>
            <a:r>
              <a:rPr lang="en-US" sz="2400" dirty="0"/>
              <a:t>.</a:t>
            </a:r>
          </a:p>
          <a:p>
            <a:pPr algn="l"/>
            <a:r>
              <a:rPr lang="en-US" sz="2400" b="1" dirty="0"/>
              <a:t>Fundamental model </a:t>
            </a:r>
            <a:r>
              <a:rPr lang="en-US" sz="2400" dirty="0"/>
              <a:t>contains only the </a:t>
            </a:r>
            <a:r>
              <a:rPr lang="en-US" sz="2400" b="1" dirty="0"/>
              <a:t>essential elements </a:t>
            </a:r>
            <a:r>
              <a:rPr lang="en-US" sz="2400" dirty="0"/>
              <a:t>needed in order to understand about some </a:t>
            </a:r>
            <a:r>
              <a:rPr lang="en-US" sz="2400" b="1" dirty="0"/>
              <a:t>aspects</a:t>
            </a:r>
            <a:r>
              <a:rPr lang="en-US" sz="2400" dirty="0"/>
              <a:t> of a </a:t>
            </a:r>
            <a:r>
              <a:rPr lang="en-US" sz="2400" b="1" dirty="0"/>
              <a:t>system’s behavior</a:t>
            </a:r>
            <a:r>
              <a:rPr lang="en-US" sz="2400" dirty="0"/>
              <a:t>.</a:t>
            </a:r>
          </a:p>
          <a:p>
            <a:pPr algn="l"/>
            <a:r>
              <a:rPr lang="en-US" sz="2400" dirty="0"/>
              <a:t>The </a:t>
            </a:r>
            <a:r>
              <a:rPr lang="en-US" sz="2400" b="1" dirty="0"/>
              <a:t>purposes</a:t>
            </a:r>
            <a:r>
              <a:rPr lang="en-US" sz="2400" dirty="0"/>
              <a:t> of fundamental model are:</a:t>
            </a:r>
          </a:p>
          <a:p>
            <a:pPr lvl="1"/>
            <a:r>
              <a:rPr lang="en-US" sz="2200" dirty="0"/>
              <a:t>To make clear all the </a:t>
            </a:r>
            <a:r>
              <a:rPr lang="en-US" sz="2200" b="1" dirty="0"/>
              <a:t>relevant assumptions </a:t>
            </a:r>
            <a:r>
              <a:rPr lang="en-US" sz="2200" dirty="0"/>
              <a:t>about the </a:t>
            </a:r>
            <a:r>
              <a:rPr lang="en-US" sz="2200" b="1" dirty="0"/>
              <a:t>systems</a:t>
            </a:r>
            <a:r>
              <a:rPr lang="en-US" sz="2200" dirty="0"/>
              <a:t> we are modeling.</a:t>
            </a:r>
          </a:p>
          <a:p>
            <a:pPr lvl="1"/>
            <a:r>
              <a:rPr lang="en-US" sz="2200" b="0" i="0" u="none" strike="noStrike" baseline="0" dirty="0"/>
              <a:t>To make </a:t>
            </a:r>
            <a:r>
              <a:rPr lang="en-US" sz="2200" b="1" i="0" u="none" strike="noStrike" baseline="0" dirty="0"/>
              <a:t>generalizations </a:t>
            </a:r>
            <a:r>
              <a:rPr lang="en-US" sz="2200" b="0" i="0" u="none" strike="noStrike" baseline="0" dirty="0"/>
              <a:t>concerning what is </a:t>
            </a:r>
            <a:r>
              <a:rPr lang="en-US" sz="2200" b="1" i="0" u="none" strike="noStrike" baseline="0" dirty="0"/>
              <a:t>possible </a:t>
            </a:r>
            <a:r>
              <a:rPr lang="en-US" sz="2200" b="0" i="0" u="none" strike="noStrike" baseline="0" dirty="0"/>
              <a:t>or </a:t>
            </a:r>
            <a:r>
              <a:rPr lang="en-US" sz="2200" b="1" i="0" u="none" strike="noStrike" baseline="0" dirty="0"/>
              <a:t>impossible</a:t>
            </a:r>
            <a:r>
              <a:rPr lang="en-US" sz="2200" b="0" i="0" u="none" strike="noStrike" baseline="0" dirty="0"/>
              <a:t>, given those </a:t>
            </a:r>
            <a:r>
              <a:rPr lang="en-US" sz="2200" b="1" i="0" u="none" strike="noStrike" baseline="0" dirty="0"/>
              <a:t>assumptions</a:t>
            </a:r>
            <a:r>
              <a:rPr lang="en-US" sz="2200" b="0" i="0" u="none" strike="noStrike" baseline="0" dirty="0"/>
              <a:t>. The </a:t>
            </a:r>
            <a:r>
              <a:rPr lang="en-US" sz="2200" b="1" i="0" u="none" strike="noStrike" baseline="0" dirty="0"/>
              <a:t>generalizations </a:t>
            </a:r>
            <a:r>
              <a:rPr lang="en-US" sz="2200" b="0" i="0" u="none" strike="noStrike" baseline="0" dirty="0"/>
              <a:t>may take the form of </a:t>
            </a:r>
            <a:r>
              <a:rPr lang="en-US" sz="2200" b="1" i="0" u="none" strike="noStrike" baseline="0" dirty="0"/>
              <a:t>general-purpose algorithms </a:t>
            </a:r>
            <a:r>
              <a:rPr lang="en-US" sz="2200" b="0" i="0" u="none" strike="noStrike" baseline="0" dirty="0"/>
              <a:t>or </a:t>
            </a:r>
            <a:r>
              <a:rPr lang="en-US" sz="2200" b="1" i="0" u="none" strike="noStrike" baseline="0" dirty="0"/>
              <a:t>desirable properties </a:t>
            </a:r>
            <a:r>
              <a:rPr lang="en-US" sz="2200" b="0" i="0" u="none" strike="noStrike" baseline="0" dirty="0"/>
              <a:t>that are guaranteed. The </a:t>
            </a:r>
            <a:r>
              <a:rPr lang="en-US" sz="2200" b="1" i="0" u="none" strike="noStrike" baseline="0" dirty="0"/>
              <a:t>guarantees </a:t>
            </a:r>
            <a:r>
              <a:rPr lang="en-US" sz="2200" b="0" i="0" u="none" strike="noStrike" baseline="0" dirty="0"/>
              <a:t>are dependent on </a:t>
            </a:r>
            <a:r>
              <a:rPr lang="en-US" sz="2200" b="1" i="0" u="none" strike="noStrike" baseline="0" dirty="0"/>
              <a:t>logical analysis </a:t>
            </a:r>
            <a:r>
              <a:rPr lang="en-US" sz="2200" b="0" i="0" u="none" strike="noStrike" baseline="0" dirty="0"/>
              <a:t>and, where appropriate, </a:t>
            </a:r>
            <a:r>
              <a:rPr lang="en-US" sz="2200" b="1" i="0" u="none" strike="noStrike" baseline="0" dirty="0"/>
              <a:t>mathematical proof</a:t>
            </a:r>
            <a:r>
              <a:rPr lang="en-US" sz="2200" b="0" i="0" u="none" strike="noStrike" baseline="0" dirty="0"/>
              <a:t>.</a:t>
            </a:r>
            <a:endParaRPr lang="en-US" sz="2200" dirty="0"/>
          </a:p>
          <a:p>
            <a:pPr algn="l"/>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46</a:t>
            </a:fld>
            <a:endParaRPr lang="en-US" dirty="0"/>
          </a:p>
        </p:txBody>
      </p:sp>
    </p:spTree>
    <p:extLst>
      <p:ext uri="{BB962C8B-B14F-4D97-AF65-F5344CB8AC3E}">
        <p14:creationId xmlns:p14="http://schemas.microsoft.com/office/powerpoint/2010/main" val="1879843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612DC-7404-4961-A5D1-1A8658329B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DBA98D-AF62-3FCF-92F8-8EA2F5C9A76F}"/>
              </a:ext>
            </a:extLst>
          </p:cNvPr>
          <p:cNvSpPr>
            <a:spLocks noGrp="1"/>
          </p:cNvSpPr>
          <p:nvPr>
            <p:ph type="title"/>
          </p:nvPr>
        </p:nvSpPr>
        <p:spPr/>
        <p:txBody>
          <a:bodyPr/>
          <a:lstStyle/>
          <a:p>
            <a:r>
              <a:rPr lang="en-US" dirty="0"/>
              <a:t>Reference</a:t>
            </a:r>
          </a:p>
        </p:txBody>
      </p:sp>
      <p:sp>
        <p:nvSpPr>
          <p:cNvPr id="4" name="Slide Number Placeholder 3">
            <a:extLst>
              <a:ext uri="{FF2B5EF4-FFF2-40B4-BE49-F238E27FC236}">
                <a16:creationId xmlns:a16="http://schemas.microsoft.com/office/drawing/2014/main" id="{E1521E8D-FF0B-BE98-72AE-489B1230E738}"/>
              </a:ext>
            </a:extLst>
          </p:cNvPr>
          <p:cNvSpPr>
            <a:spLocks noGrp="1"/>
          </p:cNvSpPr>
          <p:nvPr>
            <p:ph type="sldNum" sz="quarter" idx="12"/>
          </p:nvPr>
        </p:nvSpPr>
        <p:spPr/>
        <p:txBody>
          <a:bodyPr/>
          <a:lstStyle/>
          <a:p>
            <a:fld id="{4FAB73BC-B049-4115-A692-8D63A059BFB8}" type="slidenum">
              <a:rPr lang="en-US" smtClean="0"/>
              <a:t>47</a:t>
            </a:fld>
            <a:endParaRPr lang="en-US" dirty="0"/>
          </a:p>
        </p:txBody>
      </p:sp>
      <p:pic>
        <p:nvPicPr>
          <p:cNvPr id="5" name="Picture 3">
            <a:extLst>
              <a:ext uri="{FF2B5EF4-FFF2-40B4-BE49-F238E27FC236}">
                <a16:creationId xmlns:a16="http://schemas.microsoft.com/office/drawing/2014/main" id="{2EB17B45-AB55-80D1-CFEF-6409B2C67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310" y="2884425"/>
            <a:ext cx="13970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
        <p:nvSpPr>
          <p:cNvPr id="6" name="Rectangle 2">
            <a:extLst>
              <a:ext uri="{FF2B5EF4-FFF2-40B4-BE49-F238E27FC236}">
                <a16:creationId xmlns:a16="http://schemas.microsoft.com/office/drawing/2014/main" id="{5222A4A6-3264-3024-AC76-798F30DFEC3E}"/>
              </a:ext>
            </a:extLst>
          </p:cNvPr>
          <p:cNvSpPr>
            <a:spLocks/>
          </p:cNvSpPr>
          <p:nvPr/>
        </p:nvSpPr>
        <p:spPr bwMode="auto">
          <a:xfrm>
            <a:off x="3598110" y="2732025"/>
            <a:ext cx="70739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pPr>
              <a:lnSpc>
                <a:spcPct val="110000"/>
              </a:lnSpc>
              <a:spcBef>
                <a:spcPts val="800"/>
              </a:spcBef>
            </a:pPr>
            <a:r>
              <a:rPr lang="en-US" altLang="en-US" sz="2200" i="1" dirty="0">
                <a:solidFill>
                  <a:srgbClr val="663300"/>
                </a:solidFill>
                <a:latin typeface="Arial" panose="020B0604020202020204" pitchFamily="34" charset="0"/>
                <a:cs typeface="Arial" panose="020B0604020202020204" pitchFamily="34" charset="0"/>
                <a:sym typeface="Arial" panose="020B0604020202020204" pitchFamily="34" charset="0"/>
              </a:rPr>
              <a:t>From</a:t>
            </a:r>
            <a:r>
              <a:rPr lang="en-US" altLang="en-US" sz="22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 </a:t>
            </a:r>
            <a:r>
              <a:rPr lang="en-US" altLang="en-US" sz="2200" dirty="0" err="1">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Coulouris</a:t>
            </a:r>
            <a:r>
              <a:rPr lang="en-US" altLang="en-US" sz="22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 Dollimore, </a:t>
            </a:r>
            <a:r>
              <a:rPr lang="en-US" altLang="en-US" sz="2200" dirty="0" err="1">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Kindberg</a:t>
            </a:r>
            <a:r>
              <a:rPr lang="en-US" altLang="en-US" sz="22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 and Blair</a:t>
            </a:r>
            <a:br>
              <a:rPr lang="en-US" altLang="en-US" sz="22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br>
            <a:r>
              <a:rPr lang="en-US" altLang="en-US" sz="26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Distributed Systems: </a:t>
            </a:r>
            <a:br>
              <a:rPr lang="en-US" altLang="en-US" sz="26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br>
            <a:r>
              <a:rPr lang="en-US" altLang="en-US" sz="26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		Concepts and Design</a:t>
            </a:r>
          </a:p>
          <a:p>
            <a:pPr>
              <a:lnSpc>
                <a:spcPct val="110000"/>
              </a:lnSpc>
              <a:spcBef>
                <a:spcPts val="800"/>
              </a:spcBef>
            </a:pPr>
            <a:r>
              <a:rPr lang="en-US" altLang="en-US" sz="2400" dirty="0">
                <a:solidFill>
                  <a:srgbClr val="663300"/>
                </a:solidFill>
                <a:latin typeface="Arial" panose="020B0604020202020204" pitchFamily="34" charset="0"/>
                <a:cs typeface="Arial" panose="020B0604020202020204" pitchFamily="34" charset="0"/>
                <a:sym typeface="Arial" panose="020B0604020202020204" pitchFamily="34" charset="0"/>
              </a:rPr>
              <a:t>Edition 5, © Addison-Wesley 2012</a:t>
            </a:r>
          </a:p>
        </p:txBody>
      </p:sp>
    </p:spTree>
    <p:extLst>
      <p:ext uri="{BB962C8B-B14F-4D97-AF65-F5344CB8AC3E}">
        <p14:creationId xmlns:p14="http://schemas.microsoft.com/office/powerpoint/2010/main" val="1770788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1780673"/>
            <a:ext cx="10576720" cy="4857235"/>
          </a:xfrm>
        </p:spPr>
        <p:txBody>
          <a:bodyPr>
            <a:normAutofit/>
          </a:bodyPr>
          <a:lstStyle/>
          <a:p>
            <a:r>
              <a:rPr lang="en-US" sz="2600" dirty="0"/>
              <a:t>The </a:t>
            </a:r>
            <a:r>
              <a:rPr lang="en-US" sz="2600" b="1" dirty="0"/>
              <a:t>problems</a:t>
            </a:r>
            <a:r>
              <a:rPr lang="en-US" sz="2600" dirty="0"/>
              <a:t> that </a:t>
            </a:r>
            <a:r>
              <a:rPr lang="en-US" sz="2600" b="1" dirty="0"/>
              <a:t>designers</a:t>
            </a:r>
            <a:r>
              <a:rPr lang="en-US" sz="2600" dirty="0"/>
              <a:t> of distributed systems face include:</a:t>
            </a:r>
          </a:p>
          <a:p>
            <a:pPr lvl="1"/>
            <a:r>
              <a:rPr lang="en-US" sz="2200" b="1" dirty="0"/>
              <a:t>Widely varying modes of use</a:t>
            </a:r>
            <a:r>
              <a:rPr lang="en-US" sz="2200" dirty="0"/>
              <a:t>: the component parts of systems are subject to wide variations in workload.</a:t>
            </a:r>
          </a:p>
          <a:p>
            <a:pPr lvl="1"/>
            <a:r>
              <a:rPr lang="en-US" sz="2200" b="1" dirty="0"/>
              <a:t>Wide range of system environments</a:t>
            </a:r>
            <a:r>
              <a:rPr lang="en-US" sz="2200" dirty="0"/>
              <a:t>: a distributed system can accommodate </a:t>
            </a:r>
            <a:r>
              <a:rPr lang="en-US" sz="2200" b="1" dirty="0"/>
              <a:t>computer hardware</a:t>
            </a:r>
            <a:r>
              <a:rPr lang="en-US" sz="2200" dirty="0"/>
              <a:t>, </a:t>
            </a:r>
            <a:r>
              <a:rPr lang="en-US" sz="2200" b="1" dirty="0"/>
              <a:t>OS</a:t>
            </a:r>
            <a:r>
              <a:rPr lang="en-US" sz="2200" dirty="0"/>
              <a:t> and </a:t>
            </a:r>
            <a:r>
              <a:rPr lang="en-US" sz="2200" b="1" dirty="0"/>
              <a:t>networks</a:t>
            </a:r>
            <a:r>
              <a:rPr lang="en-US" sz="2200" dirty="0"/>
              <a:t>. The </a:t>
            </a:r>
            <a:r>
              <a:rPr lang="en-US" sz="2200" b="1" dirty="0"/>
              <a:t>networks</a:t>
            </a:r>
            <a:r>
              <a:rPr lang="en-US" sz="2200" dirty="0"/>
              <a:t> may differ widely in </a:t>
            </a:r>
            <a:r>
              <a:rPr lang="en-US" sz="2200" b="1" dirty="0"/>
              <a:t>performance</a:t>
            </a:r>
            <a:r>
              <a:rPr lang="en-US" sz="2200" dirty="0"/>
              <a:t>, Ex: </a:t>
            </a:r>
            <a:r>
              <a:rPr lang="en-US" sz="2200" b="1" dirty="0"/>
              <a:t>wireless networks </a:t>
            </a:r>
            <a:r>
              <a:rPr lang="en-US" sz="2200" dirty="0"/>
              <a:t>operate at a fraction of the speed of </a:t>
            </a:r>
            <a:r>
              <a:rPr lang="en-US" sz="2200" b="1" dirty="0"/>
              <a:t>LANs</a:t>
            </a:r>
            <a:r>
              <a:rPr lang="en-US" sz="2200" dirty="0"/>
              <a:t>.</a:t>
            </a:r>
          </a:p>
          <a:p>
            <a:pPr lvl="1"/>
            <a:r>
              <a:rPr lang="en-US" sz="2200" b="1" dirty="0"/>
              <a:t>External threats</a:t>
            </a:r>
            <a:r>
              <a:rPr lang="en-US" sz="2200" dirty="0"/>
              <a:t>: </a:t>
            </a:r>
            <a:r>
              <a:rPr lang="en-US" sz="2200" b="1" dirty="0"/>
              <a:t>attacks</a:t>
            </a:r>
            <a:r>
              <a:rPr lang="en-US" sz="2200" dirty="0"/>
              <a:t> on </a:t>
            </a:r>
            <a:r>
              <a:rPr lang="en-US" sz="2200" b="1" dirty="0"/>
              <a:t>data integrity </a:t>
            </a:r>
            <a:r>
              <a:rPr lang="en-US" sz="2200" dirty="0"/>
              <a:t>and </a:t>
            </a:r>
            <a:r>
              <a:rPr lang="en-US" sz="2200" b="1" dirty="0"/>
              <a:t>secrecy, denial of service attacks</a:t>
            </a:r>
            <a:r>
              <a:rPr lang="en-US" sz="2200" dirty="0"/>
              <a:t>.</a:t>
            </a:r>
            <a:endParaRPr lang="en-US" sz="2200" b="1" dirty="0"/>
          </a:p>
          <a:p>
            <a:pPr lvl="1"/>
            <a:r>
              <a:rPr lang="en-US" sz="2200" b="1" dirty="0"/>
              <a:t>Internal problems</a:t>
            </a:r>
            <a:r>
              <a:rPr lang="en-US" sz="2200" dirty="0"/>
              <a:t>: </a:t>
            </a:r>
            <a:r>
              <a:rPr lang="en-US" sz="2200" b="1" dirty="0"/>
              <a:t>non-synchronized clocks</a:t>
            </a:r>
            <a:r>
              <a:rPr lang="en-US" sz="2200" dirty="0"/>
              <a:t>, </a:t>
            </a:r>
            <a:r>
              <a:rPr lang="en-US" sz="2200" b="1" dirty="0"/>
              <a:t>conflicting data updates </a:t>
            </a:r>
            <a:r>
              <a:rPr lang="en-US" sz="2200" dirty="0"/>
              <a:t>and </a:t>
            </a:r>
            <a:r>
              <a:rPr lang="en-US" sz="2200" b="1" dirty="0"/>
              <a:t>modes of hardware </a:t>
            </a:r>
            <a:r>
              <a:rPr lang="en-US" sz="2200" dirty="0"/>
              <a:t>and </a:t>
            </a:r>
            <a:r>
              <a:rPr lang="en-US" sz="2200" b="1" dirty="0"/>
              <a:t>software failure </a:t>
            </a:r>
            <a:r>
              <a:rPr lang="en-US" sz="2200" dirty="0"/>
              <a:t>involve the </a:t>
            </a:r>
            <a:r>
              <a:rPr lang="en-US" sz="2200" b="1" dirty="0"/>
              <a:t>individual system components.</a:t>
            </a:r>
          </a:p>
        </p:txBody>
      </p:sp>
      <p:sp>
        <p:nvSpPr>
          <p:cNvPr id="4" name="Slide Number Placeholder 3">
            <a:extLst>
              <a:ext uri="{FF2B5EF4-FFF2-40B4-BE49-F238E27FC236}">
                <a16:creationId xmlns:a16="http://schemas.microsoft.com/office/drawing/2014/main" id="{24BFD914-CBBD-2DAD-D99A-9262B7AF515B}"/>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33283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Physical models</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algn="l"/>
            <a:r>
              <a:rPr lang="en-US" sz="2400" b="1" i="0" u="none" strike="noStrike" baseline="0" dirty="0"/>
              <a:t>Physical model </a:t>
            </a:r>
            <a:r>
              <a:rPr lang="en-US" sz="2400" b="0" i="0" u="none" strike="noStrike" baseline="0" dirty="0"/>
              <a:t>is a representation of the </a:t>
            </a:r>
            <a:r>
              <a:rPr lang="en-US" sz="2400" b="1" i="0" u="none" strike="noStrike" baseline="0" dirty="0"/>
              <a:t>underlying hardware elements </a:t>
            </a:r>
            <a:r>
              <a:rPr lang="en-US" sz="2400" b="0" i="0" u="none" strike="noStrike" baseline="0" dirty="0"/>
              <a:t>of a distributed system that </a:t>
            </a:r>
            <a:r>
              <a:rPr lang="en-US" sz="2400" b="1" i="0" u="none" strike="noStrike" baseline="0" dirty="0"/>
              <a:t>hide </a:t>
            </a:r>
            <a:r>
              <a:rPr lang="en-US" sz="2400" b="0" i="0" u="none" strike="noStrike" baseline="0" dirty="0"/>
              <a:t>away from the </a:t>
            </a:r>
            <a:r>
              <a:rPr lang="en-US" sz="2400" b="1" i="0" u="none" strike="noStrike" baseline="0" dirty="0"/>
              <a:t>specific details </a:t>
            </a:r>
            <a:r>
              <a:rPr lang="en-US" sz="2400" b="0" i="0" u="none" strike="noStrike" baseline="0" dirty="0"/>
              <a:t>of </a:t>
            </a:r>
            <a:r>
              <a:rPr lang="en-US" sz="2400" b="1" i="0" u="none" strike="noStrike" baseline="0" dirty="0"/>
              <a:t>computer </a:t>
            </a:r>
            <a:r>
              <a:rPr lang="en-US" sz="2400" b="0" i="0" u="none" strike="noStrike" baseline="0" dirty="0"/>
              <a:t>and </a:t>
            </a:r>
            <a:r>
              <a:rPr lang="en-US" sz="2400" b="1" i="0" u="none" strike="noStrike" baseline="0" dirty="0"/>
              <a:t>networking technologies </a:t>
            </a:r>
            <a:r>
              <a:rPr lang="en-US" sz="2400" b="0" i="0" u="none" strike="noStrike" baseline="0" dirty="0"/>
              <a:t>used.</a:t>
            </a:r>
            <a:endParaRPr lang="en-US" sz="2400" dirty="0"/>
          </a:p>
          <a:p>
            <a:pPr algn="l"/>
            <a:r>
              <a:rPr lang="en-US" sz="2400" b="1" i="0" u="none" strike="noStrike" baseline="0" dirty="0"/>
              <a:t>Baseline physical model </a:t>
            </a:r>
            <a:r>
              <a:rPr lang="en-US" sz="2400" b="0" i="0" u="none" strike="noStrike" baseline="0" dirty="0"/>
              <a:t>is a </a:t>
            </a:r>
            <a:r>
              <a:rPr lang="en-US" sz="2400" b="1" i="0" u="none" strike="noStrike" baseline="0" dirty="0"/>
              <a:t>minimal physical model </a:t>
            </a:r>
            <a:r>
              <a:rPr lang="en-US" sz="2400" b="0" i="0" u="none" strike="noStrike" baseline="0" dirty="0"/>
              <a:t>of a distributed system that acts as an </a:t>
            </a:r>
            <a:r>
              <a:rPr lang="en-US" sz="2400" b="1" i="0" u="none" strike="noStrike" baseline="0" dirty="0"/>
              <a:t>extensible set of compute nodes </a:t>
            </a:r>
            <a:r>
              <a:rPr lang="en-US" sz="2400" b="0" i="0" u="none" strike="noStrike" baseline="0" dirty="0"/>
              <a:t>interconnected by </a:t>
            </a:r>
            <a:r>
              <a:rPr lang="en-US" sz="2400" b="1" i="0" u="none" strike="noStrike" baseline="0" dirty="0"/>
              <a:t>network </a:t>
            </a:r>
            <a:r>
              <a:rPr lang="en-US" sz="2400" b="0" i="0" u="none" strike="noStrike" baseline="0" dirty="0"/>
              <a:t>that are required for </a:t>
            </a:r>
            <a:r>
              <a:rPr lang="en-US" sz="2400" b="1" i="0" u="none" strike="noStrike" baseline="0" dirty="0"/>
              <a:t>passing of messages.</a:t>
            </a:r>
          </a:p>
          <a:p>
            <a:pPr algn="l"/>
            <a:r>
              <a:rPr lang="en-US" sz="2400" dirty="0"/>
              <a:t>Beyond this baseline model, we can usefully identify </a:t>
            </a:r>
            <a:r>
              <a:rPr lang="en-US" sz="2400" b="1" dirty="0"/>
              <a:t>three generations </a:t>
            </a:r>
            <a:r>
              <a:rPr lang="en-US" sz="2400" dirty="0"/>
              <a:t>of distributed systems:</a:t>
            </a:r>
            <a:endParaRPr lang="en-US" sz="2400" b="1"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219081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Physical models</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algn="l"/>
            <a:r>
              <a:rPr lang="en-US" b="1" dirty="0"/>
              <a:t>Early distributed system: </a:t>
            </a:r>
            <a:r>
              <a:rPr lang="en-US" dirty="0"/>
              <a:t>it might consisted of between </a:t>
            </a:r>
            <a:r>
              <a:rPr lang="en-US" b="1" dirty="0"/>
              <a:t>10 and 100 nodes </a:t>
            </a:r>
            <a:r>
              <a:rPr lang="en-US" dirty="0"/>
              <a:t>interconnected by a </a:t>
            </a:r>
            <a:r>
              <a:rPr lang="en-US" b="1" dirty="0"/>
              <a:t>LAN</a:t>
            </a:r>
            <a:r>
              <a:rPr lang="en-US" dirty="0"/>
              <a:t>, which supported some </a:t>
            </a:r>
            <a:r>
              <a:rPr lang="en-US" b="1" dirty="0"/>
              <a:t>services</a:t>
            </a:r>
            <a:r>
              <a:rPr lang="en-US" dirty="0"/>
              <a:t> of </a:t>
            </a:r>
            <a:r>
              <a:rPr lang="en-US" b="1" dirty="0"/>
              <a:t>sharing resources </a:t>
            </a:r>
            <a:r>
              <a:rPr lang="en-US" dirty="0"/>
              <a:t>across the Internet.</a:t>
            </a:r>
          </a:p>
          <a:p>
            <a:pPr algn="l"/>
            <a:r>
              <a:rPr lang="en-US" b="1" dirty="0"/>
              <a:t>Internet-scale distributed system: </a:t>
            </a:r>
            <a:r>
              <a:rPr lang="en-US" dirty="0"/>
              <a:t>Such systems </a:t>
            </a:r>
            <a:r>
              <a:rPr lang="en-US" b="1" dirty="0"/>
              <a:t>exploit the infrastructure </a:t>
            </a:r>
            <a:r>
              <a:rPr lang="en-US" dirty="0"/>
              <a:t>offered by the </a:t>
            </a:r>
            <a:r>
              <a:rPr lang="en-US" b="1" dirty="0"/>
              <a:t>Internet</a:t>
            </a:r>
            <a:r>
              <a:rPr lang="en-US" dirty="0"/>
              <a:t> to become </a:t>
            </a:r>
            <a:r>
              <a:rPr lang="en-US" b="1" dirty="0"/>
              <a:t>truly global</a:t>
            </a:r>
            <a:r>
              <a:rPr lang="en-US" dirty="0"/>
              <a:t>. They incorporate large numbers of nodes and provide </a:t>
            </a:r>
            <a:r>
              <a:rPr lang="en-US" b="1" dirty="0"/>
              <a:t>distributed system services </a:t>
            </a:r>
            <a:r>
              <a:rPr lang="en-US" dirty="0"/>
              <a:t>across </a:t>
            </a:r>
            <a:r>
              <a:rPr lang="en-US" b="1" dirty="0"/>
              <a:t>organizational boundaries.</a:t>
            </a:r>
          </a:p>
          <a:p>
            <a:pPr algn="l"/>
            <a:r>
              <a:rPr lang="en-US" b="1" dirty="0"/>
              <a:t>Contemporary distributed systems:</a:t>
            </a:r>
            <a:r>
              <a:rPr lang="en-US" dirty="0"/>
              <a:t> In the above systems, nodes were typically desktop computers and therefore </a:t>
            </a:r>
            <a:r>
              <a:rPr lang="en-US" b="1" dirty="0"/>
              <a:t>relatively static</a:t>
            </a:r>
            <a:r>
              <a:rPr lang="en-US" dirty="0"/>
              <a:t>, </a:t>
            </a:r>
            <a:r>
              <a:rPr lang="en-US" b="1" dirty="0"/>
              <a:t>discrete</a:t>
            </a:r>
            <a:r>
              <a:rPr lang="en-US" dirty="0"/>
              <a:t> and </a:t>
            </a:r>
            <a:r>
              <a:rPr lang="en-US" b="1" dirty="0"/>
              <a:t>autonomous</a:t>
            </a:r>
            <a:r>
              <a:rPr lang="en-US" dirty="0"/>
              <a:t>. The key trends in distributed system leads to:</a:t>
            </a:r>
          </a:p>
          <a:p>
            <a:pPr lvl="1"/>
            <a:r>
              <a:rPr lang="en-US" sz="2000" b="0" i="0" u="none" strike="noStrike" baseline="0" dirty="0">
                <a:latin typeface="TimesNewRomanPSMT"/>
              </a:rPr>
              <a:t>The emergence of </a:t>
            </a:r>
            <a:r>
              <a:rPr lang="en-US" sz="2000" b="1" i="0" u="none" strike="noStrike" baseline="0" dirty="0">
                <a:latin typeface="TimesNewRomanPSMT"/>
              </a:rPr>
              <a:t>mobile computing</a:t>
            </a:r>
            <a:r>
              <a:rPr lang="en-US" sz="2000" b="0" i="0" u="none" strike="noStrike" baseline="0" dirty="0">
                <a:latin typeface="TimesNewRomanPSMT"/>
              </a:rPr>
              <a:t>:</a:t>
            </a:r>
          </a:p>
          <a:p>
            <a:pPr lvl="1"/>
            <a:r>
              <a:rPr lang="en-US" sz="2000" b="0" i="0" u="none" strike="noStrike" baseline="0" dirty="0">
                <a:latin typeface="TimesNewRomanPSMT"/>
              </a:rPr>
              <a:t>The emergence of </a:t>
            </a:r>
            <a:r>
              <a:rPr lang="en-US" sz="2000" b="1" i="0" u="none" strike="noStrike" baseline="0" dirty="0">
                <a:latin typeface="TimesNewRomanPSMT"/>
              </a:rPr>
              <a:t>ubiquitous computing</a:t>
            </a:r>
            <a:endParaRPr lang="en-US" sz="2000" b="1" dirty="0">
              <a:latin typeface="TimesNewRomanPSMT"/>
            </a:endParaRPr>
          </a:p>
          <a:p>
            <a:pPr lvl="1"/>
            <a:r>
              <a:rPr lang="en-US" sz="2000" b="0" i="0" u="none" strike="noStrike" baseline="0" dirty="0">
                <a:latin typeface="TimesNewRomanPSMT"/>
              </a:rPr>
              <a:t>The emergence of </a:t>
            </a:r>
            <a:r>
              <a:rPr lang="en-US" sz="2000" b="1" i="0" u="none" strike="noStrike" baseline="0" dirty="0">
                <a:latin typeface="TimesNewRomanPSMT"/>
              </a:rPr>
              <a:t>cloud computing</a:t>
            </a:r>
            <a:endParaRPr lang="en-US" sz="2000" b="1" dirty="0"/>
          </a:p>
          <a:p>
            <a:pPr lvl="1"/>
            <a:endParaRPr lang="en-US" dirty="0"/>
          </a:p>
          <a:p>
            <a:pPr algn="l"/>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51071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Physical models</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algn="l"/>
            <a:r>
              <a:rPr lang="en-US" sz="2400" b="1" i="0" u="none" strike="noStrike" baseline="0" dirty="0"/>
              <a:t>Physical architecture </a:t>
            </a:r>
            <a:r>
              <a:rPr lang="en-US" sz="2400" b="0" i="0" u="none" strike="noStrike" baseline="0" dirty="0"/>
              <a:t>of distributed system has significant </a:t>
            </a:r>
            <a:r>
              <a:rPr lang="en-US" sz="2400" b="1" i="0" u="none" strike="noStrike" baseline="0" dirty="0"/>
              <a:t>increase </a:t>
            </a:r>
            <a:r>
              <a:rPr lang="en-US" sz="2400" b="0" i="0" u="none" strike="noStrike" baseline="0" dirty="0"/>
              <a:t>in the level of </a:t>
            </a:r>
            <a:r>
              <a:rPr lang="en-US" sz="2400" b="1" i="0" u="none" strike="noStrike" baseline="0" dirty="0"/>
              <a:t>heterogeneity</a:t>
            </a:r>
            <a:r>
              <a:rPr lang="en-US" sz="2400" b="0" i="0" u="none" strike="noStrike" baseline="0" dirty="0"/>
              <a:t>. These systems use varied set of </a:t>
            </a:r>
            <a:r>
              <a:rPr lang="en-US" sz="2400" b="1" i="0" u="none" strike="noStrike" baseline="0" dirty="0"/>
              <a:t>networking technologies </a:t>
            </a:r>
            <a:r>
              <a:rPr lang="en-US" sz="2400" b="0" i="0" u="none" strike="noStrike" baseline="0" dirty="0"/>
              <a:t>and offer a wide variety of </a:t>
            </a:r>
            <a:r>
              <a:rPr lang="en-US" sz="2400" b="1" i="0" u="none" strike="noStrike" baseline="0" dirty="0"/>
              <a:t>applications and services.</a:t>
            </a:r>
          </a:p>
          <a:p>
            <a:pPr marL="0" indent="0" algn="l">
              <a:buNone/>
            </a:pPr>
            <a:r>
              <a:rPr lang="en-US" sz="2400" b="1" dirty="0"/>
              <a:t>DISTRIBUTED SYSTEMS OF SYSTEMS:</a:t>
            </a:r>
          </a:p>
          <a:p>
            <a:pPr algn="l"/>
            <a:r>
              <a:rPr lang="en-US" sz="2400" b="0" i="0" u="none" strike="noStrike" baseline="0" dirty="0"/>
              <a:t>This refer to </a:t>
            </a:r>
            <a:r>
              <a:rPr lang="en-US" sz="2400" b="1" i="0" u="none" strike="noStrike" baseline="0" dirty="0"/>
              <a:t>ultra-large-scale (ULS) distributed systems</a:t>
            </a:r>
            <a:r>
              <a:rPr lang="en-US" sz="2400" b="0" i="0" u="none" strike="noStrike" baseline="0" dirty="0"/>
              <a:t>.</a:t>
            </a:r>
          </a:p>
          <a:p>
            <a:pPr algn="l"/>
            <a:r>
              <a:rPr lang="en-US" sz="2400" b="0" i="0" u="none" strike="noStrike" baseline="0" dirty="0"/>
              <a:t>The </a:t>
            </a:r>
            <a:r>
              <a:rPr lang="en-US" sz="2400" b="1" i="0" u="none" strike="noStrike" baseline="0" dirty="0"/>
              <a:t>complexity </a:t>
            </a:r>
            <a:r>
              <a:rPr lang="en-US" sz="2400" b="0" i="0" u="none" strike="noStrike" baseline="0" dirty="0"/>
              <a:t>of modern distributed systems considers the </a:t>
            </a:r>
            <a:r>
              <a:rPr lang="en-US" sz="2400" b="1" i="0" u="none" strike="noStrike" baseline="0" dirty="0"/>
              <a:t>physical architectures </a:t>
            </a:r>
            <a:r>
              <a:rPr lang="en-US" sz="2400" b="0" i="0" u="none" strike="noStrike" baseline="0" dirty="0"/>
              <a:t>as </a:t>
            </a:r>
            <a:r>
              <a:rPr lang="en-US" sz="2400" b="1" i="0" u="none" strike="noStrike" baseline="0" dirty="0"/>
              <a:t>systems of systems</a:t>
            </a:r>
            <a:r>
              <a:rPr lang="en-US" sz="2400" b="0" i="0" u="none" strike="noStrike" baseline="0" dirty="0"/>
              <a:t>. They can be defined as a </a:t>
            </a:r>
            <a:r>
              <a:rPr lang="en-US" sz="2400" b="1" i="0" u="none" strike="noStrike" baseline="0" dirty="0"/>
              <a:t>complex system </a:t>
            </a:r>
            <a:r>
              <a:rPr lang="en-US" sz="2400" b="0" i="0" u="none" strike="noStrike" baseline="0" dirty="0"/>
              <a:t>consisting of a </a:t>
            </a:r>
            <a:r>
              <a:rPr lang="en-US" sz="2400" b="1" i="0" u="none" strike="noStrike" baseline="0" dirty="0"/>
              <a:t>series of subsystems </a:t>
            </a:r>
            <a:r>
              <a:rPr lang="en-US" sz="2400" b="0" i="0" u="none" strike="noStrike" baseline="0" dirty="0"/>
              <a:t>that work in their </a:t>
            </a:r>
            <a:r>
              <a:rPr lang="en-US" sz="2400" b="1" i="0" u="none" strike="noStrike" baseline="0" dirty="0"/>
              <a:t>own way </a:t>
            </a:r>
            <a:r>
              <a:rPr lang="en-US" sz="2400" b="0" i="0" u="none" strike="noStrike" baseline="0" dirty="0"/>
              <a:t>and come together to perform a </a:t>
            </a:r>
            <a:r>
              <a:rPr lang="en-US" sz="2400" b="1" i="0" u="none" strike="noStrike" baseline="0" dirty="0"/>
              <a:t>particular task or tasks</a:t>
            </a:r>
            <a:r>
              <a:rPr lang="en-US" sz="2400" b="0" i="0" u="none" strike="noStrike" baseline="0" dirty="0"/>
              <a:t>, EX: servers of cloud computing system</a:t>
            </a:r>
            <a:endParaRPr lang="en-US" sz="2400" dirty="0"/>
          </a:p>
          <a:p>
            <a:pPr algn="l"/>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177886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Architectural models</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algn="l"/>
            <a:r>
              <a:rPr lang="en-US" sz="2400" b="1" i="0" u="none" strike="noStrike" baseline="0" dirty="0"/>
              <a:t>Architecture </a:t>
            </a:r>
            <a:r>
              <a:rPr lang="en-US" sz="2400" i="0" u="none" strike="noStrike" baseline="0" dirty="0"/>
              <a:t>of a system </a:t>
            </a:r>
            <a:r>
              <a:rPr lang="en-US" sz="2400" dirty="0"/>
              <a:t>refers to the </a:t>
            </a:r>
            <a:r>
              <a:rPr lang="en-US" sz="2400" b="1" dirty="0"/>
              <a:t>structure</a:t>
            </a:r>
            <a:r>
              <a:rPr lang="en-US" sz="2400" dirty="0"/>
              <a:t> in terms of </a:t>
            </a:r>
            <a:r>
              <a:rPr lang="en-US" sz="2400" b="1" dirty="0"/>
              <a:t>separated components </a:t>
            </a:r>
            <a:r>
              <a:rPr lang="en-US" sz="2400" dirty="0"/>
              <a:t>and their </a:t>
            </a:r>
            <a:r>
              <a:rPr lang="en-US" sz="2400" b="1" dirty="0"/>
              <a:t>interrelationships</a:t>
            </a:r>
            <a:r>
              <a:rPr lang="en-US" sz="2400" dirty="0"/>
              <a:t>.</a:t>
            </a:r>
          </a:p>
          <a:p>
            <a:pPr algn="l"/>
            <a:r>
              <a:rPr lang="en-US" sz="2400" dirty="0"/>
              <a:t>The goal is to make the </a:t>
            </a:r>
            <a:r>
              <a:rPr lang="en-US" sz="2400" b="1" dirty="0"/>
              <a:t>system reliable, manageable, adaptable </a:t>
            </a:r>
            <a:r>
              <a:rPr lang="en-US" sz="2400" dirty="0"/>
              <a:t>and </a:t>
            </a:r>
            <a:r>
              <a:rPr lang="en-US" sz="2400" b="1" dirty="0"/>
              <a:t>cost-effective.</a:t>
            </a:r>
          </a:p>
          <a:p>
            <a:pPr algn="l"/>
            <a:r>
              <a:rPr lang="en-US" sz="2400" dirty="0"/>
              <a:t>The architectural models used in distributed systems include:</a:t>
            </a:r>
          </a:p>
          <a:p>
            <a:pPr lvl="1"/>
            <a:r>
              <a:rPr lang="en-US" sz="2200" dirty="0"/>
              <a:t>Client-server models</a:t>
            </a:r>
          </a:p>
          <a:p>
            <a:pPr lvl="1"/>
            <a:r>
              <a:rPr lang="en-US" sz="2200" dirty="0"/>
              <a:t>Peer-to-peer approaches</a:t>
            </a:r>
          </a:p>
          <a:p>
            <a:pPr lvl="1"/>
            <a:r>
              <a:rPr lang="en-US" sz="2200" dirty="0"/>
              <a:t>Distributed objects</a:t>
            </a:r>
          </a:p>
          <a:p>
            <a:pPr lvl="1"/>
            <a:r>
              <a:rPr lang="en-US" sz="2200" dirty="0"/>
              <a:t>Distributed components</a:t>
            </a:r>
          </a:p>
          <a:p>
            <a:pPr lvl="1"/>
            <a:r>
              <a:rPr lang="en-US" sz="2200" dirty="0"/>
              <a:t>Distributed event-based systems</a:t>
            </a:r>
          </a:p>
          <a:p>
            <a:pPr algn="l"/>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1312461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
  <TotalTime>9942</TotalTime>
  <Words>4253</Words>
  <Application>Microsoft Macintosh PowerPoint</Application>
  <PresentationFormat>Widescreen</PresentationFormat>
  <Paragraphs>436</Paragraphs>
  <Slides>47</Slides>
  <Notes>45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47</vt:i4>
      </vt:variant>
    </vt:vector>
  </HeadingPairs>
  <TitlesOfParts>
    <vt:vector size="60" baseType="lpstr">
      <vt:lpstr>Arial</vt:lpstr>
      <vt:lpstr>Arial Black</vt:lpstr>
      <vt:lpstr>Baskerville-Italic</vt:lpstr>
      <vt:lpstr>Calibri</vt:lpstr>
      <vt:lpstr>Courier New</vt:lpstr>
      <vt:lpstr>Helvetica-Condensed</vt:lpstr>
      <vt:lpstr>Rockwell</vt:lpstr>
      <vt:lpstr>Rockwell Condensed</vt:lpstr>
      <vt:lpstr>Times-Bold</vt:lpstr>
      <vt:lpstr>Times-Italic</vt:lpstr>
      <vt:lpstr>TimesNewRomanPSMT</vt:lpstr>
      <vt:lpstr>Wingdings</vt:lpstr>
      <vt:lpstr>Wood Type</vt:lpstr>
      <vt:lpstr>Distributed System</vt:lpstr>
      <vt:lpstr>System Models</vt:lpstr>
      <vt:lpstr>System models</vt:lpstr>
      <vt:lpstr>System models</vt:lpstr>
      <vt:lpstr>Introduction</vt:lpstr>
      <vt:lpstr>Physical models</vt:lpstr>
      <vt:lpstr>Physical models</vt:lpstr>
      <vt:lpstr>Physical models</vt:lpstr>
      <vt:lpstr>Architectural models</vt:lpstr>
      <vt:lpstr>Architectural models</vt:lpstr>
      <vt:lpstr>Architectural models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Patterns)</vt:lpstr>
      <vt:lpstr>Architectural models (Architectural Patterns)</vt:lpstr>
      <vt:lpstr>Architectural models (Architectural Patterns)</vt:lpstr>
      <vt:lpstr>Architectural models (Architectural patterns)</vt:lpstr>
      <vt:lpstr>Architectural models (Architectural patterns)</vt:lpstr>
      <vt:lpstr>Architectural models (Architectural patterns)</vt:lpstr>
      <vt:lpstr>Architectural models (Architectural patterns)</vt:lpstr>
      <vt:lpstr>Architectural models (Architectural patterns)</vt:lpstr>
      <vt:lpstr>Architectural models (Architectural patterns)</vt:lpstr>
      <vt:lpstr>Architectural models (Architectural patterns)</vt:lpstr>
      <vt:lpstr>Architectural models (Architectural patterns)</vt:lpstr>
      <vt:lpstr>Architectural models (Architectural patterns)</vt:lpstr>
      <vt:lpstr>Architectural models (Architectural patterns)</vt:lpstr>
      <vt:lpstr>Architectural models (Architectural patterns)</vt:lpstr>
      <vt:lpstr>Architectural models(Associated middleware solutions)</vt:lpstr>
      <vt:lpstr>Architectural models(Associated middleware solutions)</vt:lpstr>
      <vt:lpstr>Architectural models(Associated middleware solutions)</vt:lpstr>
      <vt:lpstr>Fundamental models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dc:title>
  <dc:creator>K_Thay</dc:creator>
  <cp:lastModifiedBy>K-Thay</cp:lastModifiedBy>
  <cp:revision>19</cp:revision>
  <dcterms:created xsi:type="dcterms:W3CDTF">2023-10-16T14:52:46Z</dcterms:created>
  <dcterms:modified xsi:type="dcterms:W3CDTF">2024-11-04T15:23:42Z</dcterms:modified>
</cp:coreProperties>
</file>