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bmp"/><Relationship Id="rId3" Type="http://schemas.openxmlformats.org/officeDocument/2006/relationships/image" Target="../media/image1.jpe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.tif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idx="1"/>
          </p:nvPr>
        </p:nvSpPr>
        <p:spPr>
          <a:xfrm rot="5400000">
            <a:off x="3920330" y="-1256506"/>
            <a:ext cx="4351339" cy="10515601"/>
          </a:xfrm>
          <a:prstGeom prst="rect">
            <a:avLst/>
          </a:prstGeom>
        </p:spPr>
        <p:txBody>
          <a:bodyPr/>
          <a:lstStyle>
            <a:lvl1pPr indent="-342900"/>
            <a:lvl2pPr marL="971550" indent="-400050"/>
            <a:lvl3pPr marL="1508760" indent="-48006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 rot="5400000">
            <a:off x="7133431" y="1956593"/>
            <a:ext cx="5811839" cy="26289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 rot="5400000">
            <a:off x="1799431" y="-596107"/>
            <a:ext cx="5811838" cy="7734301"/>
          </a:xfrm>
          <a:prstGeom prst="rect">
            <a:avLst/>
          </a:prstGeom>
        </p:spPr>
        <p:txBody>
          <a:bodyPr/>
          <a:lstStyle>
            <a:lvl1pPr indent="-342900"/>
            <a:lvl2pPr marL="971550" indent="-400050"/>
            <a:lvl3pPr marL="1508760" indent="-48006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 #1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Placeholder 32" descr="Picture Placeholder 32"/>
          <p:cNvPicPr>
            <a:picLocks noChangeAspect="1"/>
          </p:cNvPicPr>
          <p:nvPr/>
        </p:nvPicPr>
        <p:blipFill>
          <a:blip r:embed="rId3">
            <a:alphaModFix amt="23000"/>
            <a:extLst/>
          </a:blip>
          <a:srcRect l="0" t="143" r="0" b="142"/>
          <a:stretch>
            <a:fillRect/>
          </a:stretch>
        </p:blipFill>
        <p:spPr>
          <a:xfrm>
            <a:off x="-1389193" y="-21593"/>
            <a:ext cx="10896800" cy="6116875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Freeform 39"/>
          <p:cNvSpPr/>
          <p:nvPr/>
        </p:nvSpPr>
        <p:spPr>
          <a:xfrm>
            <a:off x="-4013" y="5718223"/>
            <a:ext cx="12200027" cy="1146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1182" y="0"/>
                  <a:pt x="11509" y="2469"/>
                  <a:pt x="11649" y="5988"/>
                </a:cubicBezTo>
                <a:lnTo>
                  <a:pt x="11687" y="7292"/>
                </a:lnTo>
                <a:lnTo>
                  <a:pt x="21600" y="7292"/>
                </a:lnTo>
                <a:lnTo>
                  <a:pt x="21600" y="21600"/>
                </a:lnTo>
                <a:lnTo>
                  <a:pt x="0" y="21600"/>
                </a:lnTo>
                <a:lnTo>
                  <a:pt x="0" y="7292"/>
                </a:lnTo>
                <a:lnTo>
                  <a:pt x="9913" y="7292"/>
                </a:lnTo>
                <a:lnTo>
                  <a:pt x="9951" y="5988"/>
                </a:lnTo>
                <a:cubicBezTo>
                  <a:pt x="10091" y="2469"/>
                  <a:pt x="10418" y="0"/>
                  <a:pt x="10800" y="0"/>
                </a:cubicBezTo>
                <a:close/>
              </a:path>
            </a:pathLst>
          </a:custGeom>
          <a:solidFill>
            <a:srgbClr val="4EC3E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15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3125" y="5041943"/>
            <a:ext cx="2681457" cy="681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Graphic 18" descr="Graphic 1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5400000">
            <a:off x="5949950" y="5836920"/>
            <a:ext cx="292100" cy="330201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Title Text"/>
          <p:cNvSpPr txBox="1"/>
          <p:nvPr>
            <p:ph type="title"/>
          </p:nvPr>
        </p:nvSpPr>
        <p:spPr>
          <a:xfrm>
            <a:off x="547092" y="2518039"/>
            <a:ext cx="6652300" cy="1037770"/>
          </a:xfrm>
          <a:prstGeom prst="rect">
            <a:avLst/>
          </a:prstGeom>
        </p:spPr>
        <p:txBody>
          <a:bodyPr lIns="0" tIns="0" rIns="0" bIns="0" anchor="b"/>
          <a:lstStyle>
            <a:lvl1pPr algn="ctr" rtl="1">
              <a:defRPr b="1" sz="4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118" name="logo hires (1).png" descr="logo hires (1).png"/>
          <p:cNvPicPr>
            <a:picLocks noChangeAspect="1"/>
          </p:cNvPicPr>
          <p:nvPr/>
        </p:nvPicPr>
        <p:blipFill>
          <a:blip r:embed="rId6">
            <a:extLst/>
          </a:blip>
          <a:srcRect l="9792" t="0" r="0" b="0"/>
          <a:stretch>
            <a:fillRect/>
          </a:stretch>
        </p:blipFill>
        <p:spPr>
          <a:xfrm>
            <a:off x="8268287" y="-14525"/>
            <a:ext cx="3926999" cy="61028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485716" y="5357273"/>
            <a:ext cx="1256811" cy="402054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Text"/>
          <p:cNvSpPr txBox="1"/>
          <p:nvPr>
            <p:ph type="title"/>
          </p:nvPr>
        </p:nvSpPr>
        <p:spPr>
          <a:xfrm>
            <a:off x="507653" y="274639"/>
            <a:ext cx="9434374" cy="593108"/>
          </a:xfrm>
          <a:prstGeom prst="rect">
            <a:avLst/>
          </a:prstGeom>
        </p:spPr>
        <p:txBody>
          <a:bodyPr lIns="0" tIns="0" rIns="0" bIns="0" anchor="t"/>
          <a:lstStyle>
            <a:lvl1pPr rtl="1">
              <a:defRPr b="1" sz="3000">
                <a:solidFill>
                  <a:srgbClr val="5B677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128" name="Picture 3" descr="Picture 3"/>
          <p:cNvPicPr>
            <a:picLocks noChangeAspect="1"/>
          </p:cNvPicPr>
          <p:nvPr/>
        </p:nvPicPr>
        <p:blipFill>
          <a:blip r:embed="rId2">
            <a:alphaModFix amt="29000"/>
            <a:extLst/>
          </a:blip>
          <a:srcRect l="14925" t="0" r="0" b="0"/>
          <a:stretch>
            <a:fillRect/>
          </a:stretch>
        </p:blipFill>
        <p:spPr>
          <a:xfrm>
            <a:off x="1794933" y="-3374"/>
            <a:ext cx="10372254" cy="6864627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10935844" y="6425421"/>
            <a:ext cx="245403" cy="226986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indent="-342900"/>
            <a:lvl2pPr marL="971550" indent="-400050"/>
            <a:lvl3pPr marL="1508760" indent="-48006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406400" indent="-355600" algn="ctr">
              <a:buClrTx/>
              <a:buSzTx/>
              <a:buFontTx/>
              <a:buNone/>
              <a:defRPr sz="2400"/>
            </a:lvl1pPr>
            <a:lvl2pPr marL="406400" indent="127000" algn="ctr">
              <a:buClrTx/>
              <a:buSzTx/>
              <a:buFontTx/>
              <a:buNone/>
              <a:defRPr sz="2400"/>
            </a:lvl2pPr>
            <a:lvl3pPr marL="406400" indent="609600" algn="ctr">
              <a:buClrTx/>
              <a:buSzTx/>
              <a:buFontTx/>
              <a:buNone/>
              <a:defRPr sz="2400"/>
            </a:lvl3pPr>
            <a:lvl4pPr marL="406400" indent="1079500" algn="ctr">
              <a:buClrTx/>
              <a:buSzTx/>
              <a:buFontTx/>
              <a:buNone/>
              <a:defRPr sz="2400"/>
            </a:lvl4pPr>
            <a:lvl5pPr marL="406400" indent="1536700" algn="ctr"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228600" indent="4572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228600" indent="9144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228600" indent="1371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228600" indent="18288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indent="-342900"/>
            <a:lvl2pPr marL="971550" indent="-400050"/>
            <a:lvl3pPr marL="1508760" indent="-48006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Google Shape;45;p59"/>
          <p:cNvSpPr txBox="1"/>
          <p:nvPr>
            <p:ph type="body" sz="half" idx="2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indent="-342900"/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228600" indent="0">
              <a:buClrTx/>
              <a:buSzTx/>
              <a:buFontTx/>
              <a:buNone/>
              <a:defRPr b="1" sz="2400"/>
            </a:lvl1pPr>
            <a:lvl2pPr marL="228600" indent="457200">
              <a:buClrTx/>
              <a:buSzTx/>
              <a:buFontTx/>
              <a:buNone/>
              <a:defRPr b="1" sz="2400"/>
            </a:lvl2pPr>
            <a:lvl3pPr marL="228600" indent="914400">
              <a:buClrTx/>
              <a:buSzTx/>
              <a:buFontTx/>
              <a:buNone/>
              <a:defRPr b="1" sz="2400"/>
            </a:lvl3pPr>
            <a:lvl4pPr marL="228600" indent="1371600">
              <a:buClrTx/>
              <a:buSzTx/>
              <a:buFontTx/>
              <a:buNone/>
              <a:defRPr b="1" sz="2400"/>
            </a:lvl4pPr>
            <a:lvl5pPr marL="228600" indent="1828800">
              <a:buClrTx/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Google Shape;52;p60"/>
          <p:cNvSpPr txBox="1"/>
          <p:nvPr>
            <p:ph type="body" sz="half" idx="21"/>
          </p:nvPr>
        </p:nvSpPr>
        <p:spPr>
          <a:xfrm>
            <a:off x="839787" y="2505075"/>
            <a:ext cx="5157788" cy="3684588"/>
          </a:xfrm>
          <a:prstGeom prst="rect">
            <a:avLst/>
          </a:prstGeom>
        </p:spPr>
        <p:txBody>
          <a:bodyPr/>
          <a:lstStyle/>
          <a:p>
            <a:pPr indent="-342900"/>
          </a:p>
        </p:txBody>
      </p:sp>
      <p:sp>
        <p:nvSpPr>
          <p:cNvPr id="66" name="Google Shape;53;p60"/>
          <p:cNvSpPr txBox="1"/>
          <p:nvPr>
            <p:ph type="body" sz="quarter" idx="22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228600" indent="0">
              <a:buClrTx/>
              <a:buSzTx/>
              <a:buFontTx/>
              <a:buNone/>
              <a:defRPr b="1" sz="2400"/>
            </a:pPr>
          </a:p>
        </p:txBody>
      </p:sp>
      <p:sp>
        <p:nvSpPr>
          <p:cNvPr id="67" name="Google Shape;54;p60"/>
          <p:cNvSpPr txBox="1"/>
          <p:nvPr>
            <p:ph type="body" sz="half" idx="23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indent="-342900"/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 indent="-431800">
              <a:buSzPts val="3200"/>
              <a:defRPr sz="3200"/>
            </a:lvl1pPr>
            <a:lvl2pPr marL="972457" indent="-464457">
              <a:buSzPts val="3200"/>
              <a:defRPr sz="3200"/>
            </a:lvl2pPr>
            <a:lvl3pPr marL="1498600" indent="-508000">
              <a:buSzPts val="3200"/>
              <a:defRPr sz="3200"/>
            </a:lvl3pPr>
            <a:lvl4pPr marL="2042160" indent="-568960">
              <a:buSzPts val="3200"/>
              <a:defRPr sz="3200"/>
            </a:lvl4pPr>
            <a:lvl5pPr marL="2499360" indent="-568960">
              <a:buSzPts val="3200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Google Shape;61;p61"/>
          <p:cNvSpPr txBox="1"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sz="16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Google Shape;67;p6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1600"/>
            </a:lvl1pPr>
            <a:lvl2pPr marL="228600" indent="457200">
              <a:buClrTx/>
              <a:buSzTx/>
              <a:buFontTx/>
              <a:buNone/>
              <a:defRPr sz="1600"/>
            </a:lvl2pPr>
            <a:lvl3pPr marL="228600" indent="914400">
              <a:buClrTx/>
              <a:buSzTx/>
              <a:buFontTx/>
              <a:buNone/>
              <a:defRPr sz="1600"/>
            </a:lvl3pPr>
            <a:lvl4pPr marL="228600" indent="1371600">
              <a:buClrTx/>
              <a:buSzTx/>
              <a:buFontTx/>
              <a:buNone/>
              <a:defRPr sz="1600"/>
            </a:lvl4pPr>
            <a:lvl5pPr marL="228600" indent="1828800"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10600" y="6404312"/>
            <a:ext cx="273616" cy="2692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>
              <a:defRPr sz="120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Roboto Mono"/>
          <a:ea typeface="Roboto Mono"/>
          <a:cs typeface="Roboto Mono"/>
          <a:sym typeface="Roboto Mono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Roboto Mono"/>
          <a:ea typeface="Roboto Mono"/>
          <a:cs typeface="Roboto Mono"/>
          <a:sym typeface="Roboto Mono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Roboto Mono"/>
          <a:ea typeface="Roboto Mono"/>
          <a:cs typeface="Roboto Mono"/>
          <a:sym typeface="Roboto Mono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Roboto Mono"/>
          <a:ea typeface="Roboto Mono"/>
          <a:cs typeface="Roboto Mono"/>
          <a:sym typeface="Roboto Mono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Roboto Mono"/>
          <a:ea typeface="Roboto Mono"/>
          <a:cs typeface="Roboto Mono"/>
          <a:sym typeface="Roboto Mono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Roboto Mono"/>
          <a:ea typeface="Roboto Mono"/>
          <a:cs typeface="Roboto Mono"/>
          <a:sym typeface="Roboto Mono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Roboto Mono"/>
          <a:ea typeface="Roboto Mono"/>
          <a:cs typeface="Roboto Mono"/>
          <a:sym typeface="Roboto Mono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Roboto Mono"/>
          <a:ea typeface="Roboto Mono"/>
          <a:cs typeface="Roboto Mono"/>
          <a:sym typeface="Roboto Mono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Roboto Mono"/>
          <a:ea typeface="Roboto Mono"/>
          <a:cs typeface="Roboto Mono"/>
          <a:sym typeface="Roboto Mono"/>
        </a:defRPr>
      </a:lvl9pPr>
    </p:titleStyle>
    <p:bodyStyle>
      <a:lvl1pPr marL="457200" marR="0" indent="-406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Roboto Mono"/>
          <a:ea typeface="Roboto Mono"/>
          <a:cs typeface="Roboto Mono"/>
          <a:sym typeface="Roboto Mono"/>
        </a:defRPr>
      </a:lvl1pPr>
      <a:lvl2pPr marL="977900" marR="0" indent="-4445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Roboto Mono"/>
          <a:ea typeface="Roboto Mono"/>
          <a:cs typeface="Roboto Mono"/>
          <a:sym typeface="Roboto Mono"/>
        </a:defRPr>
      </a:lvl2pPr>
      <a:lvl3pPr marL="1513839" marR="0" indent="-4978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Roboto Mono"/>
          <a:ea typeface="Roboto Mono"/>
          <a:cs typeface="Roboto Mono"/>
          <a:sym typeface="Roboto Mono"/>
        </a:defRPr>
      </a:lvl3pPr>
      <a:lvl4pPr marL="2019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Roboto Mono"/>
          <a:ea typeface="Roboto Mono"/>
          <a:cs typeface="Roboto Mono"/>
          <a:sym typeface="Roboto Mono"/>
        </a:defRPr>
      </a:lvl4pPr>
      <a:lvl5pPr marL="24765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Roboto Mono"/>
          <a:ea typeface="Roboto Mono"/>
          <a:cs typeface="Roboto Mono"/>
          <a:sym typeface="Roboto Mono"/>
        </a:defRPr>
      </a:lvl5pPr>
      <a:lvl6pPr marL="29337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Roboto Mono"/>
          <a:ea typeface="Roboto Mono"/>
          <a:cs typeface="Roboto Mono"/>
          <a:sym typeface="Roboto Mono"/>
        </a:defRPr>
      </a:lvl6pPr>
      <a:lvl7pPr marL="33909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Roboto Mono"/>
          <a:ea typeface="Roboto Mono"/>
          <a:cs typeface="Roboto Mono"/>
          <a:sym typeface="Roboto Mono"/>
        </a:defRPr>
      </a:lvl7pPr>
      <a:lvl8pPr marL="38481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Roboto Mono"/>
          <a:ea typeface="Roboto Mono"/>
          <a:cs typeface="Roboto Mono"/>
          <a:sym typeface="Roboto Mono"/>
        </a:defRPr>
      </a:lvl8pPr>
      <a:lvl9pPr marL="4305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Roboto Mono"/>
          <a:ea typeface="Roboto Mono"/>
          <a:cs typeface="Roboto Mono"/>
          <a:sym typeface="Roboto Mono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Roboto Mono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Roboto Mono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Roboto Mono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Roboto Mono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Roboto Mono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Roboto Mono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Roboto Mono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Roboto Mono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Roboto Mo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27"/>
          <p:cNvSpPr txBox="1"/>
          <p:nvPr>
            <p:ph type="title"/>
          </p:nvPr>
        </p:nvSpPr>
        <p:spPr>
          <a:xfrm>
            <a:off x="401103" y="437330"/>
            <a:ext cx="6732334" cy="3284334"/>
          </a:xfrm>
          <a:prstGeom prst="rect">
            <a:avLst/>
          </a:prstGeom>
        </p:spPr>
        <p:txBody>
          <a:bodyPr/>
          <a:lstStyle/>
          <a:p>
            <a:pPr algn="l" rtl="0">
              <a:defRPr/>
            </a:pPr>
            <a:r>
              <a:t>HPP Hackathon </a:t>
            </a:r>
          </a:p>
          <a:p>
            <a:pPr algn="l" rtl="0">
              <a:defRPr/>
            </a:pPr>
            <a:r>
              <a:t>Presentation </a:t>
            </a:r>
          </a:p>
          <a:p>
            <a:pPr algn="l" rtl="0">
              <a:defRPr/>
            </a:pPr>
            <a:r>
              <a:t>Team XX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/>
          <p:nvPr/>
        </p:nvSpPr>
        <p:spPr>
          <a:xfrm>
            <a:off x="624544" y="660492"/>
            <a:ext cx="10957446" cy="405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defRPr b="1" sz="3200">
                <a:solidFill>
                  <a:srgbClr val="5B677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PREDICTIVE MODEL</a:t>
            </a:r>
          </a:p>
        </p:txBody>
      </p:sp>
      <p:sp>
        <p:nvSpPr>
          <p:cNvPr id="141" name="TextBox 1"/>
          <p:cNvSpPr txBox="1"/>
          <p:nvPr/>
        </p:nvSpPr>
        <p:spPr>
          <a:xfrm>
            <a:off x="644863" y="1532999"/>
            <a:ext cx="10043161" cy="917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t>Explain which data sets are being used and features</a:t>
            </a:r>
          </a:p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t>Explain prediction model/s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 txBox="1"/>
          <p:nvPr/>
        </p:nvSpPr>
        <p:spPr>
          <a:xfrm>
            <a:off x="624544" y="660492"/>
            <a:ext cx="10957446" cy="405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defRPr b="1" sz="3200">
                <a:solidFill>
                  <a:srgbClr val="5B677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THE NEED  </a:t>
            </a:r>
          </a:p>
        </p:txBody>
      </p:sp>
      <p:sp>
        <p:nvSpPr>
          <p:cNvPr id="144" name="TextBox 1"/>
          <p:cNvSpPr txBox="1"/>
          <p:nvPr/>
        </p:nvSpPr>
        <p:spPr>
          <a:xfrm>
            <a:off x="670263" y="1253599"/>
            <a:ext cx="10043161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Scientific or clinical background and rationale for the application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/>
          <p:nvPr/>
        </p:nvSpPr>
        <p:spPr>
          <a:xfrm>
            <a:off x="624544" y="660492"/>
            <a:ext cx="10957446" cy="405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defRPr b="1" sz="3200">
                <a:solidFill>
                  <a:srgbClr val="5B677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THE SOLUTION   </a:t>
            </a:r>
          </a:p>
        </p:txBody>
      </p:sp>
      <p:sp>
        <p:nvSpPr>
          <p:cNvPr id="147" name="TextBox 1"/>
          <p:cNvSpPr txBox="1"/>
          <p:nvPr/>
        </p:nvSpPr>
        <p:spPr>
          <a:xfrm>
            <a:off x="670263" y="1253599"/>
            <a:ext cx="10043161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Main idea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 txBox="1"/>
          <p:nvPr/>
        </p:nvSpPr>
        <p:spPr>
          <a:xfrm>
            <a:off x="624544" y="660492"/>
            <a:ext cx="10957446" cy="405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defRPr b="1" sz="3200">
                <a:solidFill>
                  <a:srgbClr val="5B677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POC</a:t>
            </a:r>
          </a:p>
        </p:txBody>
      </p:sp>
      <p:sp>
        <p:nvSpPr>
          <p:cNvPr id="150" name="TextBox 1"/>
          <p:cNvSpPr txBox="1"/>
          <p:nvPr/>
        </p:nvSpPr>
        <p:spPr>
          <a:xfrm>
            <a:off x="670263" y="1253599"/>
            <a:ext cx="10043161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Proof-of-concept of the application on the HPP dataset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"/>
          <p:cNvSpPr txBox="1"/>
          <p:nvPr/>
        </p:nvSpPr>
        <p:spPr>
          <a:xfrm>
            <a:off x="624544" y="660492"/>
            <a:ext cx="10957446" cy="405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defRPr b="1" sz="3200">
                <a:solidFill>
                  <a:srgbClr val="5B677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THE IMPACT\ POTENTIAL </a:t>
            </a:r>
          </a:p>
        </p:txBody>
      </p:sp>
      <p:sp>
        <p:nvSpPr>
          <p:cNvPr id="153" name="TextBox 1"/>
          <p:cNvSpPr txBox="1"/>
          <p:nvPr/>
        </p:nvSpPr>
        <p:spPr>
          <a:xfrm>
            <a:off x="670263" y="1253599"/>
            <a:ext cx="10043161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Future directions and why will it 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