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9" r:id="rId7"/>
    <p:sldId id="263" r:id="rId8"/>
    <p:sldId id="265" r:id="rId9"/>
    <p:sldId id="270" r:id="rId10"/>
    <p:sldId id="271" r:id="rId11"/>
    <p:sldId id="272" r:id="rId12"/>
    <p:sldId id="273" r:id="rId13"/>
    <p:sldId id="278" r:id="rId14"/>
    <p:sldId id="275" r:id="rId15"/>
    <p:sldId id="274" r:id="rId16"/>
    <p:sldId id="279" r:id="rId17"/>
    <p:sldId id="276" r:id="rId18"/>
    <p:sldId id="280" r:id="rId19"/>
    <p:sldId id="281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65AA-549A-8943-AA8D-6F5BD9DC9F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ACC8-4492-2346-B0AB-67E93609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8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9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3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FA22-5499-4B09-939B-C8DF1C747925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C6FA-449D-4433-AD76-27E793737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6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base/html/00Index.html" TargetMode="External"/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stats/html/00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Rguide.x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Rguide.x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5782" y="1422400"/>
            <a:ext cx="7998691" cy="4414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3999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ADVANCED COURSE</a:t>
            </a:r>
          </a:p>
          <a:p>
            <a:r>
              <a:rPr lang="en-GB" sz="3200" b="1" dirty="0">
                <a:solidFill>
                  <a:schemeClr val="accent2"/>
                </a:solidFill>
              </a:rPr>
              <a:t>INTRODUCTION TO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156023"/>
            <a:ext cx="914400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Antigoni Kaliontzopoulou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accent2"/>
                </a:solidFill>
              </a:rPr>
              <a:t>4 - 8 November 2019| CIBIO-</a:t>
            </a:r>
            <a:r>
              <a:rPr lang="en-GB" sz="2000" b="1" dirty="0" err="1">
                <a:solidFill>
                  <a:schemeClr val="accent2"/>
                </a:solidFill>
              </a:rPr>
              <a:t>InBIO</a:t>
            </a:r>
            <a:r>
              <a:rPr lang="en-GB" sz="2000" b="1" dirty="0">
                <a:solidFill>
                  <a:schemeClr val="accent2"/>
                </a:solidFill>
              </a:rPr>
              <a:t>, </a:t>
            </a:r>
            <a:r>
              <a:rPr lang="en-GB" sz="2000" b="1" dirty="0" err="1">
                <a:solidFill>
                  <a:schemeClr val="accent2"/>
                </a:solidFill>
              </a:rPr>
              <a:t>Vairão</a:t>
            </a:r>
            <a:r>
              <a:rPr lang="en-GB" sz="2000" b="1" dirty="0">
                <a:solidFill>
                  <a:schemeClr val="accent2"/>
                </a:solidFill>
              </a:rPr>
              <a:t>, Portugal</a:t>
            </a:r>
          </a:p>
        </p:txBody>
      </p:sp>
      <p:pic>
        <p:nvPicPr>
          <p:cNvPr id="1026" name="Picture 2" descr="https://cibio.up.pt/upload/filemanager/Imagem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7"/>
          <a:stretch/>
        </p:blipFill>
        <p:spPr bwMode="auto">
          <a:xfrm>
            <a:off x="2012805" y="2920214"/>
            <a:ext cx="528464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0667" y="1698241"/>
            <a:ext cx="7288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b="1" dirty="0">
                <a:solidFill>
                  <a:schemeClr val="bg1"/>
                </a:solidFill>
              </a:rPr>
              <a:t>FUNCTIONS AND PACKAGES</a:t>
            </a:r>
            <a:endParaRPr lang="en-GB" sz="48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6" b="89734" l="0" r="99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830" y="83131"/>
            <a:ext cx="906582" cy="7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3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4651" y="387926"/>
            <a:ext cx="9000000" cy="5560291"/>
            <a:chOff x="64651" y="387926"/>
            <a:chExt cx="9000000" cy="55602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-2463" t="10570" r="2463" b="16451"/>
            <a:stretch/>
          </p:blipFill>
          <p:spPr>
            <a:xfrm>
              <a:off x="64651" y="387926"/>
              <a:ext cx="9000000" cy="36945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2587" r="1950" b="52382"/>
            <a:stretch/>
          </p:blipFill>
          <p:spPr>
            <a:xfrm>
              <a:off x="226284" y="4174837"/>
              <a:ext cx="8824509" cy="1773380"/>
            </a:xfrm>
            <a:prstGeom prst="rect">
              <a:avLst/>
            </a:prstGeom>
          </p:spPr>
        </p:pic>
      </p:grpSp>
      <p:sp>
        <p:nvSpPr>
          <p:cNvPr id="7" name="Left Arrow 6"/>
          <p:cNvSpPr/>
          <p:nvPr/>
        </p:nvSpPr>
        <p:spPr>
          <a:xfrm>
            <a:off x="1348508" y="443342"/>
            <a:ext cx="443345" cy="175491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893455" y="361810"/>
            <a:ext cx="3025572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Package in which the function belongs</a:t>
            </a:r>
          </a:p>
        </p:txBody>
      </p:sp>
    </p:spTree>
    <p:extLst>
      <p:ext uri="{BB962C8B-B14F-4D97-AF65-F5344CB8AC3E}">
        <p14:creationId xmlns:p14="http://schemas.microsoft.com/office/powerpoint/2010/main" val="364138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228" r="1847" b="6116"/>
          <a:stretch/>
        </p:blipFill>
        <p:spPr>
          <a:xfrm>
            <a:off x="107054" y="609600"/>
            <a:ext cx="8833745" cy="42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4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Why</a:t>
            </a:r>
            <a:r>
              <a:rPr lang="pt-PT" sz="2800" dirty="0"/>
              <a:t> </a:t>
            </a:r>
            <a:r>
              <a:rPr lang="pt-PT" sz="2800" dirty="0" err="1"/>
              <a:t>should</a:t>
            </a:r>
            <a:r>
              <a:rPr lang="pt-PT" sz="2800" dirty="0"/>
              <a:t> WE </a:t>
            </a:r>
            <a:r>
              <a:rPr lang="pt-PT" sz="2800" dirty="0" err="1"/>
              <a:t>care</a:t>
            </a:r>
            <a:r>
              <a:rPr lang="pt-PT" sz="2800" dirty="0"/>
              <a:t>?</a:t>
            </a:r>
          </a:p>
          <a:p>
            <a:r>
              <a:rPr lang="pt-PT" sz="2800" dirty="0"/>
              <a:t>				</a:t>
            </a:r>
          </a:p>
          <a:p>
            <a:pPr marL="285750" indent="-285750">
              <a:buFont typeface="Wingdings" charset="2"/>
              <a:buChar char="ü"/>
            </a:pPr>
            <a:r>
              <a:rPr lang="pt-PT" dirty="0"/>
              <a:t>R </a:t>
            </a:r>
            <a:r>
              <a:rPr lang="pt-PT" dirty="0" err="1"/>
              <a:t>includes</a:t>
            </a:r>
            <a:r>
              <a:rPr lang="pt-PT" dirty="0"/>
              <a:t> </a:t>
            </a:r>
            <a:r>
              <a:rPr lang="pt-PT" dirty="0" err="1"/>
              <a:t>endless</a:t>
            </a:r>
            <a:r>
              <a:rPr lang="pt-PT" dirty="0"/>
              <a:t> packages</a:t>
            </a:r>
          </a:p>
          <a:p>
            <a:pPr marL="285750" indent="-285750">
              <a:buFont typeface="Wingdings" charset="2"/>
              <a:buChar char="ü"/>
            </a:pPr>
            <a:r>
              <a:rPr lang="pt-PT" dirty="0" err="1"/>
              <a:t>Basically</a:t>
            </a:r>
            <a:r>
              <a:rPr lang="pt-PT" dirty="0"/>
              <a:t>,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biological</a:t>
            </a:r>
            <a:r>
              <a:rPr lang="pt-PT" dirty="0"/>
              <a:t> data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might</a:t>
            </a:r>
            <a:r>
              <a:rPr lang="pt-PT" dirty="0"/>
              <a:t> </a:t>
            </a:r>
            <a:r>
              <a:rPr lang="pt-PT" dirty="0" err="1"/>
              <a:t>think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R</a:t>
            </a:r>
          </a:p>
          <a:p>
            <a:r>
              <a:rPr lang="pt-PT" dirty="0"/>
              <a:t>	</a:t>
            </a:r>
            <a:r>
              <a:rPr lang="pt-PT" dirty="0">
                <a:hlinkClick r:id="rId2"/>
              </a:rPr>
              <a:t>https://cran.r-project.org/web/packages/available_packages_by_name.html</a:t>
            </a: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en-GB" dirty="0"/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Many basic, general purpose analyses are implemented in packages base and stats, which are available by default with any R installation</a:t>
            </a:r>
          </a:p>
          <a:p>
            <a:endParaRPr lang="en-GB" dirty="0"/>
          </a:p>
          <a:p>
            <a:r>
              <a:rPr lang="en-GB" dirty="0"/>
              <a:t>	base: </a:t>
            </a:r>
            <a:r>
              <a:rPr lang="en-GB" dirty="0">
                <a:hlinkClick r:id="rId3"/>
              </a:rPr>
              <a:t>https://stat.ethz.ch/R-manual/R-devel/library/base/html/00Index.html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	stats: </a:t>
            </a:r>
            <a:r>
              <a:rPr lang="en-GB" dirty="0">
                <a:hlinkClick r:id="rId4"/>
              </a:rPr>
              <a:t>https://stat.ethz.ch/R-manual/R-devel/library/stats/html/00Index.html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4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pt-PT" dirty="0" err="1"/>
              <a:t>Typically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use a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</a:t>
            </a:r>
            <a:r>
              <a:rPr lang="pt-PT" dirty="0" err="1"/>
              <a:t>everyday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data</a:t>
            </a:r>
          </a:p>
          <a:p>
            <a:pPr marL="285750" indent="-285750">
              <a:buFont typeface="Wingdings" charset="2"/>
              <a:buChar char="ü"/>
            </a:pP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VERY </a:t>
            </a:r>
            <a:r>
              <a:rPr lang="pt-PT" dirty="0" err="1"/>
              <a:t>useful</a:t>
            </a:r>
            <a:r>
              <a:rPr lang="pt-PT" dirty="0"/>
              <a:t> to </a:t>
            </a:r>
            <a:r>
              <a:rPr lang="pt-PT" dirty="0" err="1"/>
              <a:t>adopt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code-writing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beggining</a:t>
            </a: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1842" r="2559" b="1"/>
          <a:stretch/>
        </p:blipFill>
        <p:spPr>
          <a:xfrm>
            <a:off x="398978" y="1153878"/>
            <a:ext cx="4229311" cy="2438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4" y="1153878"/>
            <a:ext cx="4217372" cy="52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pt-PT" dirty="0" err="1"/>
              <a:t>Typically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use a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functions</a:t>
            </a:r>
            <a:r>
              <a:rPr lang="pt-PT" dirty="0"/>
              <a:t> to </a:t>
            </a:r>
            <a:r>
              <a:rPr lang="pt-PT" dirty="0" err="1"/>
              <a:t>perform</a:t>
            </a:r>
            <a:r>
              <a:rPr lang="pt-PT" dirty="0"/>
              <a:t> </a:t>
            </a:r>
            <a:r>
              <a:rPr lang="pt-PT" dirty="0" err="1"/>
              <a:t>everyday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data</a:t>
            </a:r>
          </a:p>
          <a:p>
            <a:pPr marL="285750" indent="-285750">
              <a:buFont typeface="Wingdings" charset="2"/>
              <a:buChar char="ü"/>
            </a:pP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VERY </a:t>
            </a:r>
            <a:r>
              <a:rPr lang="pt-PT" dirty="0" err="1"/>
              <a:t>useful</a:t>
            </a:r>
            <a:r>
              <a:rPr lang="pt-PT" dirty="0"/>
              <a:t> to </a:t>
            </a:r>
            <a:r>
              <a:rPr lang="pt-PT" dirty="0" err="1"/>
              <a:t>adopt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code-writing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beggining</a:t>
            </a: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4" y="1153878"/>
            <a:ext cx="4217372" cy="5236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790" y="1371235"/>
            <a:ext cx="4124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pt-PT" dirty="0"/>
              <a:t>For </a:t>
            </a:r>
            <a:r>
              <a:rPr lang="pt-PT" dirty="0" err="1"/>
              <a:t>you</a:t>
            </a:r>
            <a:r>
              <a:rPr lang="pt-PT" dirty="0"/>
              <a:t>: </a:t>
            </a:r>
          </a:p>
          <a:p>
            <a:pPr marL="742950" lvl="1" indent="-285750">
              <a:buFont typeface="Arial" charset="0"/>
              <a:buChar char="•"/>
            </a:pPr>
            <a:r>
              <a:rPr lang="pt-PT" dirty="0" err="1"/>
              <a:t>easier</a:t>
            </a:r>
            <a:r>
              <a:rPr lang="pt-PT" dirty="0"/>
              <a:t> to </a:t>
            </a:r>
            <a:r>
              <a:rPr lang="pt-PT" dirty="0" err="1"/>
              <a:t>remember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(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possibly</a:t>
            </a:r>
            <a:r>
              <a:rPr lang="pt-PT" dirty="0"/>
              <a:t> </a:t>
            </a:r>
            <a:r>
              <a:rPr lang="pt-PT" dirty="0" err="1"/>
              <a:t>why</a:t>
            </a:r>
            <a:r>
              <a:rPr lang="pt-PT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pt-PT" dirty="0" err="1"/>
              <a:t>lighter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brain</a:t>
            </a:r>
            <a:endParaRPr lang="pt-PT" dirty="0"/>
          </a:p>
          <a:p>
            <a:pPr marL="742950" lvl="1" indent="-285750">
              <a:buFont typeface="Arial" charset="0"/>
              <a:buChar char="•"/>
            </a:pPr>
            <a:r>
              <a:rPr lang="pt-PT" dirty="0" err="1"/>
              <a:t>easier</a:t>
            </a:r>
            <a:r>
              <a:rPr lang="pt-PT" dirty="0"/>
              <a:t> to </a:t>
            </a:r>
            <a:r>
              <a:rPr lang="pt-PT" dirty="0" err="1"/>
              <a:t>debug</a:t>
            </a:r>
            <a:endParaRPr lang="pt-PT" dirty="0"/>
          </a:p>
          <a:p>
            <a:pPr marL="742950" lvl="1" indent="-285750">
              <a:buFont typeface="Arial" charset="0"/>
              <a:buChar char="•"/>
            </a:pPr>
            <a:r>
              <a:rPr lang="pt-PT" dirty="0" err="1"/>
              <a:t>easier</a:t>
            </a:r>
            <a:r>
              <a:rPr lang="pt-PT" dirty="0"/>
              <a:t> to </a:t>
            </a:r>
            <a:r>
              <a:rPr lang="pt-PT" dirty="0" err="1"/>
              <a:t>modify</a:t>
            </a:r>
            <a:endParaRPr lang="pt-PT" dirty="0"/>
          </a:p>
          <a:p>
            <a:pPr marL="742950" lvl="1" indent="-285750">
              <a:buFont typeface="Arial" charset="0"/>
              <a:buChar char="•"/>
            </a:pPr>
            <a:r>
              <a:rPr lang="pt-PT" dirty="0" err="1"/>
              <a:t>easier</a:t>
            </a:r>
            <a:r>
              <a:rPr lang="pt-PT" dirty="0"/>
              <a:t> to </a:t>
            </a:r>
            <a:r>
              <a:rPr lang="pt-PT" dirty="0" err="1"/>
              <a:t>translate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“</a:t>
            </a:r>
            <a:r>
              <a:rPr lang="pt-PT" dirty="0" err="1"/>
              <a:t>Statistical</a:t>
            </a:r>
            <a:r>
              <a:rPr lang="pt-PT" dirty="0"/>
              <a:t> </a:t>
            </a:r>
            <a:r>
              <a:rPr lang="pt-PT" dirty="0" err="1"/>
              <a:t>analyses</a:t>
            </a:r>
            <a:r>
              <a:rPr lang="pt-PT" dirty="0"/>
              <a:t>” </a:t>
            </a:r>
            <a:r>
              <a:rPr lang="pt-PT" dirty="0" err="1"/>
              <a:t>section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paper</a:t>
            </a:r>
            <a:endParaRPr lang="pt-PT" dirty="0"/>
          </a:p>
          <a:p>
            <a:pPr marL="742950" lvl="1" indent="-285750">
              <a:buFont typeface="Arial" charset="0"/>
              <a:buChar char="•"/>
            </a:pPr>
            <a:endParaRPr lang="pt-PT" dirty="0"/>
          </a:p>
          <a:p>
            <a:pPr marL="285750" indent="-285750">
              <a:buFont typeface="Wingdings" charset="2"/>
              <a:buChar char="ü"/>
            </a:pPr>
            <a:r>
              <a:rPr lang="pt-PT" dirty="0"/>
              <a:t>For </a:t>
            </a:r>
            <a:r>
              <a:rPr lang="pt-PT" dirty="0" err="1"/>
              <a:t>collaborators</a:t>
            </a:r>
            <a:r>
              <a:rPr lang="pt-PT" dirty="0"/>
              <a:t>: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style</a:t>
            </a:r>
            <a:r>
              <a:rPr lang="pt-PT" dirty="0"/>
              <a:t> </a:t>
            </a:r>
            <a:r>
              <a:rPr lang="pt-PT" dirty="0" err="1"/>
              <a:t>makes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easier</a:t>
            </a:r>
            <a:r>
              <a:rPr lang="pt-PT" dirty="0"/>
              <a:t> to share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interchange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  <a:p>
            <a:pPr marL="285750" indent="-285750">
              <a:buFont typeface="Wingdings" charset="2"/>
              <a:buChar char="ü"/>
            </a:pPr>
            <a:endParaRPr lang="pt-PT" dirty="0"/>
          </a:p>
          <a:p>
            <a:pPr marL="285750" indent="-285750">
              <a:buFont typeface="Wingdings" charset="2"/>
              <a:buChar char="ü"/>
            </a:pPr>
            <a:r>
              <a:rPr lang="pt-PT" dirty="0"/>
              <a:t>For </a:t>
            </a:r>
            <a:r>
              <a:rPr lang="pt-PT" dirty="0" err="1"/>
              <a:t>reviewers</a:t>
            </a:r>
            <a:r>
              <a:rPr lang="pt-PT" dirty="0"/>
              <a:t>: </a:t>
            </a:r>
            <a:r>
              <a:rPr lang="pt-PT" dirty="0" err="1"/>
              <a:t>nowadays</a:t>
            </a:r>
            <a:r>
              <a:rPr lang="pt-PT" dirty="0"/>
              <a:t> </a:t>
            </a:r>
            <a:r>
              <a:rPr lang="pt-PT" dirty="0" err="1"/>
              <a:t>many</a:t>
            </a:r>
            <a:r>
              <a:rPr lang="pt-PT" dirty="0"/>
              <a:t> top-</a:t>
            </a:r>
            <a:r>
              <a:rPr lang="pt-PT" dirty="0" err="1"/>
              <a:t>rank</a:t>
            </a:r>
            <a:r>
              <a:rPr lang="pt-PT" dirty="0"/>
              <a:t> </a:t>
            </a:r>
            <a:r>
              <a:rPr lang="pt-PT" dirty="0" err="1"/>
              <a:t>journals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R-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article</a:t>
            </a:r>
            <a:r>
              <a:rPr lang="pt-PT" dirty="0"/>
              <a:t> </a:t>
            </a:r>
            <a:r>
              <a:rPr lang="pt-PT" dirty="0" err="1"/>
              <a:t>submission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857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Google's R Style Guide</a:t>
            </a:r>
            <a:r>
              <a:rPr lang="el-GR" b="1" dirty="0"/>
              <a:t> </a:t>
            </a:r>
            <a:r>
              <a:rPr lang="pt-PT" b="1" dirty="0"/>
              <a:t>- </a:t>
            </a:r>
            <a:r>
              <a:rPr lang="pt-PT" b="1" dirty="0">
                <a:hlinkClick r:id="rId2"/>
              </a:rPr>
              <a:t>https://google.github.io/styleguide/Rguide.xml</a:t>
            </a:r>
            <a:endParaRPr lang="pt-PT" b="1" dirty="0"/>
          </a:p>
          <a:p>
            <a:endParaRPr lang="en-US" b="1" dirty="0"/>
          </a:p>
          <a:p>
            <a:r>
              <a:rPr lang="en-US" dirty="0"/>
              <a:t>The goal of the R Programming Style Guide is to make our R code easier to </a:t>
            </a:r>
            <a:r>
              <a:rPr lang="en-US" b="1" u="sng" dirty="0"/>
              <a:t>read</a:t>
            </a:r>
            <a:r>
              <a:rPr lang="en-US" dirty="0"/>
              <a:t>, </a:t>
            </a:r>
            <a:r>
              <a:rPr lang="en-US" b="1" u="sng" dirty="0"/>
              <a:t>share</a:t>
            </a:r>
            <a:r>
              <a:rPr lang="en-US" dirty="0"/>
              <a:t>, and </a:t>
            </a:r>
            <a:r>
              <a:rPr lang="en-US" b="1" u="sng" dirty="0"/>
              <a:t>verify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036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File Names</a:t>
            </a:r>
          </a:p>
          <a:p>
            <a:r>
              <a:rPr lang="en-US" dirty="0"/>
              <a:t>File names should end in .R and, of course, be meaningful. </a:t>
            </a:r>
            <a:br>
              <a:rPr lang="en-US" dirty="0"/>
            </a:br>
            <a:r>
              <a:rPr lang="en-US" dirty="0"/>
              <a:t>GOOD: </a:t>
            </a:r>
            <a:r>
              <a:rPr lang="en-US" dirty="0" err="1"/>
              <a:t>predict_ad_revenue.R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BAD: </a:t>
            </a:r>
            <a:r>
              <a:rPr lang="en-US" dirty="0" err="1"/>
              <a:t>foo.R</a:t>
            </a:r>
            <a:endParaRPr lang="en-US" dirty="0"/>
          </a:p>
          <a:p>
            <a:endParaRPr lang="en-US" b="1" dirty="0"/>
          </a:p>
          <a:p>
            <a:r>
              <a:rPr lang="en-US" sz="2200" b="1" dirty="0">
                <a:solidFill>
                  <a:schemeClr val="tx2"/>
                </a:solidFill>
              </a:rPr>
              <a:t>Identifiers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Don't use underscores ( _ ) or hyphens ( - )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The preferred form for </a:t>
            </a:r>
            <a:r>
              <a:rPr lang="en-US" b="1" dirty="0"/>
              <a:t>variable names</a:t>
            </a:r>
            <a:r>
              <a:rPr lang="en-US" dirty="0"/>
              <a:t> is all lower case letters and words separated with dots (</a:t>
            </a:r>
            <a:r>
              <a:rPr lang="en-US" dirty="0" err="1"/>
              <a:t>variable.name</a:t>
            </a:r>
            <a:r>
              <a:rPr lang="en-US" dirty="0"/>
              <a:t>), but </a:t>
            </a:r>
            <a:r>
              <a:rPr lang="en-US" dirty="0" err="1"/>
              <a:t>variableName</a:t>
            </a:r>
            <a:r>
              <a:rPr lang="en-US" dirty="0"/>
              <a:t> is also accepted</a:t>
            </a:r>
          </a:p>
          <a:p>
            <a:r>
              <a:rPr lang="en-US" dirty="0"/>
              <a:t>	GOOD: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avg.clicks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	OK: </a:t>
            </a:r>
            <a:r>
              <a:rPr lang="en-US" dirty="0" err="1"/>
              <a:t>avgClicks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	BAD: </a:t>
            </a:r>
            <a:r>
              <a:rPr lang="en-US" dirty="0" err="1">
                <a:solidFill>
                  <a:srgbClr val="C00000"/>
                </a:solidFill>
              </a:rPr>
              <a:t>avg_Clicks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b="1" dirty="0"/>
          </a:p>
          <a:p>
            <a:pPr marL="285750" indent="-285750">
              <a:buFont typeface="Wingdings" charset="2"/>
              <a:buChar char="ü"/>
            </a:pPr>
            <a:r>
              <a:rPr lang="en-US" b="1" dirty="0"/>
              <a:t>function names</a:t>
            </a:r>
            <a:r>
              <a:rPr lang="en-US" dirty="0"/>
              <a:t> have initial capital letters and no dots (</a:t>
            </a:r>
            <a:r>
              <a:rPr lang="en-US" dirty="0" err="1"/>
              <a:t>FunctionName</a:t>
            </a:r>
            <a:r>
              <a:rPr lang="en-US" dirty="0"/>
              <a:t>)</a:t>
            </a:r>
          </a:p>
          <a:p>
            <a:pPr marL="914400" lvl="3"/>
            <a:r>
              <a:rPr lang="en-US" dirty="0"/>
              <a:t>GOOD: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CalculateAvgClicks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BAD: </a:t>
            </a:r>
            <a:r>
              <a:rPr lang="en-US" dirty="0" err="1">
                <a:solidFill>
                  <a:srgbClr val="C00000"/>
                </a:solidFill>
              </a:rPr>
              <a:t>calculate_avg_clicks</a:t>
            </a:r>
            <a:r>
              <a:rPr lang="en-US" dirty="0"/>
              <a:t> , </a:t>
            </a:r>
            <a:r>
              <a:rPr lang="en-US" dirty="0" err="1">
                <a:solidFill>
                  <a:srgbClr val="C00000"/>
                </a:solidFill>
              </a:rPr>
              <a:t>calculateAvgClicks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b="1" dirty="0"/>
              <a:t>constants</a:t>
            </a:r>
            <a:r>
              <a:rPr lang="en-US" dirty="0"/>
              <a:t> are named like functions but with an initial k</a:t>
            </a:r>
          </a:p>
          <a:p>
            <a:r>
              <a:rPr lang="en-US" dirty="0"/>
              <a:t>	</a:t>
            </a:r>
            <a:r>
              <a:rPr lang="en-US" dirty="0" err="1"/>
              <a:t>kConstantName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Syntax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Keep maximum </a:t>
            </a:r>
            <a:r>
              <a:rPr lang="en-US" b="1" dirty="0"/>
              <a:t>line length </a:t>
            </a:r>
            <a:r>
              <a:rPr lang="en-US" dirty="0"/>
              <a:t>to 80 characters (avoid very long lines)</a:t>
            </a:r>
            <a:endParaRPr lang="en-US" b="1" dirty="0"/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When </a:t>
            </a:r>
            <a:r>
              <a:rPr lang="en-US" b="1" dirty="0"/>
              <a:t>indenting</a:t>
            </a:r>
            <a:r>
              <a:rPr lang="en-US" dirty="0"/>
              <a:t> your code, use two spaces. Never use tabs or mix tabs and spaces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Place </a:t>
            </a:r>
            <a:r>
              <a:rPr lang="en-US" b="1" dirty="0"/>
              <a:t>spaces</a:t>
            </a:r>
            <a:r>
              <a:rPr lang="en-US" dirty="0"/>
              <a:t> around all binary operators (=, +, -, &lt;-, etc.)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Do not place a space before a </a:t>
            </a:r>
            <a:r>
              <a:rPr lang="en-US" b="1" dirty="0"/>
              <a:t>comma</a:t>
            </a:r>
            <a:r>
              <a:rPr lang="en-US" dirty="0"/>
              <a:t>, but always place one after a comma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Extra spacing (i.e., more than one space in a row) is okay if it improves alignment of equals signs or arrows (&lt;-)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r>
              <a:rPr lang="en-US" sz="2200" b="1" dirty="0">
                <a:solidFill>
                  <a:schemeClr val="tx2"/>
                </a:solidFill>
              </a:rPr>
              <a:t>Assignment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b="1" dirty="0"/>
              <a:t>use ”&lt;-”</a:t>
            </a:r>
            <a:r>
              <a:rPr lang="en-US" dirty="0"/>
              <a:t>, not ”=“, for assignment</a:t>
            </a:r>
          </a:p>
          <a:p>
            <a:pPr lvl="1"/>
            <a:r>
              <a:rPr lang="en-US" dirty="0"/>
              <a:t>GOOD: 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 &lt;- 5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BAD: 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x = 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WORSE: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x=5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8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Braces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an </a:t>
            </a:r>
            <a:r>
              <a:rPr lang="en-US" b="1" dirty="0"/>
              <a:t>opening curly brace </a:t>
            </a:r>
            <a:r>
              <a:rPr lang="en-US" dirty="0"/>
              <a:t>should never go on its own line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a </a:t>
            </a:r>
            <a:r>
              <a:rPr lang="en-US" b="1" dirty="0"/>
              <a:t>closing curly brace </a:t>
            </a:r>
            <a:r>
              <a:rPr lang="en-US" dirty="0"/>
              <a:t>should always go on its own line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you may omit curly braces when a block consists of a single statement; however, you must </a:t>
            </a:r>
            <a:r>
              <a:rPr lang="en-US" i="1" dirty="0"/>
              <a:t>consistently</a:t>
            </a:r>
            <a:r>
              <a:rPr lang="en-US" dirty="0"/>
              <a:t> either use or not use curly braces for single statement blocks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always begin the body of a block on a new line.</a:t>
            </a:r>
          </a:p>
          <a:p>
            <a:endParaRPr lang="en-US" dirty="0"/>
          </a:p>
          <a:p>
            <a:pPr lvl="1"/>
            <a:r>
              <a:rPr lang="en-US" dirty="0"/>
              <a:t>GOOD: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is.null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ylim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{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ylim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&lt;- c(0, 0.06)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dirty="0"/>
              <a:t>  </a:t>
            </a:r>
            <a:r>
              <a:rPr lang="en-US" i="1" dirty="0"/>
              <a:t>or (but not both)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is.null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ylim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ylim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&lt;- c(0, 0.06)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BAD: 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is.null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)) 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 &lt;- c(0, 0.06) 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is.null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)) {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 &lt;- c(0, 0.06)}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6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Braces (continued)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surround </a:t>
            </a:r>
            <a:r>
              <a:rPr lang="en-US" b="1" dirty="0"/>
              <a:t>else</a:t>
            </a:r>
            <a:r>
              <a:rPr lang="en-US" dirty="0"/>
              <a:t> with braces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an else statement should always be surrounded on the same line by curly braces</a:t>
            </a:r>
          </a:p>
          <a:p>
            <a:endParaRPr lang="en-US" dirty="0"/>
          </a:p>
          <a:p>
            <a:pPr lvl="1"/>
            <a:r>
              <a:rPr lang="en-US" dirty="0"/>
              <a:t>GOOD: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(condition) {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one or more lines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 else {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one or more lines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(condition) {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one or more lines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}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else {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one or more lines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9600" y="3694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BAD: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(condition)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one 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else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one line</a:t>
            </a:r>
          </a:p>
        </p:txBody>
      </p:sp>
    </p:spTree>
    <p:extLst>
      <p:ext uri="{BB962C8B-B14F-4D97-AF65-F5344CB8AC3E}">
        <p14:creationId xmlns:p14="http://schemas.microsoft.com/office/powerpoint/2010/main" val="125976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047" y="2112093"/>
            <a:ext cx="61603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Everything that exists is an object</a:t>
            </a:r>
          </a:p>
          <a:p>
            <a:r>
              <a:rPr lang="pt-PT" sz="2800" dirty="0"/>
              <a:t>Everything that happens is a function call</a:t>
            </a:r>
          </a:p>
          <a:p>
            <a:endParaRPr lang="pt-PT" dirty="0"/>
          </a:p>
          <a:p>
            <a:pPr algn="r"/>
            <a:r>
              <a:rPr lang="pt-PT" dirty="0"/>
              <a:t>- John Chambers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90" y="337722"/>
            <a:ext cx="838043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General Layout and Ordering</a:t>
            </a:r>
          </a:p>
          <a:p>
            <a:r>
              <a:rPr lang="en-US" dirty="0"/>
              <a:t>If everyone uses the same general ordering, we'll be able to read and understand each other's scripts faster and more easily.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Copyright statement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Author comment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File description comment, including purpose of program, inputs, and outputs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source() and library() statements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 definitions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Executed statements, if applicable (e.g., print, plot)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chemeClr val="tx2"/>
                </a:solidFill>
              </a:rPr>
              <a:t>Commenting Guidelines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Comment your code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Comment your code!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Comment your code!!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Comment your code!!!</a:t>
            </a:r>
          </a:p>
          <a:p>
            <a:pPr marL="285750" indent="-285750">
              <a:buFont typeface="Wingdings" charset="2"/>
              <a:buChar char="ü"/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Comment your code!!!!!!!!!!!!!!!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Entire commented lines should begin with # and one space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Short comments can be placed after code preceded by two spaces, #, and then one space</a:t>
            </a:r>
          </a:p>
          <a:p>
            <a:endParaRPr lang="en-US" dirty="0"/>
          </a:p>
          <a:p>
            <a:r>
              <a:rPr lang="mr-IN" dirty="0"/>
              <a:t>…</a:t>
            </a:r>
            <a:r>
              <a:rPr lang="pt-PT" dirty="0" err="1"/>
              <a:t>and</a:t>
            </a:r>
            <a:r>
              <a:rPr lang="pt-PT" dirty="0"/>
              <a:t> more ... </a:t>
            </a:r>
          </a:p>
          <a:p>
            <a:pPr algn="r"/>
            <a:r>
              <a:rPr lang="en-US" b="1" dirty="0"/>
              <a:t>Google's R Style Guide</a:t>
            </a:r>
            <a:r>
              <a:rPr lang="el-GR" b="1" dirty="0"/>
              <a:t> </a:t>
            </a:r>
            <a:r>
              <a:rPr lang="pt-PT" b="1" dirty="0"/>
              <a:t>- </a:t>
            </a:r>
            <a:r>
              <a:rPr lang="pt-PT" b="1" dirty="0">
                <a:hlinkClick r:id="rId2"/>
              </a:rPr>
              <a:t>https://google.github.io/styleguide/Rguide.xml</a:t>
            </a:r>
            <a:endParaRPr lang="pt-PT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699" y="326100"/>
            <a:ext cx="7674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Everything you do in R is organized into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Functions are pieces of code, intended to fulfill... a function!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Objective: code abstraction and shortening. When using a function, you do not need to see all of its code (but you may want to see the related documentation, see further 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They can be thought of as recipes for operations you repeat a lot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e.g. Imagine you always want to add three numbers and divide by three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	</a:t>
            </a:r>
          </a:p>
          <a:p>
            <a:pPr lvl="1">
              <a:lnSpc>
                <a:spcPct val="150000"/>
              </a:lnSpc>
            </a:pPr>
            <a:endParaRPr lang="pt-PT" dirty="0"/>
          </a:p>
          <a:p>
            <a:pPr lvl="1">
              <a:lnSpc>
                <a:spcPct val="150000"/>
              </a:lnSpc>
            </a:pP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/>
              <a:t>This would be much faster to repeat if we turned it into a function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3347"/>
              </p:ext>
            </p:extLst>
          </p:nvPr>
        </p:nvGraphicFramePr>
        <p:xfrm>
          <a:off x="2752220" y="3699150"/>
          <a:ext cx="2675371" cy="1330960"/>
        </p:xfrm>
        <a:graphic>
          <a:graphicData uri="http://schemas.openxmlformats.org/drawingml/2006/table">
            <a:tbl>
              <a:tblPr/>
              <a:tblGrid>
                <a:gridCol w="2675371">
                  <a:extLst>
                    <a:ext uri="{9D8B030D-6E8A-4147-A177-3AD203B41FA5}">
                      <a16:colId xmlns:a16="http://schemas.microsoft.com/office/drawing/2014/main" val="1627943575"/>
                    </a:ext>
                  </a:extLst>
                </a:gridCol>
              </a:tblGrid>
              <a:tr h="63810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x &lt;- 15 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y &lt;- 23 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z &lt;- 36 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GB" sz="12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sum.all</a:t>
                      </a:r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&lt;- x + y + z 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sum.div.3 &lt;- </a:t>
                      </a:r>
                      <a:r>
                        <a:rPr lang="en-GB" sz="12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sum.all</a:t>
                      </a:r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/3 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sum.div.3 </a:t>
                      </a:r>
                    </a:p>
                    <a:p>
                      <a:pPr algn="l" fontAlgn="t"/>
                      <a:r>
                        <a:rPr lang="en-GB" sz="1200" dirty="0">
                          <a:effectLst/>
                          <a:latin typeface="Lucida Console" panose="020B0609040504020204" pitchFamily="49" charset="0"/>
                        </a:rPr>
                        <a:t>[1] 24.66667 </a:t>
                      </a:r>
                    </a:p>
                  </a:txBody>
                  <a:tcPr marL="38100" marR="0" marT="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699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52220" y="5305850"/>
            <a:ext cx="316112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sum.div.3 &lt;- function(x, y, z)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sum.all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x + y +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sum.div.3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sum.all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/3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return(sum.div.3)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sum.div.3(15, 23, 36)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191" y="368391"/>
            <a:ext cx="86646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We can write our own functions (see end of the week)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Mostly we use built-in R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These are downloaded from CRAN (see packages further on)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</a:rPr>
              <a:t>Functions are objects on their own right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</a:rPr>
              <a:t>But functions and objects are different things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</a:rPr>
              <a:t>When calling a function as an object, we see its content. In some cases we can see the associated code, in others the code is “hidden”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333333"/>
                </a:solidFill>
              </a:rPr>
              <a:t>IMPORTANT NOTICE: using built-in function names to name objects can cause you </a:t>
            </a:r>
            <a:r>
              <a:rPr lang="en-US" altLang="en-US" b="1" i="1" dirty="0">
                <a:solidFill>
                  <a:srgbClr val="333333"/>
                </a:solidFill>
              </a:rPr>
              <a:t>important trouble</a:t>
            </a:r>
            <a:r>
              <a:rPr lang="en-US" altLang="en-US" dirty="0">
                <a:solidFill>
                  <a:srgbClr val="333333"/>
                </a:solidFill>
              </a:rPr>
              <a:t>!!!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33333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ectrick.org/wp-content/uploads/2015/08/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09" y="1179000"/>
            <a:ext cx="47625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9235" y="852755"/>
            <a:ext cx="1583895" cy="369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ARGUMENT(S)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66586" y="149374"/>
            <a:ext cx="5074992" cy="1422939"/>
            <a:chOff x="3966586" y="149374"/>
            <a:chExt cx="5074992" cy="1422939"/>
          </a:xfrm>
        </p:grpSpPr>
        <p:sp>
          <p:nvSpPr>
            <p:cNvPr id="3" name="TextBox 2"/>
            <p:cNvSpPr txBox="1"/>
            <p:nvPr/>
          </p:nvSpPr>
          <p:spPr>
            <a:xfrm>
              <a:off x="4520789" y="149374"/>
              <a:ext cx="4520789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The object(s) that we want to “manipulate”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(and maybe some conditions on how to do it)</a:t>
              </a:r>
            </a:p>
          </p:txBody>
        </p:sp>
        <p:sp>
          <p:nvSpPr>
            <p:cNvPr id="5" name="Left Arrow 4"/>
            <p:cNvSpPr/>
            <p:nvPr/>
          </p:nvSpPr>
          <p:spPr>
            <a:xfrm rot="18487896">
              <a:off x="3860740" y="977707"/>
              <a:ext cx="700452" cy="488760"/>
            </a:xfrm>
            <a:prstGeom prst="leftArrow">
              <a:avLst/>
            </a:prstGeom>
            <a:solidFill>
              <a:schemeClr val="accent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3560" y="5928137"/>
            <a:ext cx="1959704" cy="369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FUNCTION OBJECT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9870" y="4123902"/>
            <a:ext cx="2669372" cy="1734705"/>
            <a:chOff x="149870" y="4123902"/>
            <a:chExt cx="2669372" cy="1734705"/>
          </a:xfrm>
        </p:grpSpPr>
        <p:sp>
          <p:nvSpPr>
            <p:cNvPr id="6" name="TextBox 5"/>
            <p:cNvSpPr txBox="1"/>
            <p:nvPr/>
          </p:nvSpPr>
          <p:spPr>
            <a:xfrm>
              <a:off x="149870" y="4935277"/>
              <a:ext cx="2500966" cy="9233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The “recipe” of what we want to do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The code of the function</a:t>
              </a:r>
            </a:p>
          </p:txBody>
        </p:sp>
        <p:sp>
          <p:nvSpPr>
            <p:cNvPr id="9" name="Left Arrow 8"/>
            <p:cNvSpPr/>
            <p:nvPr/>
          </p:nvSpPr>
          <p:spPr>
            <a:xfrm rot="7687896">
              <a:off x="2224636" y="4229748"/>
              <a:ext cx="700452" cy="488760"/>
            </a:xfrm>
            <a:prstGeom prst="leftArrow">
              <a:avLst/>
            </a:prstGeom>
            <a:solidFill>
              <a:schemeClr val="accent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34813" y="5482186"/>
            <a:ext cx="3608031" cy="1256650"/>
            <a:chOff x="5434813" y="5482186"/>
            <a:chExt cx="3608031" cy="1256650"/>
          </a:xfrm>
        </p:grpSpPr>
        <p:sp>
          <p:nvSpPr>
            <p:cNvPr id="8" name="TextBox 7"/>
            <p:cNvSpPr txBox="1"/>
            <p:nvPr/>
          </p:nvSpPr>
          <p:spPr>
            <a:xfrm>
              <a:off x="6087676" y="5815506"/>
              <a:ext cx="2955168" cy="9233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The result of implementing the function f on object x, with the defined arguments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3112104" flipV="1">
              <a:off x="5328967" y="5588032"/>
              <a:ext cx="700452" cy="488760"/>
            </a:xfrm>
            <a:prstGeom prst="leftArrow">
              <a:avLst/>
            </a:prstGeom>
            <a:solidFill>
              <a:schemeClr val="accent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002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191" y="368391"/>
            <a:ext cx="866467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Various types of functions</a:t>
            </a: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en-GB" dirty="0"/>
              <a:t>In terms of origin (i.e. built-in, user-defined, from packages)</a:t>
            </a: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en-GB" dirty="0"/>
              <a:t>Arithmetic, statistical, plotting </a:t>
            </a:r>
            <a:r>
              <a:rPr lang="en-GB" dirty="0" err="1"/>
              <a:t>etc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en-GB" dirty="0"/>
              <a:t>Informative about objects</a:t>
            </a:r>
          </a:p>
          <a:p>
            <a:pPr marL="742950" lvl="1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en-GB" dirty="0"/>
              <a:t>Informative about our workspace or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333333"/>
                </a:solidFill>
              </a:rPr>
              <a:t>Primitive </a:t>
            </a:r>
            <a:r>
              <a:rPr lang="en-US" altLang="en-US" dirty="0">
                <a:solidFill>
                  <a:srgbClr val="333333"/>
                </a:solidFill>
              </a:rPr>
              <a:t>functions, are functions that directly call C code, and they have no underlying R code associated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Once the function is applied, the result is shown in our screen, but it is not stored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You need to store function results into a new object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Functions can be nested one inside the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long series of nested functions, always read “inside-out” </a:t>
            </a:r>
          </a:p>
        </p:txBody>
      </p:sp>
    </p:spTree>
    <p:extLst>
      <p:ext uri="{BB962C8B-B14F-4D97-AF65-F5344CB8AC3E}">
        <p14:creationId xmlns:p14="http://schemas.microsoft.com/office/powerpoint/2010/main" val="24949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595" y="217936"/>
            <a:ext cx="758402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Function arguments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be defined by position (in order)</a:t>
            </a:r>
          </a:p>
          <a:p>
            <a:pPr marL="457200" lvl="2">
              <a:lnSpc>
                <a:spcPct val="150000"/>
              </a:lnSpc>
            </a:pPr>
            <a:r>
              <a:rPr lang="en-GB" dirty="0"/>
              <a:t>		       by complete name (e.g. method = A)</a:t>
            </a:r>
          </a:p>
          <a:p>
            <a:pPr marL="457200" lvl="2">
              <a:lnSpc>
                <a:spcPct val="150000"/>
              </a:lnSpc>
            </a:pPr>
            <a:r>
              <a:rPr lang="en-GB" dirty="0"/>
              <a:t> 		       by partial name (e.g. meth = A)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Some arguments have </a:t>
            </a:r>
            <a:r>
              <a:rPr lang="en-GB" u="sng" dirty="0"/>
              <a:t>default values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Be </a:t>
            </a:r>
            <a:r>
              <a:rPr lang="en-GB" b="1" u="sng" dirty="0">
                <a:solidFill>
                  <a:srgbClr val="C00000"/>
                </a:solidFill>
              </a:rPr>
              <a:t>VERY</a:t>
            </a:r>
            <a:r>
              <a:rPr lang="en-GB" b="1" dirty="0"/>
              <a:t> </a:t>
            </a:r>
            <a:r>
              <a:rPr lang="en-GB" dirty="0"/>
              <a:t>careful with defaults: </a:t>
            </a:r>
          </a:p>
          <a:p>
            <a:pPr marL="457200" lvl="2">
              <a:lnSpc>
                <a:spcPct val="150000"/>
              </a:lnSpc>
            </a:pPr>
            <a:r>
              <a:rPr lang="en-GB" dirty="0"/>
              <a:t>	when you </a:t>
            </a:r>
            <a:r>
              <a:rPr lang="en-GB" b="1" dirty="0"/>
              <a:t>do not </a:t>
            </a:r>
            <a:r>
              <a:rPr lang="en-GB" dirty="0"/>
              <a:t>set an argument, </a:t>
            </a:r>
            <a:r>
              <a:rPr lang="en-GB" u="sng" dirty="0"/>
              <a:t>you will be using the default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… </a:t>
            </a:r>
            <a:r>
              <a:rPr lang="en-GB" dirty="0"/>
              <a:t>is a special argument that allows us to pass arguments not passed to the function used, but used inside it through other functions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    (see e.g. arguments from par() passed to plot(), Wednesday)</a:t>
            </a:r>
            <a:endParaRPr lang="en-GB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71672"/>
              </p:ext>
            </p:extLst>
          </p:nvPr>
        </p:nvGraphicFramePr>
        <p:xfrm>
          <a:off x="2578599" y="2234580"/>
          <a:ext cx="4273614" cy="1330960"/>
        </p:xfrm>
        <a:graphic>
          <a:graphicData uri="http://schemas.openxmlformats.org/drawingml/2006/table">
            <a:tbl>
              <a:tblPr/>
              <a:tblGrid>
                <a:gridCol w="4273614">
                  <a:extLst>
                    <a:ext uri="{9D8B030D-6E8A-4147-A177-3AD203B41FA5}">
                      <a16:colId xmlns:a16="http://schemas.microsoft.com/office/drawing/2014/main" val="1627943575"/>
                    </a:ext>
                  </a:extLst>
                </a:gridCol>
              </a:tblGrid>
              <a:tr h="63810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mean(1:100,</a:t>
                      </a:r>
                      <a:r>
                        <a:rPr lang="en-GB" sz="1200" baseline="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0.025, T)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Lucida Console" panose="020B0609040504020204" pitchFamily="49" charset="0"/>
                        </a:rPr>
                        <a:t>[1] 50.5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mean(x = 1:100,</a:t>
                      </a:r>
                      <a:r>
                        <a:rPr lang="en-GB" sz="1200" baseline="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trim = 0.025, na.rm = T)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Lucida Console" panose="020B0609040504020204" pitchFamily="49" charset="0"/>
                        </a:rPr>
                        <a:t>[1] 50.5</a:t>
                      </a:r>
                    </a:p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mean(x = 1:100,</a:t>
                      </a:r>
                      <a:r>
                        <a:rPr lang="en-GB" sz="1200" baseline="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t = 0.025, n= T)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Lucida Console" panose="020B0609040504020204" pitchFamily="49" charset="0"/>
                        </a:rPr>
                        <a:t>[1] 50.5</a:t>
                      </a:r>
                    </a:p>
                    <a:p>
                      <a:pPr algn="l" fontAlgn="t"/>
                      <a:endParaRPr lang="en-GB" sz="1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0" marR="0" marT="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6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4595" y="217936"/>
            <a:ext cx="7584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Mostly (at least at the beginning) you will use built-in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Functions are organized in </a:t>
            </a:r>
            <a:r>
              <a:rPr lang="en-GB" b="1" dirty="0"/>
              <a:t>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is a huge series of packages, for the full list see:</a:t>
            </a:r>
          </a:p>
          <a:p>
            <a:pPr>
              <a:lnSpc>
                <a:spcPct val="150000"/>
              </a:lnSpc>
            </a:pPr>
            <a:r>
              <a:rPr lang="en-GB" dirty="0"/>
              <a:t>	 </a:t>
            </a:r>
            <a:r>
              <a:rPr lang="en-GB" dirty="0">
                <a:hlinkClick r:id="rId2"/>
              </a:rPr>
              <a:t>https://cran.r-project.org/web/packages/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To use a package, you need to: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Install it (only once, unless you update R)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Load it (in each session that you need it)	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 useful command: </a:t>
            </a:r>
            <a:r>
              <a:rPr lang="en-GB" dirty="0" err="1"/>
              <a:t>installed.packages</a:t>
            </a:r>
            <a:r>
              <a:rPr lang="en-GB" dirty="0"/>
              <a:t>()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12796"/>
              </p:ext>
            </p:extLst>
          </p:nvPr>
        </p:nvGraphicFramePr>
        <p:xfrm>
          <a:off x="1962412" y="4150992"/>
          <a:ext cx="4273614" cy="691748"/>
        </p:xfrm>
        <a:graphic>
          <a:graphicData uri="http://schemas.openxmlformats.org/drawingml/2006/table">
            <a:tbl>
              <a:tblPr/>
              <a:tblGrid>
                <a:gridCol w="4273614">
                  <a:extLst>
                    <a:ext uri="{9D8B030D-6E8A-4147-A177-3AD203B41FA5}">
                      <a16:colId xmlns:a16="http://schemas.microsoft.com/office/drawing/2014/main" val="1627943575"/>
                    </a:ext>
                  </a:extLst>
                </a:gridCol>
              </a:tblGrid>
              <a:tr h="275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library(“vegan”)</a:t>
                      </a:r>
                      <a:endParaRPr lang="en-GB" sz="1200" dirty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endParaRPr lang="en-GB" sz="1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0" marR="0" marT="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69937"/>
                  </a:ext>
                </a:extLst>
              </a:tr>
              <a:tr h="275188">
                <a:tc>
                  <a:txBody>
                    <a:bodyPr/>
                    <a:lstStyle/>
                    <a:p>
                      <a:pPr algn="l" fontAlgn="t"/>
                      <a:endParaRPr lang="en-GB" sz="1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0" marR="0" marT="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42933"/>
              </p:ext>
            </p:extLst>
          </p:nvPr>
        </p:nvGraphicFramePr>
        <p:xfrm>
          <a:off x="1949799" y="3244887"/>
          <a:ext cx="4273614" cy="300275"/>
        </p:xfrm>
        <a:graphic>
          <a:graphicData uri="http://schemas.openxmlformats.org/drawingml/2006/table">
            <a:tbl>
              <a:tblPr/>
              <a:tblGrid>
                <a:gridCol w="4273614">
                  <a:extLst>
                    <a:ext uri="{9D8B030D-6E8A-4147-A177-3AD203B41FA5}">
                      <a16:colId xmlns:a16="http://schemas.microsoft.com/office/drawing/2014/main" val="1627943575"/>
                    </a:ext>
                  </a:extLst>
                </a:gridCol>
              </a:tblGrid>
              <a:tr h="30027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GB" sz="12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install.packages</a:t>
                      </a:r>
                      <a:r>
                        <a:rPr lang="en-GB" sz="12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(“vegan”)</a:t>
                      </a:r>
                      <a:endParaRPr lang="en-GB" sz="1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8100" marR="0" marT="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6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4595" y="55873"/>
            <a:ext cx="8664679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Getting help: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?</a:t>
            </a:r>
            <a:r>
              <a:rPr lang="en-GB" dirty="0" err="1"/>
              <a:t>function_name</a:t>
            </a:r>
            <a:r>
              <a:rPr lang="en-GB" dirty="0"/>
              <a:t> (e.g. ?mean)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?</a:t>
            </a:r>
            <a:r>
              <a:rPr lang="en-GB" dirty="0" err="1"/>
              <a:t>package_name</a:t>
            </a:r>
            <a:r>
              <a:rPr lang="en-GB" dirty="0"/>
              <a:t> (e.g. ?vegan)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Search in the “help” tab of </a:t>
            </a:r>
            <a:r>
              <a:rPr lang="en-GB" dirty="0" err="1"/>
              <a:t>Rstudio</a:t>
            </a: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??</a:t>
            </a:r>
            <a:r>
              <a:rPr lang="en-GB" dirty="0" err="1"/>
              <a:t>some_useful_term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Function help pages may contain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Description:</a:t>
            </a:r>
            <a:r>
              <a:rPr lang="en-GB" dirty="0"/>
              <a:t> verbiage on what the function does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r>
              <a:rPr lang="en-GB" dirty="0"/>
              <a:t> how the function is used (argument order and defaults, see next)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Arguments:</a:t>
            </a:r>
            <a:r>
              <a:rPr lang="en-GB" dirty="0"/>
              <a:t> description of the arguments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Details:</a:t>
            </a:r>
            <a:r>
              <a:rPr lang="en-GB" dirty="0"/>
              <a:t> more relevant info on argument options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Value:</a:t>
            </a:r>
            <a:r>
              <a:rPr lang="en-GB" dirty="0"/>
              <a:t> description of the returned object (class, content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See also:</a:t>
            </a:r>
            <a:r>
              <a:rPr lang="en-GB" dirty="0"/>
              <a:t> other relevant functions (similar, related, complementary etc.)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>
            <a:off x="4516582" y="511259"/>
            <a:ext cx="194314" cy="1142050"/>
          </a:xfrm>
          <a:prstGeom prst="rightBrace">
            <a:avLst>
              <a:gd name="adj1" fmla="val 8333"/>
              <a:gd name="adj2" fmla="val 48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817999" y="876276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Exact match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3480" y="1749725"/>
            <a:ext cx="307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Fuzzy matching, more flexible, </a:t>
            </a:r>
          </a:p>
          <a:p>
            <a:r>
              <a:rPr lang="en-GB" dirty="0"/>
              <a:t>depends on installed packages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41964" y="1874627"/>
            <a:ext cx="551516" cy="12437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2587</TotalTime>
  <Words>1042</Words>
  <Application>Microsoft Macintosh PowerPoint</Application>
  <PresentationFormat>On-screen Show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Universidade do Porto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</dc:creator>
  <cp:lastModifiedBy>antigoni</cp:lastModifiedBy>
  <cp:revision>69</cp:revision>
  <dcterms:created xsi:type="dcterms:W3CDTF">2017-06-08T05:24:18Z</dcterms:created>
  <dcterms:modified xsi:type="dcterms:W3CDTF">2019-11-04T11:49:00Z</dcterms:modified>
</cp:coreProperties>
</file>