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81" userDrawn="1">
          <p15:clr>
            <a:srgbClr val="A4A3A4"/>
          </p15:clr>
        </p15:guide>
        <p15:guide id="4" orient="horz" pos="9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D9BB"/>
    <a:srgbClr val="54452F"/>
    <a:srgbClr val="1C1914"/>
    <a:srgbClr val="94654D"/>
    <a:srgbClr val="434136"/>
    <a:srgbClr val="2E2321"/>
    <a:srgbClr val="271D10"/>
    <a:srgbClr val="2D2A25"/>
    <a:srgbClr val="918275"/>
    <a:srgbClr val="28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90" y="-204"/>
      </p:cViewPr>
      <p:guideLst>
        <p:guide orient="horz" pos="2160"/>
        <p:guide pos="3840"/>
        <p:guide orient="horz" pos="3181"/>
        <p:guide orient="horz" pos="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85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1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871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51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98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12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30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0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77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4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9668E-6701-4295-90E3-12D022C7DF8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8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9668E-6701-4295-90E3-12D022C7DF88}" type="datetimeFigureOut">
              <a:rPr lang="ko-KR" altLang="en-US" smtClean="0"/>
              <a:t>2021-03-30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DDCB6-0752-4D3B-951B-E9626ACC4B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0709515-9060-42D4-A650-FD99DE9B4AD1}"/>
              </a:ext>
            </a:extLst>
          </p:cNvPr>
          <p:cNvGrpSpPr/>
          <p:nvPr/>
        </p:nvGrpSpPr>
        <p:grpSpPr>
          <a:xfrm>
            <a:off x="1134433" y="-219075"/>
            <a:ext cx="9942183" cy="7296150"/>
            <a:chOff x="1134433" y="-219075"/>
            <a:chExt cx="9942183" cy="7296150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80BCDF71-5A47-4C91-920E-8D54D40023C1}"/>
                </a:ext>
              </a:extLst>
            </p:cNvPr>
            <p:cNvSpPr/>
            <p:nvPr/>
          </p:nvSpPr>
          <p:spPr>
            <a:xfrm>
              <a:off x="1134433" y="1"/>
              <a:ext cx="9942183" cy="6857999"/>
            </a:xfrm>
            <a:custGeom>
              <a:avLst/>
              <a:gdLst>
                <a:gd name="connsiteX0" fmla="*/ 3429000 w 9942183"/>
                <a:gd name="connsiteY0" fmla="*/ 0 h 6857999"/>
                <a:gd name="connsiteX1" fmla="*/ 6513184 w 9942183"/>
                <a:gd name="connsiteY1" fmla="*/ 0 h 6857999"/>
                <a:gd name="connsiteX2" fmla="*/ 9942183 w 9942183"/>
                <a:gd name="connsiteY2" fmla="*/ 3429000 h 6857999"/>
                <a:gd name="connsiteX3" fmla="*/ 6513184 w 9942183"/>
                <a:gd name="connsiteY3" fmla="*/ 6857999 h 6857999"/>
                <a:gd name="connsiteX4" fmla="*/ 3429000 w 9942183"/>
                <a:gd name="connsiteY4" fmla="*/ 6857999 h 6857999"/>
                <a:gd name="connsiteX5" fmla="*/ 0 w 9942183"/>
                <a:gd name="connsiteY5" fmla="*/ 342900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42183" h="6857999">
                  <a:moveTo>
                    <a:pt x="3429000" y="0"/>
                  </a:moveTo>
                  <a:lnTo>
                    <a:pt x="6513184" y="0"/>
                  </a:lnTo>
                  <a:lnTo>
                    <a:pt x="9942183" y="3429000"/>
                  </a:lnTo>
                  <a:lnTo>
                    <a:pt x="6513184" y="6857999"/>
                  </a:lnTo>
                  <a:lnTo>
                    <a:pt x="3429000" y="6857999"/>
                  </a:lnTo>
                  <a:lnTo>
                    <a:pt x="0" y="342900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sz="9600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신규 캐릭터 기획</a:t>
              </a:r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D1FA05B2-AADD-48CC-BBBB-6C43013468B7}"/>
                </a:ext>
              </a:extLst>
            </p:cNvPr>
            <p:cNvSpPr/>
            <p:nvPr/>
          </p:nvSpPr>
          <p:spPr>
            <a:xfrm rot="2700000">
              <a:off x="2447924" y="-219075"/>
              <a:ext cx="7296150" cy="7296150"/>
            </a:xfrm>
            <a:custGeom>
              <a:avLst/>
              <a:gdLst>
                <a:gd name="connsiteX0" fmla="*/ 2408361 w 7296150"/>
                <a:gd name="connsiteY0" fmla="*/ 38451 h 7296150"/>
                <a:gd name="connsiteX1" fmla="*/ 2446812 w 7296150"/>
                <a:gd name="connsiteY1" fmla="*/ 0 h 7296150"/>
                <a:gd name="connsiteX2" fmla="*/ 7296150 w 7296150"/>
                <a:gd name="connsiteY2" fmla="*/ 0 h 7296150"/>
                <a:gd name="connsiteX3" fmla="*/ 7296150 w 7296150"/>
                <a:gd name="connsiteY3" fmla="*/ 4849338 h 7296150"/>
                <a:gd name="connsiteX4" fmla="*/ 7257699 w 7296150"/>
                <a:gd name="connsiteY4" fmla="*/ 4887789 h 7296150"/>
                <a:gd name="connsiteX5" fmla="*/ 7257699 w 7296150"/>
                <a:gd name="connsiteY5" fmla="*/ 38451 h 7296150"/>
                <a:gd name="connsiteX6" fmla="*/ 0 w 7296150"/>
                <a:gd name="connsiteY6" fmla="*/ 2446812 h 7296150"/>
                <a:gd name="connsiteX7" fmla="*/ 38451 w 7296150"/>
                <a:gd name="connsiteY7" fmla="*/ 2408361 h 7296150"/>
                <a:gd name="connsiteX8" fmla="*/ 38451 w 7296150"/>
                <a:gd name="connsiteY8" fmla="*/ 7257699 h 7296150"/>
                <a:gd name="connsiteX9" fmla="*/ 4887789 w 7296150"/>
                <a:gd name="connsiteY9" fmla="*/ 7257699 h 7296150"/>
                <a:gd name="connsiteX10" fmla="*/ 4849338 w 7296150"/>
                <a:gd name="connsiteY10" fmla="*/ 7296150 h 7296150"/>
                <a:gd name="connsiteX11" fmla="*/ 0 w 7296150"/>
                <a:gd name="connsiteY11" fmla="*/ 7296150 h 7296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296150" h="7296150">
                  <a:moveTo>
                    <a:pt x="2408361" y="38451"/>
                  </a:moveTo>
                  <a:lnTo>
                    <a:pt x="2446812" y="0"/>
                  </a:lnTo>
                  <a:lnTo>
                    <a:pt x="7296150" y="0"/>
                  </a:lnTo>
                  <a:lnTo>
                    <a:pt x="7296150" y="4849338"/>
                  </a:lnTo>
                  <a:lnTo>
                    <a:pt x="7257699" y="4887789"/>
                  </a:lnTo>
                  <a:lnTo>
                    <a:pt x="7257699" y="38451"/>
                  </a:lnTo>
                  <a:close/>
                  <a:moveTo>
                    <a:pt x="0" y="2446812"/>
                  </a:moveTo>
                  <a:lnTo>
                    <a:pt x="38451" y="2408361"/>
                  </a:lnTo>
                  <a:lnTo>
                    <a:pt x="38451" y="7257699"/>
                  </a:lnTo>
                  <a:lnTo>
                    <a:pt x="4887789" y="7257699"/>
                  </a:lnTo>
                  <a:lnTo>
                    <a:pt x="4849338" y="7296150"/>
                  </a:lnTo>
                  <a:lnTo>
                    <a:pt x="0" y="729615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" name="Picture 2" descr="게임성과 BM모델이 반비례! - 가디언 테일즈">
            <a:extLst>
              <a:ext uri="{FF2B5EF4-FFF2-40B4-BE49-F238E27FC236}">
                <a16:creationId xmlns:a16="http://schemas.microsoft.com/office/drawing/2014/main" id="{201A3E77-D572-487A-8113-D321C59D8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4" y="261938"/>
            <a:ext cx="47625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142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1C33DD-15F7-459C-9014-7CE8414987AE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9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FA0CE-5EE3-49A9-A067-F6191896CEF4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공격 모션</a:t>
            </a:r>
          </a:p>
        </p:txBody>
      </p:sp>
    </p:spTree>
    <p:extLst>
      <p:ext uri="{BB962C8B-B14F-4D97-AF65-F5344CB8AC3E}">
        <p14:creationId xmlns:p14="http://schemas.microsoft.com/office/powerpoint/2010/main" val="259371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95BE0E9-4253-4EAD-A307-A1903F418235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10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FD440-C732-4119-97D8-5E3691D31A9E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전용 무기</a:t>
            </a:r>
          </a:p>
        </p:txBody>
      </p:sp>
    </p:spTree>
    <p:extLst>
      <p:ext uri="{BB962C8B-B14F-4D97-AF65-F5344CB8AC3E}">
        <p14:creationId xmlns:p14="http://schemas.microsoft.com/office/powerpoint/2010/main" val="2835355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BA5C2E-0C1C-45EB-B8FF-CC3E487966E1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F0CEF-A2C1-4969-9180-27978FE1DAF8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총평</a:t>
            </a:r>
          </a:p>
        </p:txBody>
      </p:sp>
    </p:spTree>
    <p:extLst>
      <p:ext uri="{BB962C8B-B14F-4D97-AF65-F5344CB8AC3E}">
        <p14:creationId xmlns:p14="http://schemas.microsoft.com/office/powerpoint/2010/main" val="86557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14802"/>
              </p:ext>
            </p:extLst>
          </p:nvPr>
        </p:nvGraphicFramePr>
        <p:xfrm>
          <a:off x="1533493" y="1486256"/>
          <a:ext cx="9125014" cy="194274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794759">
                  <a:extLst>
                    <a:ext uri="{9D8B030D-6E8A-4147-A177-3AD203B41FA5}">
                      <a16:colId xmlns:a16="http://schemas.microsoft.com/office/drawing/2014/main" val="3869251634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58657642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4258057940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3842549266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582070661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715297955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29286334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2517843072"/>
                    </a:ext>
                  </a:extLst>
                </a:gridCol>
                <a:gridCol w="941937">
                  <a:extLst>
                    <a:ext uri="{9D8B030D-6E8A-4147-A177-3AD203B41FA5}">
                      <a16:colId xmlns:a16="http://schemas.microsoft.com/office/drawing/2014/main" val="1168888738"/>
                    </a:ext>
                  </a:extLst>
                </a:gridCol>
                <a:gridCol w="794759">
                  <a:extLst>
                    <a:ext uri="{9D8B030D-6E8A-4147-A177-3AD203B41FA5}">
                      <a16:colId xmlns:a16="http://schemas.microsoft.com/office/drawing/2014/main" val="3447500834"/>
                    </a:ext>
                  </a:extLst>
                </a:gridCol>
              </a:tblGrid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탱커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원거리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 </a:t>
                      </a:r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지원가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탱커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원거리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태</a:t>
                      </a:r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 </a:t>
                      </a:r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지원가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합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2833176411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화 속성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07207249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수 속성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73490792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지 속성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1838861569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무 속성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679422010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암 속성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1954085656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광 속성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3890037589"/>
                  </a:ext>
                </a:extLst>
              </a:tr>
              <a:tr h="242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합</a:t>
                      </a: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12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54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1038" marR="11038" marT="11038" marB="0" anchor="ctr"/>
                </a:tc>
                <a:extLst>
                  <a:ext uri="{0D108BD9-81ED-4DB2-BD59-A6C34878D82A}">
                    <a16:rowId xmlns:a16="http://schemas.microsoft.com/office/drawing/2014/main" val="227837518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087881" y="4161693"/>
            <a:ext cx="6016239" cy="13388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성은 속성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포지션 별로 어느정도 균형이 맞지만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아직 태생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성은 균형이 맞지 않는 상태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특히 화 속성과 지 속성이 포지션 불균형이 심함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7E1510-2AE8-4E2D-BF68-0789DA47A682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91F65-E84C-4747-80CD-7440D3EDD56B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유니크 영웅 풀 분석</a:t>
            </a:r>
          </a:p>
        </p:txBody>
      </p:sp>
    </p:spTree>
    <p:extLst>
      <p:ext uri="{BB962C8B-B14F-4D97-AF65-F5344CB8AC3E}">
        <p14:creationId xmlns:p14="http://schemas.microsoft.com/office/powerpoint/2010/main" val="387329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45977" y="6110245"/>
            <a:ext cx="5700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태생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 캐릭터의 출시 속성 패턴 분석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45" y="1520824"/>
            <a:ext cx="3966609" cy="39957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A2DF311-4F95-4701-BB45-7F2BB532E236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802DF-13D7-4FF0-9667-D4677025A7B4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업데이트 순서 분석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593985"/>
              </p:ext>
            </p:extLst>
          </p:nvPr>
        </p:nvGraphicFramePr>
        <p:xfrm>
          <a:off x="7316084" y="1520825"/>
          <a:ext cx="1629938" cy="399577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814969">
                  <a:extLst>
                    <a:ext uri="{9D8B030D-6E8A-4147-A177-3AD203B41FA5}">
                      <a16:colId xmlns:a16="http://schemas.microsoft.com/office/drawing/2014/main" val="2360379768"/>
                    </a:ext>
                  </a:extLst>
                </a:gridCol>
                <a:gridCol w="814969">
                  <a:extLst>
                    <a:ext uri="{9D8B030D-6E8A-4147-A177-3AD203B41FA5}">
                      <a16:colId xmlns:a16="http://schemas.microsoft.com/office/drawing/2014/main" val="320349119"/>
                    </a:ext>
                  </a:extLst>
                </a:gridCol>
              </a:tblGrid>
              <a:tr h="24973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업데이트 순서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028621"/>
                  </a:ext>
                </a:extLst>
              </a:tr>
              <a:tr h="2497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화 속성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전사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extLst>
                  <a:ext uri="{0D108BD9-81ED-4DB2-BD59-A6C34878D82A}">
                    <a16:rowId xmlns:a16="http://schemas.microsoft.com/office/drawing/2014/main" val="3639657556"/>
                  </a:ext>
                </a:extLst>
              </a:tr>
              <a:tr h="2497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무 속성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원거리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extLst>
                  <a:ext uri="{0D108BD9-81ED-4DB2-BD59-A6C34878D82A}">
                    <a16:rowId xmlns:a16="http://schemas.microsoft.com/office/drawing/2014/main" val="1932538206"/>
                  </a:ext>
                </a:extLst>
              </a:tr>
              <a:tr h="2497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수 속성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원거리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extLst>
                  <a:ext uri="{0D108BD9-81ED-4DB2-BD59-A6C34878D82A}">
                    <a16:rowId xmlns:a16="http://schemas.microsoft.com/office/drawing/2014/main" val="990900056"/>
                  </a:ext>
                </a:extLst>
              </a:tr>
              <a:tr h="2497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암 속성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탱커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extLst>
                  <a:ext uri="{0D108BD9-81ED-4DB2-BD59-A6C34878D82A}">
                    <a16:rowId xmlns:a16="http://schemas.microsoft.com/office/drawing/2014/main" val="1764171371"/>
                  </a:ext>
                </a:extLst>
              </a:tr>
              <a:tr h="2497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지 속성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전사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extLst>
                  <a:ext uri="{0D108BD9-81ED-4DB2-BD59-A6C34878D82A}">
                    <a16:rowId xmlns:a16="http://schemas.microsoft.com/office/drawing/2014/main" val="1560440491"/>
                  </a:ext>
                </a:extLst>
              </a:tr>
              <a:tr h="2497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화 속성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지원가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extLst>
                  <a:ext uri="{0D108BD9-81ED-4DB2-BD59-A6C34878D82A}">
                    <a16:rowId xmlns:a16="http://schemas.microsoft.com/office/drawing/2014/main" val="904711925"/>
                  </a:ext>
                </a:extLst>
              </a:tr>
              <a:tr h="2497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광 속성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탱커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extLst>
                  <a:ext uri="{0D108BD9-81ED-4DB2-BD59-A6C34878D82A}">
                    <a16:rowId xmlns:a16="http://schemas.microsoft.com/office/drawing/2014/main" val="3659861285"/>
                  </a:ext>
                </a:extLst>
              </a:tr>
              <a:tr h="2497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수 속성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원거리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extLst>
                  <a:ext uri="{0D108BD9-81ED-4DB2-BD59-A6C34878D82A}">
                    <a16:rowId xmlns:a16="http://schemas.microsoft.com/office/drawing/2014/main" val="4098704916"/>
                  </a:ext>
                </a:extLst>
              </a:tr>
              <a:tr h="2497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암 속성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전사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extLst>
                  <a:ext uri="{0D108BD9-81ED-4DB2-BD59-A6C34878D82A}">
                    <a16:rowId xmlns:a16="http://schemas.microsoft.com/office/drawing/2014/main" val="2285511887"/>
                  </a:ext>
                </a:extLst>
              </a:tr>
              <a:tr h="2497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지 속성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전사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extLst>
                  <a:ext uri="{0D108BD9-81ED-4DB2-BD59-A6C34878D82A}">
                    <a16:rowId xmlns:a16="http://schemas.microsoft.com/office/drawing/2014/main" val="3656921416"/>
                  </a:ext>
                </a:extLst>
              </a:tr>
              <a:tr h="2497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광 속성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지원가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extLst>
                  <a:ext uri="{0D108BD9-81ED-4DB2-BD59-A6C34878D82A}">
                    <a16:rowId xmlns:a16="http://schemas.microsoft.com/office/drawing/2014/main" val="1157322895"/>
                  </a:ext>
                </a:extLst>
              </a:tr>
              <a:tr h="2497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화 속성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전사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extLst>
                  <a:ext uri="{0D108BD9-81ED-4DB2-BD59-A6C34878D82A}">
                    <a16:rowId xmlns:a16="http://schemas.microsoft.com/office/drawing/2014/main" val="563685903"/>
                  </a:ext>
                </a:extLst>
              </a:tr>
              <a:tr h="2497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무 속성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원거리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extLst>
                  <a:ext uri="{0D108BD9-81ED-4DB2-BD59-A6C34878D82A}">
                    <a16:rowId xmlns:a16="http://schemas.microsoft.com/office/drawing/2014/main" val="182014932"/>
                  </a:ext>
                </a:extLst>
              </a:tr>
              <a:tr h="2497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수 속성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>
                          <a:effectLst/>
                        </a:rPr>
                        <a:t>지원가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extLst>
                  <a:ext uri="{0D108BD9-81ED-4DB2-BD59-A6C34878D82A}">
                    <a16:rowId xmlns:a16="http://schemas.microsoft.com/office/drawing/2014/main" val="4251685045"/>
                  </a:ext>
                </a:extLst>
              </a:tr>
              <a:tr h="24973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>
                          <a:effectLst/>
                        </a:rPr>
                        <a:t>암 속성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300" u="none" strike="noStrike" dirty="0" err="1">
                          <a:effectLst/>
                        </a:rPr>
                        <a:t>지원가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319" marR="11319" marT="11319" marB="0" anchor="ctr"/>
                </a:tc>
                <a:extLst>
                  <a:ext uri="{0D108BD9-81ED-4DB2-BD59-A6C34878D82A}">
                    <a16:rowId xmlns:a16="http://schemas.microsoft.com/office/drawing/2014/main" val="2946696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72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263655" y="1578250"/>
            <a:ext cx="1447799" cy="14477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381625" y="1549061"/>
            <a:ext cx="1447799" cy="144779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483169" y="1562578"/>
            <a:ext cx="1447799" cy="1447799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14160" y="3606324"/>
            <a:ext cx="154678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딜탱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2130" y="3606324"/>
            <a:ext cx="154678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반사탱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4401" y="3606323"/>
            <a:ext cx="1546789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힐탱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4910" y="5293138"/>
            <a:ext cx="7103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태생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 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탱커 중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퓨어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탱커 포지션은 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퓨어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탱커가 출시 된다면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콜로세움 </a:t>
            </a:r>
            <a:r>
              <a:rPr lang="ko-KR" altLang="en-US" dirty="0" err="1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방어덱에서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기용이 많이 될 것으로 예상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6EEADC-2AE8-4DBB-AA79-2002E0F5157A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233774-8942-45E7-AC99-E4F43A4DA818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탱커 군 분석</a:t>
            </a:r>
          </a:p>
        </p:txBody>
      </p:sp>
    </p:spTree>
    <p:extLst>
      <p:ext uri="{BB962C8B-B14F-4D97-AF65-F5344CB8AC3E}">
        <p14:creationId xmlns:p14="http://schemas.microsoft.com/office/powerpoint/2010/main" val="248867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44" y="2090551"/>
            <a:ext cx="4763165" cy="2676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1612" y="5062066"/>
            <a:ext cx="9368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육체적으로 강력해 보이는 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외모 엄청난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근육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근육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자랑하는 것을 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좋아함 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보디 </a:t>
            </a:r>
            <a:r>
              <a:rPr lang="ko-KR" altLang="en-US" dirty="0" err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빌더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포즈</a:t>
            </a:r>
            <a:r>
              <a:rPr lang="en-US" altLang="ko-KR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6" name="Picture 4" descr="Imat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591" y="2090550"/>
            <a:ext cx="3573530" cy="2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EB7EA2-24C3-436B-AAB5-82C2546290E5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A022F-1E32-4CA0-AFB5-9913C7C5063B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외형 모티브</a:t>
            </a:r>
          </a:p>
        </p:txBody>
      </p:sp>
    </p:spTree>
    <p:extLst>
      <p:ext uri="{BB962C8B-B14F-4D97-AF65-F5344CB8AC3E}">
        <p14:creationId xmlns:p14="http://schemas.microsoft.com/office/powerpoint/2010/main" val="68187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15A8FF6-AA21-4BA8-8F89-1FE77AC6D819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DA30C3-C731-4072-B98F-038B75791591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성격 모티브</a:t>
            </a:r>
          </a:p>
        </p:txBody>
      </p:sp>
      <p:pic>
        <p:nvPicPr>
          <p:cNvPr id="2050" name="Picture 2" descr="완전호로화 쿠로사키 이치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528762"/>
            <a:ext cx="5448300" cy="351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71850" y="5062066"/>
            <a:ext cx="544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자신의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동료를 지키기 위해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무모할 정도로 모든 것을 포기 할 수 있는 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성격 차용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7943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5EF37EE-5B1C-48D2-A856-D1B701573D11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9A88F-319D-444E-815E-5080FB8C0D16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외형</a:t>
            </a:r>
          </a:p>
        </p:txBody>
      </p:sp>
      <p:pic>
        <p:nvPicPr>
          <p:cNvPr id="6" name="Picture 4" descr="Imatge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981" b="99757" l="10000" r="90000">
                        <a14:foregroundMark x1="47818" y1="13835" x2="49091" y2="9223"/>
                        <a14:foregroundMark x1="49091" y1="11650" x2="50545" y2="10680"/>
                        <a14:foregroundMark x1="47818" y1="58252" x2="34545" y2="99757"/>
                        <a14:foregroundMark x1="48000" y1="62379" x2="38909" y2="99757"/>
                        <a14:foregroundMark x1="57818" y1="60437" x2="61455" y2="98058"/>
                        <a14:foregroundMark x1="46545" y1="10194" x2="46545" y2="10194"/>
                        <a14:foregroundMark x1="46182" y1="11893" x2="46182" y2="11893"/>
                        <a14:backgroundMark x1="40182" y1="15534" x2="14545" y2="42718"/>
                        <a14:backgroundMark x1="71636" y1="44903" x2="70000" y2="84709"/>
                        <a14:backgroundMark x1="32727" y1="63592" x2="22000" y2="81553"/>
                        <a14:backgroundMark x1="58909" y1="18204" x2="58909" y2="18204"/>
                        <a14:backgroundMark x1="49273" y1="94175" x2="49273" y2="94175"/>
                        <a14:backgroundMark x1="49636" y1="84709" x2="49636" y2="84709"/>
                        <a14:backgroundMark x1="49636" y1="83738" x2="49636" y2="83738"/>
                        <a14:backgroundMark x1="70545" y1="97087" x2="72364" y2="980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393" y="1526528"/>
            <a:ext cx="7117253" cy="5331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7530091" y="1520825"/>
            <a:ext cx="3777241" cy="1273323"/>
            <a:chOff x="7434841" y="1457058"/>
            <a:chExt cx="3777241" cy="1273323"/>
          </a:xfrm>
        </p:grpSpPr>
        <p:cxnSp>
          <p:nvCxnSpPr>
            <p:cNvPr id="3" name="직선 연결선 2"/>
            <p:cNvCxnSpPr>
              <a:endCxn id="7" idx="1"/>
            </p:cNvCxnSpPr>
            <p:nvPr/>
          </p:nvCxnSpPr>
          <p:spPr>
            <a:xfrm>
              <a:off x="7434841" y="2093720"/>
              <a:ext cx="15638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/>
            <p:cNvSpPr/>
            <p:nvPr/>
          </p:nvSpPr>
          <p:spPr>
            <a:xfrm>
              <a:off x="8998721" y="1457058"/>
              <a:ext cx="2213361" cy="1273323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무기</a:t>
              </a:r>
              <a:endPara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날카로운 징이 달린</a:t>
              </a:r>
              <a:endParaRPr lang="en-US" altLang="ko-KR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dirty="0" err="1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너클의</a:t>
              </a:r>
              <a:r>
                <a:rPr lang="ko-KR" altLang="en-US" dirty="0" smtClean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형태</a:t>
              </a:r>
              <a:endPara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1" name="직선 연결선 10"/>
          <p:cNvCxnSpPr>
            <a:stCxn id="12" idx="3"/>
          </p:cNvCxnSpPr>
          <p:nvPr/>
        </p:nvCxnSpPr>
        <p:spPr>
          <a:xfrm>
            <a:off x="3238500" y="3143250"/>
            <a:ext cx="1504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457200" y="2424112"/>
            <a:ext cx="2781300" cy="143827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상체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과도하게 느껴질 만큼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근육이 포인트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5" name="직선 연결선 14"/>
          <p:cNvCxnSpPr>
            <a:endCxn id="16" idx="1"/>
          </p:cNvCxnSpPr>
          <p:nvPr/>
        </p:nvCxnSpPr>
        <p:spPr>
          <a:xfrm flipV="1">
            <a:off x="7023100" y="5481712"/>
            <a:ext cx="2070871" cy="46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093971" y="4845050"/>
            <a:ext cx="2213361" cy="1273323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하체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몸에 딱 떨어지는 </a:t>
            </a:r>
            <a:endParaRPr lang="en-US" altLang="ko-KR" dirty="0" smtClean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군복 하의와 전투화</a:t>
            </a:r>
            <a:endParaRPr lang="ko-KR" alt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74" name="Picture 2" descr="G마켓 - 사막색/전투복/상하의 BDU세트/태양의 후예/군복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73132" y="4371291"/>
            <a:ext cx="2220839" cy="222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ttachment/너클/2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008" y="94861"/>
            <a:ext cx="1901285" cy="1425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58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61975" y="1530350"/>
            <a:ext cx="4381500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태어나자마자 버려져 전쟁터에서 자란 그는 전장이 집이었고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동료들이 가족이었다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하지만 가혹한 전장에서 살아남는 동료들은 극소수였고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 극소수의 동료들 마저 반복되는 전장 속에서 죽어갔다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이러한 상황에 정신적으로 지쳐버린 그는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나도 이제 제발 동료 곁으로 가고 싶어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＂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라고 할 때 적군이 사용한 폭격에 휘말리게 되었고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눈을 감았다 떴을 때</a:t>
            </a:r>
            <a:endParaRPr lang="en-US" altLang="ko-KR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그는 </a:t>
            </a:r>
            <a:r>
              <a:rPr lang="ko-KR" altLang="en-US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광기의 사막에 </a:t>
            </a:r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있었다</a:t>
            </a:r>
            <a:r>
              <a:rPr lang="en-US" altLang="ko-KR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1D9335-50FA-405A-A6CE-4E67FBB4D783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DE6EFC-4A69-4FCC-8B2C-66F4CD58F98F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스토리</a:t>
            </a:r>
          </a:p>
        </p:txBody>
      </p:sp>
    </p:spTree>
    <p:extLst>
      <p:ext uri="{BB962C8B-B14F-4D97-AF65-F5344CB8AC3E}">
        <p14:creationId xmlns:p14="http://schemas.microsoft.com/office/powerpoint/2010/main" val="114525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32CF42-B24B-4AA9-8FA2-1F17BFC2A361}"/>
              </a:ext>
            </a:extLst>
          </p:cNvPr>
          <p:cNvSpPr/>
          <p:nvPr/>
        </p:nvSpPr>
        <p:spPr>
          <a:xfrm>
            <a:off x="0" y="0"/>
            <a:ext cx="561975" cy="561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D18B9-0280-47ED-9E64-AE0287AAFC27}"/>
              </a:ext>
            </a:extLst>
          </p:cNvPr>
          <p:cNvSpPr txBox="1"/>
          <p:nvPr/>
        </p:nvSpPr>
        <p:spPr>
          <a:xfrm>
            <a:off x="561975" y="96321"/>
            <a:ext cx="311467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신규 캐릭터 보유 능력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59" y="1520825"/>
            <a:ext cx="9110481" cy="4314825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5317802" y="2012870"/>
            <a:ext cx="5103495" cy="3610451"/>
            <a:chOff x="5324031" y="2014537"/>
            <a:chExt cx="5103495" cy="3610451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5324031" y="2014537"/>
              <a:ext cx="5103495" cy="3610451"/>
            </a:xfrm>
            <a:prstGeom prst="roundRect">
              <a:avLst>
                <a:gd name="adj" fmla="val 2155"/>
              </a:avLst>
            </a:prstGeom>
            <a:solidFill>
              <a:schemeClr val="tx1">
                <a:alpha val="50000"/>
              </a:schemeClr>
            </a:solidFill>
            <a:ln>
              <a:solidFill>
                <a:srgbClr val="4341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5358004" y="2047875"/>
              <a:ext cx="5010150" cy="301625"/>
              <a:chOff x="5372292" y="2509837"/>
              <a:chExt cx="5010150" cy="301625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5372292" y="2509837"/>
                <a:ext cx="5010150" cy="301625"/>
              </a:xfrm>
              <a:prstGeom prst="roundRect">
                <a:avLst/>
              </a:prstGeom>
              <a:solidFill>
                <a:srgbClr val="2D2A25"/>
              </a:solidFill>
              <a:ln>
                <a:solidFill>
                  <a:srgbClr val="91827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5396107" y="2534649"/>
                <a:ext cx="4962378" cy="253293"/>
                <a:chOff x="5396107" y="2534649"/>
                <a:chExt cx="4962378" cy="253293"/>
              </a:xfrm>
            </p:grpSpPr>
            <p:sp>
              <p:nvSpPr>
                <p:cNvPr id="8" name="모서리가 둥근 직사각형 7"/>
                <p:cNvSpPr/>
                <p:nvPr/>
              </p:nvSpPr>
              <p:spPr>
                <a:xfrm>
                  <a:off x="7058313" y="2534649"/>
                  <a:ext cx="1638108" cy="252000"/>
                </a:xfrm>
                <a:prstGeom prst="roundRect">
                  <a:avLst/>
                </a:prstGeom>
                <a:solidFill>
                  <a:srgbClr val="ECD9BB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rgbClr val="271D10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보유 능력</a:t>
                  </a:r>
                  <a:endParaRPr lang="ko-KR" altLang="en-US" sz="1000" dirty="0">
                    <a:solidFill>
                      <a:srgbClr val="271D1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5396107" y="2534649"/>
                  <a:ext cx="1638108" cy="252000"/>
                </a:xfrm>
                <a:prstGeom prst="roundRect">
                  <a:avLst/>
                </a:prstGeom>
                <a:solidFill>
                  <a:srgbClr val="271D1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rgbClr val="ECD9BB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프로필</a:t>
                  </a:r>
                  <a:endParaRPr lang="ko-KR" altLang="en-US" sz="1000" dirty="0">
                    <a:solidFill>
                      <a:srgbClr val="ECD9BB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  <p:sp>
              <p:nvSpPr>
                <p:cNvPr id="10" name="모서리가 둥근 직사각형 9"/>
                <p:cNvSpPr/>
                <p:nvPr/>
              </p:nvSpPr>
              <p:spPr>
                <a:xfrm>
                  <a:off x="8720377" y="2535942"/>
                  <a:ext cx="1638108" cy="252000"/>
                </a:xfrm>
                <a:prstGeom prst="roundRect">
                  <a:avLst/>
                </a:prstGeom>
                <a:solidFill>
                  <a:srgbClr val="271D1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dirty="0" smtClean="0">
                      <a:solidFill>
                        <a:srgbClr val="ECD9BB"/>
                      </a:solidFill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진행도</a:t>
                  </a:r>
                  <a:endParaRPr lang="ko-KR" altLang="en-US" sz="1000" dirty="0">
                    <a:solidFill>
                      <a:srgbClr val="ECD9BB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sp>
          <p:nvSpPr>
            <p:cNvPr id="15" name="모서리가 둥근 직사각형 14"/>
            <p:cNvSpPr/>
            <p:nvPr/>
          </p:nvSpPr>
          <p:spPr>
            <a:xfrm>
              <a:off x="5358004" y="2374312"/>
              <a:ext cx="5010150" cy="3226388"/>
            </a:xfrm>
            <a:prstGeom prst="roundRect">
              <a:avLst>
                <a:gd name="adj" fmla="val 2155"/>
              </a:avLst>
            </a:prstGeom>
            <a:solidFill>
              <a:schemeClr val="tx1">
                <a:alpha val="50000"/>
              </a:schemeClr>
            </a:solidFill>
            <a:ln>
              <a:solidFill>
                <a:srgbClr val="2E232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2"/>
            <a:srcRect l="63670" t="23253" r="30449" b="64386"/>
            <a:stretch/>
          </p:blipFill>
          <p:spPr>
            <a:xfrm>
              <a:off x="7351825" y="2519363"/>
              <a:ext cx="535781" cy="533400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 rotWithShape="1">
            <a:blip r:embed="rId2"/>
            <a:srcRect l="63626" t="37336" r="30261" b="49882"/>
            <a:stretch/>
          </p:blipFill>
          <p:spPr>
            <a:xfrm>
              <a:off x="7348538" y="3139440"/>
              <a:ext cx="533020" cy="551498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rcRect l="63626" t="51663" r="30524" b="35423"/>
            <a:stretch/>
          </p:blipFill>
          <p:spPr>
            <a:xfrm>
              <a:off x="7348537" y="3777615"/>
              <a:ext cx="533020" cy="557213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/>
            <a:srcRect l="63626" t="73437" r="30472" b="14091"/>
            <a:stretch/>
          </p:blipFill>
          <p:spPr>
            <a:xfrm>
              <a:off x="7343823" y="4698682"/>
              <a:ext cx="537734" cy="538163"/>
            </a:xfrm>
            <a:prstGeom prst="rect">
              <a:avLst/>
            </a:prstGeom>
          </p:spPr>
        </p:pic>
      </p:grpSp>
      <p:sp>
        <p:nvSpPr>
          <p:cNvPr id="20" name="TextBox 19"/>
          <p:cNvSpPr txBox="1"/>
          <p:nvPr/>
        </p:nvSpPr>
        <p:spPr>
          <a:xfrm>
            <a:off x="5353335" y="2359612"/>
            <a:ext cx="742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9465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공격력</a:t>
            </a:r>
            <a:endParaRPr lang="en-US" altLang="ko-KR" sz="800" dirty="0" smtClean="0">
              <a:solidFill>
                <a:srgbClr val="9465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9465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치명타 확률</a:t>
            </a:r>
            <a:endParaRPr lang="en-US" altLang="ko-KR" sz="800" dirty="0" smtClean="0">
              <a:solidFill>
                <a:srgbClr val="9465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9465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체력 </a:t>
            </a:r>
            <a:endParaRPr lang="en-US" altLang="ko-KR" sz="800" dirty="0" smtClean="0">
              <a:solidFill>
                <a:srgbClr val="9465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9465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</a:t>
            </a:r>
            <a:endParaRPr lang="en-US" altLang="ko-KR" sz="800" dirty="0" smtClean="0">
              <a:solidFill>
                <a:srgbClr val="9465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9465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피해 감소</a:t>
            </a:r>
            <a:endParaRPr lang="en-US" altLang="ko-KR" sz="800" dirty="0" smtClean="0">
              <a:solidFill>
                <a:srgbClr val="9465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smtClean="0">
                <a:solidFill>
                  <a:srgbClr val="9465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카드 슬롯</a:t>
            </a:r>
            <a:endParaRPr lang="en-US" altLang="ko-KR" sz="800" dirty="0" smtClean="0">
              <a:solidFill>
                <a:srgbClr val="9465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err="1" smtClean="0">
                <a:solidFill>
                  <a:srgbClr val="9465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화속성</a:t>
            </a:r>
            <a:r>
              <a:rPr lang="ko-KR" altLang="en-US" sz="800" dirty="0" smtClean="0">
                <a:solidFill>
                  <a:srgbClr val="9465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저항</a:t>
            </a:r>
            <a:endParaRPr lang="en-US" altLang="ko-KR" sz="800" dirty="0" smtClean="0">
              <a:solidFill>
                <a:srgbClr val="9465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 err="1" smtClean="0">
                <a:solidFill>
                  <a:srgbClr val="9465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수속성</a:t>
            </a:r>
            <a:r>
              <a:rPr lang="ko-KR" altLang="en-US" sz="800" dirty="0" smtClean="0">
                <a:solidFill>
                  <a:srgbClr val="94654D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저항</a:t>
            </a:r>
            <a:endParaRPr lang="ko-KR" altLang="en-US" sz="800" dirty="0">
              <a:solidFill>
                <a:srgbClr val="94654D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526952" y="2359612"/>
            <a:ext cx="7426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8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999%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99,999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9999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999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-30%</a:t>
            </a:r>
          </a:p>
          <a:p>
            <a:pPr algn="r">
              <a:lnSpc>
                <a:spcPct val="150000"/>
              </a:lnSpc>
            </a:pPr>
            <a:r>
              <a:rPr lang="en-US" altLang="ko-KR" sz="8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30%</a:t>
            </a:r>
            <a:endParaRPr lang="ko-KR" altLang="en-US" sz="800" dirty="0">
              <a:solidFill>
                <a:srgbClr val="ECD9B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48282" y="4171945"/>
            <a:ext cx="11239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</a:t>
            </a:r>
            <a:r>
              <a:rPr lang="ko-KR" altLang="en-US" sz="7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파티</a:t>
            </a:r>
            <a:r>
              <a:rPr lang="en-US" altLang="ko-KR" sz="7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] </a:t>
            </a:r>
            <a:r>
              <a:rPr lang="ko-KR" altLang="en-US" sz="7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방어력 </a:t>
            </a:r>
            <a:r>
              <a:rPr lang="en-US" altLang="ko-KR" sz="700" dirty="0" smtClean="0">
                <a:solidFill>
                  <a:srgbClr val="00B05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+ 999.9% </a:t>
            </a:r>
            <a:endParaRPr lang="ko-KR" altLang="en-US" sz="700" dirty="0">
              <a:solidFill>
                <a:srgbClr val="00B05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955074" y="2505076"/>
            <a:ext cx="2276475" cy="119062"/>
          </a:xfrm>
          <a:prstGeom prst="rect">
            <a:avLst/>
          </a:prstGeom>
          <a:solidFill>
            <a:srgbClr val="1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00" dirty="0" smtClean="0">
                <a:solidFill>
                  <a:srgbClr val="5445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착용 가능 장비</a:t>
            </a:r>
            <a:endParaRPr lang="ko-KR" altLang="en-US" sz="600" dirty="0">
              <a:solidFill>
                <a:srgbClr val="5445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955073" y="3144442"/>
            <a:ext cx="2276475" cy="119062"/>
          </a:xfrm>
          <a:prstGeom prst="rect">
            <a:avLst/>
          </a:prstGeom>
          <a:solidFill>
            <a:srgbClr val="1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00" dirty="0" smtClean="0">
                <a:solidFill>
                  <a:srgbClr val="5445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일반 공격</a:t>
            </a:r>
            <a:endParaRPr lang="ko-KR" altLang="en-US" sz="600" dirty="0">
              <a:solidFill>
                <a:srgbClr val="5445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55072" y="3758565"/>
            <a:ext cx="2276475" cy="119062"/>
          </a:xfrm>
          <a:prstGeom prst="rect">
            <a:avLst/>
          </a:prstGeom>
          <a:solidFill>
            <a:srgbClr val="1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00" dirty="0" err="1" smtClean="0">
                <a:solidFill>
                  <a:srgbClr val="5445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연계기</a:t>
            </a:r>
            <a:endParaRPr lang="ko-KR" altLang="en-US" sz="600" dirty="0">
              <a:solidFill>
                <a:srgbClr val="5445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55072" y="4679632"/>
            <a:ext cx="2276475" cy="119062"/>
          </a:xfrm>
          <a:prstGeom prst="rect">
            <a:avLst/>
          </a:prstGeom>
          <a:solidFill>
            <a:srgbClr val="1C19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ko-KR" altLang="en-US" sz="600" smtClean="0">
                <a:solidFill>
                  <a:srgbClr val="54452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특수 능력</a:t>
            </a:r>
            <a:endParaRPr lang="ko-KR" altLang="en-US" sz="600" dirty="0">
              <a:solidFill>
                <a:srgbClr val="54452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55072" y="2648950"/>
            <a:ext cx="2276475" cy="402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건틀렛</a:t>
            </a:r>
            <a:r>
              <a:rPr lang="en-US" altLang="ko-KR" sz="7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700" dirty="0" err="1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악세사리</a:t>
            </a:r>
            <a:endParaRPr lang="ko-KR" altLang="en-US" sz="700" dirty="0">
              <a:solidFill>
                <a:srgbClr val="ECD9B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955072" y="3289316"/>
            <a:ext cx="2276475" cy="402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용병술</a:t>
            </a:r>
            <a:endParaRPr lang="en-US" altLang="ko-KR" sz="700" dirty="0" smtClean="0">
              <a:solidFill>
                <a:srgbClr val="ECD9B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45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공격 </a:t>
            </a:r>
            <a:r>
              <a:rPr lang="en-US" altLang="ko-KR" sz="45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45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가까운 적에게 빠르게 돌진하여 공격합니다</a:t>
            </a:r>
            <a:r>
              <a:rPr lang="en-US" altLang="ko-KR" sz="45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45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전투의 함성 </a:t>
            </a:r>
            <a:r>
              <a:rPr lang="en-US" altLang="ko-KR" sz="45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45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큰 소리를 내어 주변의 적을 도발하고 적의 방어력을 </a:t>
            </a:r>
            <a:r>
              <a:rPr lang="en-US" altLang="ko-KR" sz="45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</a:t>
            </a:r>
            <a:r>
              <a:rPr lang="ko-KR" altLang="en-US" sz="45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초간 </a:t>
            </a:r>
            <a:r>
              <a:rPr lang="en-US" altLang="ko-KR" sz="45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n% </a:t>
            </a:r>
            <a:r>
              <a:rPr lang="ko-KR" altLang="en-US" sz="45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감소 시킵니다</a:t>
            </a:r>
            <a:r>
              <a:rPr lang="en-US" altLang="ko-KR" sz="45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450" dirty="0">
              <a:solidFill>
                <a:srgbClr val="ECD9B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7956564" y="3899867"/>
            <a:ext cx="2276475" cy="402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 err="1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라이징</a:t>
            </a:r>
            <a:r>
              <a:rPr lang="ko-KR" altLang="en-US" sz="7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드래곤</a:t>
            </a:r>
            <a:endParaRPr lang="en-US" altLang="ko-KR" sz="700" dirty="0" smtClean="0">
              <a:solidFill>
                <a:srgbClr val="ECD9B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700" dirty="0">
              <a:solidFill>
                <a:srgbClr val="ECD9B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적을 강한 힘으로 공중에 띄운 후 땅으로 내려 찍으며</a:t>
            </a:r>
            <a:endParaRPr lang="en-US" altLang="ko-KR" sz="700" dirty="0" smtClean="0">
              <a:solidFill>
                <a:srgbClr val="ECD9B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주변의 적에게 강인함의 </a:t>
            </a:r>
            <a:r>
              <a:rPr lang="en-US" altLang="ko-KR" sz="7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n% </a:t>
            </a:r>
            <a:r>
              <a:rPr lang="ko-KR" altLang="en-US" sz="7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만큼 피해를 줍니다</a:t>
            </a:r>
            <a:endParaRPr lang="ko-KR" altLang="en-US" sz="700" dirty="0">
              <a:solidFill>
                <a:srgbClr val="ECD9B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955072" y="4823506"/>
            <a:ext cx="2276475" cy="4021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유대감</a:t>
            </a:r>
            <a:endParaRPr lang="en-US" altLang="ko-KR" sz="700" dirty="0" smtClean="0">
              <a:solidFill>
                <a:srgbClr val="ECD9B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7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살아있는 팀원의 수에 비례해 방어력이 최대 </a:t>
            </a:r>
            <a:r>
              <a:rPr lang="en-US" altLang="ko-KR" sz="7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50%</a:t>
            </a:r>
            <a:r>
              <a:rPr lang="ko-KR" altLang="en-US" sz="7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까지 증가 합니다</a:t>
            </a:r>
            <a:r>
              <a:rPr lang="en-US" altLang="ko-KR" sz="700" dirty="0" smtClean="0">
                <a:solidFill>
                  <a:srgbClr val="ECD9BB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700" dirty="0">
              <a:solidFill>
                <a:srgbClr val="ECD9BB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344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476</Words>
  <Application>Microsoft Office PowerPoint</Application>
  <PresentationFormat>와이드스크린</PresentationFormat>
  <Paragraphs>195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나눔스퀘어 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Atents</cp:lastModifiedBy>
  <cp:revision>57</cp:revision>
  <dcterms:created xsi:type="dcterms:W3CDTF">2021-03-29T02:11:06Z</dcterms:created>
  <dcterms:modified xsi:type="dcterms:W3CDTF">2021-03-30T03:57:09Z</dcterms:modified>
</cp:coreProperties>
</file>