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1" r:id="rId7"/>
    <p:sldId id="262" r:id="rId8"/>
    <p:sldId id="263" r:id="rId9"/>
    <p:sldId id="264" r:id="rId10"/>
    <p:sldId id="265" r:id="rId11"/>
    <p:sldId id="266" r:id="rId12"/>
    <p:sldId id="267"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81" userDrawn="1">
          <p15:clr>
            <a:srgbClr val="A4A3A4"/>
          </p15:clr>
        </p15:guide>
        <p15:guide id="4" orient="horz" pos="9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ADAD"/>
    <a:srgbClr val="9B8456"/>
    <a:srgbClr val="6FB05D"/>
    <a:srgbClr val="BCBDB7"/>
    <a:srgbClr val="2E3349"/>
    <a:srgbClr val="8895BB"/>
    <a:srgbClr val="161922"/>
    <a:srgbClr val="BDB4A9"/>
    <a:srgbClr val="B3B6C5"/>
    <a:srgbClr val="90A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125" d="100"/>
          <a:sy n="125" d="100"/>
        </p:scale>
        <p:origin x="-816" y="-210"/>
      </p:cViewPr>
      <p:guideLst>
        <p:guide orient="horz" pos="2160"/>
        <p:guide pos="3840"/>
        <p:guide orient="horz" pos="3181"/>
        <p:guide orient="horz" pos="9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225685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94401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237887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311795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307298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161612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168230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106430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322077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6614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8659668E-6701-4295-90E3-12D022C7DF88}" type="datetimeFigureOut">
              <a:rPr lang="ko-KR" altLang="en-US" smtClean="0"/>
              <a:t>2021-03-30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110668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9668E-6701-4295-90E3-12D022C7DF88}" type="datetimeFigureOut">
              <a:rPr lang="ko-KR" altLang="en-US" smtClean="0"/>
              <a:t>2021-03-30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DDCB6-0752-4D3B-951B-E9626ACC4BA5}" type="slidenum">
              <a:rPr lang="ko-KR" altLang="en-US" smtClean="0"/>
              <a:t>‹#›</a:t>
            </a:fld>
            <a:endParaRPr lang="ko-KR" altLang="en-US"/>
          </a:p>
        </p:txBody>
      </p:sp>
    </p:spTree>
    <p:extLst>
      <p:ext uri="{BB962C8B-B14F-4D97-AF65-F5344CB8AC3E}">
        <p14:creationId xmlns:p14="http://schemas.microsoft.com/office/powerpoint/2010/main" val="579907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10709515-9060-42D4-A650-FD99DE9B4AD1}"/>
              </a:ext>
            </a:extLst>
          </p:cNvPr>
          <p:cNvGrpSpPr/>
          <p:nvPr/>
        </p:nvGrpSpPr>
        <p:grpSpPr>
          <a:xfrm>
            <a:off x="1134433" y="-219075"/>
            <a:ext cx="9942183" cy="7296150"/>
            <a:chOff x="1134433" y="-219075"/>
            <a:chExt cx="9942183" cy="7296150"/>
          </a:xfrm>
        </p:grpSpPr>
        <p:sp>
          <p:nvSpPr>
            <p:cNvPr id="6" name="자유형: 도형 5">
              <a:extLst>
                <a:ext uri="{FF2B5EF4-FFF2-40B4-BE49-F238E27FC236}">
                  <a16:creationId xmlns:a16="http://schemas.microsoft.com/office/drawing/2014/main" id="{80BCDF71-5A47-4C91-920E-8D54D40023C1}"/>
                </a:ext>
              </a:extLst>
            </p:cNvPr>
            <p:cNvSpPr/>
            <p:nvPr/>
          </p:nvSpPr>
          <p:spPr>
            <a:xfrm>
              <a:off x="1134433" y="1"/>
              <a:ext cx="9942183" cy="6857999"/>
            </a:xfrm>
            <a:custGeom>
              <a:avLst/>
              <a:gdLst>
                <a:gd name="connsiteX0" fmla="*/ 3429000 w 9942183"/>
                <a:gd name="connsiteY0" fmla="*/ 0 h 6857999"/>
                <a:gd name="connsiteX1" fmla="*/ 6513184 w 9942183"/>
                <a:gd name="connsiteY1" fmla="*/ 0 h 6857999"/>
                <a:gd name="connsiteX2" fmla="*/ 9942183 w 9942183"/>
                <a:gd name="connsiteY2" fmla="*/ 3429000 h 6857999"/>
                <a:gd name="connsiteX3" fmla="*/ 6513184 w 9942183"/>
                <a:gd name="connsiteY3" fmla="*/ 6857999 h 6857999"/>
                <a:gd name="connsiteX4" fmla="*/ 3429000 w 9942183"/>
                <a:gd name="connsiteY4" fmla="*/ 6857999 h 6857999"/>
                <a:gd name="connsiteX5" fmla="*/ 0 w 9942183"/>
                <a:gd name="connsiteY5" fmla="*/ 342900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183" h="6857999">
                  <a:moveTo>
                    <a:pt x="3429000" y="0"/>
                  </a:moveTo>
                  <a:lnTo>
                    <a:pt x="6513184" y="0"/>
                  </a:lnTo>
                  <a:lnTo>
                    <a:pt x="9942183" y="3429000"/>
                  </a:lnTo>
                  <a:lnTo>
                    <a:pt x="6513184" y="6857999"/>
                  </a:lnTo>
                  <a:lnTo>
                    <a:pt x="3429000" y="6857999"/>
                  </a:lnTo>
                  <a:lnTo>
                    <a:pt x="0" y="3429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ko-KR" altLang="en-US" sz="9600" dirty="0">
                  <a:solidFill>
                    <a:schemeClr val="bg1"/>
                  </a:solidFill>
                  <a:latin typeface="나눔스퀘어 ExtraBold" panose="020B0600000101010101" pitchFamily="50" charset="-127"/>
                  <a:ea typeface="나눔스퀘어 ExtraBold" panose="020B0600000101010101" pitchFamily="50" charset="-127"/>
                </a:rPr>
                <a:t>신규 캐릭터 기획</a:t>
              </a:r>
            </a:p>
          </p:txBody>
        </p:sp>
        <p:sp>
          <p:nvSpPr>
            <p:cNvPr id="10" name="자유형: 도형 9">
              <a:extLst>
                <a:ext uri="{FF2B5EF4-FFF2-40B4-BE49-F238E27FC236}">
                  <a16:creationId xmlns:a16="http://schemas.microsoft.com/office/drawing/2014/main" id="{D1FA05B2-AADD-48CC-BBBB-6C43013468B7}"/>
                </a:ext>
              </a:extLst>
            </p:cNvPr>
            <p:cNvSpPr/>
            <p:nvPr/>
          </p:nvSpPr>
          <p:spPr>
            <a:xfrm rot="2700000">
              <a:off x="2447924" y="-219075"/>
              <a:ext cx="7296150" cy="7296150"/>
            </a:xfrm>
            <a:custGeom>
              <a:avLst/>
              <a:gdLst>
                <a:gd name="connsiteX0" fmla="*/ 2408361 w 7296150"/>
                <a:gd name="connsiteY0" fmla="*/ 38451 h 7296150"/>
                <a:gd name="connsiteX1" fmla="*/ 2446812 w 7296150"/>
                <a:gd name="connsiteY1" fmla="*/ 0 h 7296150"/>
                <a:gd name="connsiteX2" fmla="*/ 7296150 w 7296150"/>
                <a:gd name="connsiteY2" fmla="*/ 0 h 7296150"/>
                <a:gd name="connsiteX3" fmla="*/ 7296150 w 7296150"/>
                <a:gd name="connsiteY3" fmla="*/ 4849338 h 7296150"/>
                <a:gd name="connsiteX4" fmla="*/ 7257699 w 7296150"/>
                <a:gd name="connsiteY4" fmla="*/ 4887789 h 7296150"/>
                <a:gd name="connsiteX5" fmla="*/ 7257699 w 7296150"/>
                <a:gd name="connsiteY5" fmla="*/ 38451 h 7296150"/>
                <a:gd name="connsiteX6" fmla="*/ 0 w 7296150"/>
                <a:gd name="connsiteY6" fmla="*/ 2446812 h 7296150"/>
                <a:gd name="connsiteX7" fmla="*/ 38451 w 7296150"/>
                <a:gd name="connsiteY7" fmla="*/ 2408361 h 7296150"/>
                <a:gd name="connsiteX8" fmla="*/ 38451 w 7296150"/>
                <a:gd name="connsiteY8" fmla="*/ 7257699 h 7296150"/>
                <a:gd name="connsiteX9" fmla="*/ 4887789 w 7296150"/>
                <a:gd name="connsiteY9" fmla="*/ 7257699 h 7296150"/>
                <a:gd name="connsiteX10" fmla="*/ 4849338 w 7296150"/>
                <a:gd name="connsiteY10" fmla="*/ 7296150 h 7296150"/>
                <a:gd name="connsiteX11" fmla="*/ 0 w 7296150"/>
                <a:gd name="connsiteY11" fmla="*/ 7296150 h 729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6150" h="7296150">
                  <a:moveTo>
                    <a:pt x="2408361" y="38451"/>
                  </a:moveTo>
                  <a:lnTo>
                    <a:pt x="2446812" y="0"/>
                  </a:lnTo>
                  <a:lnTo>
                    <a:pt x="7296150" y="0"/>
                  </a:lnTo>
                  <a:lnTo>
                    <a:pt x="7296150" y="4849338"/>
                  </a:lnTo>
                  <a:lnTo>
                    <a:pt x="7257699" y="4887789"/>
                  </a:lnTo>
                  <a:lnTo>
                    <a:pt x="7257699" y="38451"/>
                  </a:lnTo>
                  <a:close/>
                  <a:moveTo>
                    <a:pt x="0" y="2446812"/>
                  </a:moveTo>
                  <a:lnTo>
                    <a:pt x="38451" y="2408361"/>
                  </a:lnTo>
                  <a:lnTo>
                    <a:pt x="38451" y="7257699"/>
                  </a:lnTo>
                  <a:lnTo>
                    <a:pt x="4887789" y="7257699"/>
                  </a:lnTo>
                  <a:lnTo>
                    <a:pt x="4849338" y="7296150"/>
                  </a:lnTo>
                  <a:lnTo>
                    <a:pt x="0" y="729615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grpSp>
      <p:pic>
        <p:nvPicPr>
          <p:cNvPr id="11" name="Picture 2" descr="게임성과 BM모델이 반비례! - 가디언 테일즈">
            <a:extLst>
              <a:ext uri="{FF2B5EF4-FFF2-40B4-BE49-F238E27FC236}">
                <a16:creationId xmlns:a16="http://schemas.microsoft.com/office/drawing/2014/main" id="{201A3E77-D572-487A-8113-D321C59D8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4" y="261938"/>
            <a:ext cx="476250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14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D1C33DD-15F7-459C-9014-7CE8414987AE}"/>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9</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5" name="TextBox 4">
            <a:extLst>
              <a:ext uri="{FF2B5EF4-FFF2-40B4-BE49-F238E27FC236}">
                <a16:creationId xmlns:a16="http://schemas.microsoft.com/office/drawing/2014/main" id="{7A0FA0CE-5EE3-49A9-A067-F6191896CEF4}"/>
              </a:ext>
            </a:extLst>
          </p:cNvPr>
          <p:cNvSpPr txBox="1"/>
          <p:nvPr/>
        </p:nvSpPr>
        <p:spPr>
          <a:xfrm>
            <a:off x="561975" y="96321"/>
            <a:ext cx="3114675" cy="369332"/>
          </a:xfrm>
          <a:prstGeom prst="rect">
            <a:avLst/>
          </a:prstGeom>
          <a:noFill/>
        </p:spPr>
        <p:txBody>
          <a:bodyPr wrap="square" rtlCol="0" anchor="t">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신규 캐릭터 공격 모션</a:t>
            </a:r>
          </a:p>
        </p:txBody>
      </p:sp>
    </p:spTree>
    <p:extLst>
      <p:ext uri="{BB962C8B-B14F-4D97-AF65-F5344CB8AC3E}">
        <p14:creationId xmlns:p14="http://schemas.microsoft.com/office/powerpoint/2010/main" val="259371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95BE0E9-4253-4EAD-A307-A1903F418235}"/>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10</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5" name="TextBox 4">
            <a:extLst>
              <a:ext uri="{FF2B5EF4-FFF2-40B4-BE49-F238E27FC236}">
                <a16:creationId xmlns:a16="http://schemas.microsoft.com/office/drawing/2014/main" id="{ED2FD440-C732-4119-97D8-5E3691D31A9E}"/>
              </a:ext>
            </a:extLst>
          </p:cNvPr>
          <p:cNvSpPr txBox="1"/>
          <p:nvPr/>
        </p:nvSpPr>
        <p:spPr>
          <a:xfrm>
            <a:off x="561975" y="96321"/>
            <a:ext cx="3114675" cy="369332"/>
          </a:xfrm>
          <a:prstGeom prst="rect">
            <a:avLst/>
          </a:prstGeom>
          <a:noFill/>
        </p:spPr>
        <p:txBody>
          <a:bodyPr wrap="square" rtlCol="0" anchor="t">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신규 캐릭터 전용 무기</a:t>
            </a:r>
          </a:p>
        </p:txBody>
      </p:sp>
      <p:pic>
        <p:nvPicPr>
          <p:cNvPr id="3" name="그림 2">
            <a:extLst>
              <a:ext uri="{FF2B5EF4-FFF2-40B4-BE49-F238E27FC236}">
                <a16:creationId xmlns:a16="http://schemas.microsoft.com/office/drawing/2014/main" id="{85287F58-C668-416B-84F7-1C9A05F2AAB3}"/>
              </a:ext>
            </a:extLst>
          </p:cNvPr>
          <p:cNvPicPr>
            <a:picLocks noChangeAspect="1"/>
          </p:cNvPicPr>
          <p:nvPr/>
        </p:nvPicPr>
        <p:blipFill>
          <a:blip r:embed="rId2"/>
          <a:stretch>
            <a:fillRect/>
          </a:stretch>
        </p:blipFill>
        <p:spPr>
          <a:xfrm>
            <a:off x="1540200" y="1530350"/>
            <a:ext cx="9111600" cy="4315355"/>
          </a:xfrm>
          <a:prstGeom prst="rect">
            <a:avLst/>
          </a:prstGeom>
        </p:spPr>
      </p:pic>
      <p:grpSp>
        <p:nvGrpSpPr>
          <p:cNvPr id="8" name="그룹 7">
            <a:extLst>
              <a:ext uri="{FF2B5EF4-FFF2-40B4-BE49-F238E27FC236}">
                <a16:creationId xmlns:a16="http://schemas.microsoft.com/office/drawing/2014/main" id="{D0DEBC19-3368-4779-9D66-CF5EC66FC0C3}"/>
              </a:ext>
            </a:extLst>
          </p:cNvPr>
          <p:cNvGrpSpPr/>
          <p:nvPr/>
        </p:nvGrpSpPr>
        <p:grpSpPr>
          <a:xfrm>
            <a:off x="3028949" y="1816271"/>
            <a:ext cx="6470650" cy="3625850"/>
            <a:chOff x="3039110" y="1800860"/>
            <a:chExt cx="6470650" cy="3625850"/>
          </a:xfrm>
        </p:grpSpPr>
        <p:sp>
          <p:nvSpPr>
            <p:cNvPr id="6" name="사각형: 둥근 모서리 5">
              <a:extLst>
                <a:ext uri="{FF2B5EF4-FFF2-40B4-BE49-F238E27FC236}">
                  <a16:creationId xmlns:a16="http://schemas.microsoft.com/office/drawing/2014/main" id="{1FDF2819-529C-4628-85FE-8F6DADBF377E}"/>
                </a:ext>
              </a:extLst>
            </p:cNvPr>
            <p:cNvSpPr/>
            <p:nvPr/>
          </p:nvSpPr>
          <p:spPr>
            <a:xfrm>
              <a:off x="3039110" y="1800860"/>
              <a:ext cx="6470650" cy="3625850"/>
            </a:xfrm>
            <a:prstGeom prst="roundRect">
              <a:avLst>
                <a:gd name="adj" fmla="val 1159"/>
              </a:avLst>
            </a:prstGeom>
            <a:solidFill>
              <a:schemeClr val="tx1">
                <a:alpha val="50000"/>
              </a:schemeClr>
            </a:solidFill>
            <a:ln w="25400">
              <a:solidFill>
                <a:srgbClr val="473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163EB8C2-384D-483F-B24E-A9CBF2995135}"/>
                </a:ext>
              </a:extLst>
            </p:cNvPr>
            <p:cNvSpPr/>
            <p:nvPr/>
          </p:nvSpPr>
          <p:spPr>
            <a:xfrm>
              <a:off x="3081020" y="2118360"/>
              <a:ext cx="6386830" cy="3279140"/>
            </a:xfrm>
            <a:prstGeom prst="roundRect">
              <a:avLst>
                <a:gd name="adj" fmla="val 1159"/>
              </a:avLst>
            </a:prstGeom>
            <a:solidFill>
              <a:schemeClr val="tx1">
                <a:alpha val="50000"/>
              </a:schemeClr>
            </a:solidFill>
            <a:ln w="25400">
              <a:solidFill>
                <a:srgbClr val="2E21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a:extLst>
              <a:ext uri="{FF2B5EF4-FFF2-40B4-BE49-F238E27FC236}">
                <a16:creationId xmlns:a16="http://schemas.microsoft.com/office/drawing/2014/main" id="{72FF72E3-A064-4424-8D75-90C4EA8A64E6}"/>
              </a:ext>
            </a:extLst>
          </p:cNvPr>
          <p:cNvGrpSpPr/>
          <p:nvPr/>
        </p:nvGrpSpPr>
        <p:grpSpPr>
          <a:xfrm>
            <a:off x="3117850" y="2200274"/>
            <a:ext cx="3108325" cy="279401"/>
            <a:chOff x="3121024" y="2566565"/>
            <a:chExt cx="3108325" cy="298450"/>
          </a:xfrm>
        </p:grpSpPr>
        <p:sp>
          <p:nvSpPr>
            <p:cNvPr id="9" name="사각형: 둥근 모서리 8">
              <a:extLst>
                <a:ext uri="{FF2B5EF4-FFF2-40B4-BE49-F238E27FC236}">
                  <a16:creationId xmlns:a16="http://schemas.microsoft.com/office/drawing/2014/main" id="{4B7993EB-6E3D-4383-9A89-2E86D85BF823}"/>
                </a:ext>
              </a:extLst>
            </p:cNvPr>
            <p:cNvSpPr/>
            <p:nvPr/>
          </p:nvSpPr>
          <p:spPr>
            <a:xfrm>
              <a:off x="3121024" y="2566565"/>
              <a:ext cx="3108325" cy="298450"/>
            </a:xfrm>
            <a:prstGeom prst="roundRect">
              <a:avLst>
                <a:gd name="adj" fmla="val 14632"/>
              </a:avLst>
            </a:prstGeom>
            <a:solidFill>
              <a:srgbClr val="2D2822"/>
            </a:solidFill>
            <a:ln w="19050">
              <a:solidFill>
                <a:srgbClr val="877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5711B5B6-C8DB-4894-8C80-00E4DC360922}"/>
                </a:ext>
              </a:extLst>
            </p:cNvPr>
            <p:cNvSpPr/>
            <p:nvPr/>
          </p:nvSpPr>
          <p:spPr>
            <a:xfrm>
              <a:off x="5200650" y="2598315"/>
              <a:ext cx="996950" cy="234950"/>
            </a:xfrm>
            <a:prstGeom prst="roundRect">
              <a:avLst/>
            </a:prstGeom>
            <a:solidFill>
              <a:srgbClr val="ECD9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2D2822"/>
                  </a:solidFill>
                  <a:latin typeface="나눔스퀘어 Bold" panose="020B0600000101010101" pitchFamily="50" charset="-127"/>
                  <a:ea typeface="나눔스퀘어 Bold" panose="020B0600000101010101" pitchFamily="50" charset="-127"/>
                </a:rPr>
                <a:t>Lv. 77</a:t>
              </a:r>
              <a:endParaRPr lang="ko-KR" altLang="en-US" sz="900" dirty="0">
                <a:solidFill>
                  <a:srgbClr val="2D2822"/>
                </a:solidFill>
                <a:latin typeface="나눔스퀘어 Bold" panose="020B0600000101010101" pitchFamily="50" charset="-127"/>
                <a:ea typeface="나눔스퀘어 Bold" panose="020B0600000101010101" pitchFamily="50" charset="-127"/>
              </a:endParaRPr>
            </a:p>
          </p:txBody>
        </p:sp>
        <p:sp>
          <p:nvSpPr>
            <p:cNvPr id="11" name="사각형: 둥근 모서리 10">
              <a:extLst>
                <a:ext uri="{FF2B5EF4-FFF2-40B4-BE49-F238E27FC236}">
                  <a16:creationId xmlns:a16="http://schemas.microsoft.com/office/drawing/2014/main" id="{41D69A7F-E2C7-4230-9C95-509E3463F058}"/>
                </a:ext>
              </a:extLst>
            </p:cNvPr>
            <p:cNvSpPr/>
            <p:nvPr/>
          </p:nvSpPr>
          <p:spPr>
            <a:xfrm>
              <a:off x="4180681" y="2598315"/>
              <a:ext cx="996950" cy="234950"/>
            </a:xfrm>
            <a:prstGeom prst="roundRect">
              <a:avLst/>
            </a:prstGeom>
            <a:solidFill>
              <a:srgbClr val="2D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ECD9BB"/>
                  </a:solidFill>
                  <a:latin typeface="나눔스퀘어 Bold" panose="020B0600000101010101" pitchFamily="50" charset="-127"/>
                  <a:ea typeface="나눔스퀘어 Bold" panose="020B0600000101010101" pitchFamily="50" charset="-127"/>
                </a:rPr>
                <a:t>Lv. 72</a:t>
              </a:r>
              <a:endParaRPr lang="ko-KR" altLang="en-US" sz="900" dirty="0">
                <a:solidFill>
                  <a:srgbClr val="ECD9BB"/>
                </a:solidFill>
                <a:latin typeface="나눔스퀘어 Bold" panose="020B0600000101010101" pitchFamily="50" charset="-127"/>
                <a:ea typeface="나눔스퀘어 Bold" panose="020B0600000101010101" pitchFamily="50" charset="-127"/>
              </a:endParaRPr>
            </a:p>
          </p:txBody>
        </p:sp>
        <p:sp>
          <p:nvSpPr>
            <p:cNvPr id="12" name="사각형: 둥근 모서리 11">
              <a:extLst>
                <a:ext uri="{FF2B5EF4-FFF2-40B4-BE49-F238E27FC236}">
                  <a16:creationId xmlns:a16="http://schemas.microsoft.com/office/drawing/2014/main" id="{587516CB-3E52-4C56-AA51-8DDF62782887}"/>
                </a:ext>
              </a:extLst>
            </p:cNvPr>
            <p:cNvSpPr/>
            <p:nvPr/>
          </p:nvSpPr>
          <p:spPr>
            <a:xfrm>
              <a:off x="3160713" y="2598315"/>
              <a:ext cx="996950" cy="234950"/>
            </a:xfrm>
            <a:prstGeom prst="roundRect">
              <a:avLst/>
            </a:prstGeom>
            <a:solidFill>
              <a:srgbClr val="2D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ECD9BB"/>
                  </a:solidFill>
                  <a:latin typeface="나눔스퀘어 Bold" panose="020B0600000101010101" pitchFamily="50" charset="-127"/>
                  <a:ea typeface="나눔스퀘어 Bold" panose="020B0600000101010101" pitchFamily="50" charset="-127"/>
                </a:rPr>
                <a:t>Lv. 1</a:t>
              </a:r>
              <a:endParaRPr lang="ko-KR" altLang="en-US" sz="900" dirty="0">
                <a:solidFill>
                  <a:srgbClr val="ECD9BB"/>
                </a:solidFill>
                <a:latin typeface="나눔스퀘어 Bold" panose="020B0600000101010101" pitchFamily="50" charset="-127"/>
                <a:ea typeface="나눔스퀘어 Bold" panose="020B0600000101010101" pitchFamily="50" charset="-127"/>
              </a:endParaRPr>
            </a:p>
          </p:txBody>
        </p:sp>
      </p:grpSp>
      <p:grpSp>
        <p:nvGrpSpPr>
          <p:cNvPr id="2" name="그룹 1">
            <a:extLst>
              <a:ext uri="{FF2B5EF4-FFF2-40B4-BE49-F238E27FC236}">
                <a16:creationId xmlns:a16="http://schemas.microsoft.com/office/drawing/2014/main" id="{4957A0D6-3F13-4FE9-8A3A-186ED3DB8C01}"/>
              </a:ext>
            </a:extLst>
          </p:cNvPr>
          <p:cNvGrpSpPr/>
          <p:nvPr/>
        </p:nvGrpSpPr>
        <p:grpSpPr>
          <a:xfrm>
            <a:off x="3117849" y="2537355"/>
            <a:ext cx="3108325" cy="2790295"/>
            <a:chOff x="6885768" y="2279914"/>
            <a:chExt cx="3076576" cy="2790295"/>
          </a:xfrm>
        </p:grpSpPr>
        <p:sp>
          <p:nvSpPr>
            <p:cNvPr id="14" name="사각형: 둥근 모서리 13">
              <a:extLst>
                <a:ext uri="{FF2B5EF4-FFF2-40B4-BE49-F238E27FC236}">
                  <a16:creationId xmlns:a16="http://schemas.microsoft.com/office/drawing/2014/main" id="{9BB3C62F-5CA6-4484-83F3-305B5B02BE5E}"/>
                </a:ext>
              </a:extLst>
            </p:cNvPr>
            <p:cNvSpPr/>
            <p:nvPr/>
          </p:nvSpPr>
          <p:spPr>
            <a:xfrm>
              <a:off x="6885768" y="2279914"/>
              <a:ext cx="3076576" cy="2790295"/>
            </a:xfrm>
            <a:prstGeom prst="roundRect">
              <a:avLst>
                <a:gd name="adj" fmla="val 2011"/>
              </a:avLst>
            </a:prstGeom>
            <a:solidFill>
              <a:srgbClr val="161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520E3193-DEF3-40D1-BB0C-4C8E67778FE9}"/>
                </a:ext>
              </a:extLst>
            </p:cNvPr>
            <p:cNvSpPr/>
            <p:nvPr/>
          </p:nvSpPr>
          <p:spPr>
            <a:xfrm>
              <a:off x="6941648" y="2967355"/>
              <a:ext cx="2964816" cy="1871663"/>
            </a:xfrm>
            <a:prstGeom prst="roundRect">
              <a:avLst>
                <a:gd name="adj" fmla="val 2011"/>
              </a:avLst>
            </a:prstGeom>
            <a:solidFill>
              <a:srgbClr val="202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a:extLst>
              <a:ext uri="{FF2B5EF4-FFF2-40B4-BE49-F238E27FC236}">
                <a16:creationId xmlns:a16="http://schemas.microsoft.com/office/drawing/2014/main" id="{D4DBA586-2D3B-4539-9416-A136220BC83D}"/>
              </a:ext>
            </a:extLst>
          </p:cNvPr>
          <p:cNvGrpSpPr/>
          <p:nvPr/>
        </p:nvGrpSpPr>
        <p:grpSpPr>
          <a:xfrm>
            <a:off x="3191355" y="2552717"/>
            <a:ext cx="523875" cy="523875"/>
            <a:chOff x="3533774" y="2566565"/>
            <a:chExt cx="523875" cy="523875"/>
          </a:xfrm>
        </p:grpSpPr>
        <p:sp>
          <p:nvSpPr>
            <p:cNvPr id="16" name="사각형: 둥근 모서리 15">
              <a:extLst>
                <a:ext uri="{FF2B5EF4-FFF2-40B4-BE49-F238E27FC236}">
                  <a16:creationId xmlns:a16="http://schemas.microsoft.com/office/drawing/2014/main" id="{0596C913-64EC-46C3-AEEF-2F057D4A9EF9}"/>
                </a:ext>
              </a:extLst>
            </p:cNvPr>
            <p:cNvSpPr/>
            <p:nvPr/>
          </p:nvSpPr>
          <p:spPr>
            <a:xfrm>
              <a:off x="3533774" y="2566565"/>
              <a:ext cx="523875" cy="523875"/>
            </a:xfrm>
            <a:prstGeom prst="roundRect">
              <a:avLst>
                <a:gd name="adj" fmla="val 5767"/>
              </a:avLst>
            </a:prstGeom>
            <a:solidFill>
              <a:srgbClr val="00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Pin em dmc">
              <a:extLst>
                <a:ext uri="{FF2B5EF4-FFF2-40B4-BE49-F238E27FC236}">
                  <a16:creationId xmlns:a16="http://schemas.microsoft.com/office/drawing/2014/main" id="{3A08D4C5-56F6-4C53-B69F-61E8992B23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251" y="2582042"/>
              <a:ext cx="492919" cy="492919"/>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Box 17">
            <a:extLst>
              <a:ext uri="{FF2B5EF4-FFF2-40B4-BE49-F238E27FC236}">
                <a16:creationId xmlns:a16="http://schemas.microsoft.com/office/drawing/2014/main" id="{0EA9B8EA-1065-4F7B-AE46-B29E91433CB1}"/>
              </a:ext>
            </a:extLst>
          </p:cNvPr>
          <p:cNvSpPr txBox="1"/>
          <p:nvPr/>
        </p:nvSpPr>
        <p:spPr>
          <a:xfrm>
            <a:off x="3734988" y="2543583"/>
            <a:ext cx="667943" cy="230832"/>
          </a:xfrm>
          <a:prstGeom prst="rect">
            <a:avLst/>
          </a:prstGeom>
          <a:noFill/>
        </p:spPr>
        <p:txBody>
          <a:bodyPr wrap="square" rtlCol="0">
            <a:spAutoFit/>
          </a:bodyPr>
          <a:lstStyle/>
          <a:p>
            <a:r>
              <a:rPr lang="ko-KR" altLang="en-US" sz="900" dirty="0">
                <a:solidFill>
                  <a:srgbClr val="D5B060"/>
                </a:solidFill>
                <a:latin typeface="나눔스퀘어 Bold" panose="020B0600000101010101" pitchFamily="50" charset="-127"/>
                <a:ea typeface="나눔스퀘어 Bold" panose="020B0600000101010101" pitchFamily="50" charset="-127"/>
              </a:rPr>
              <a:t>베오울프</a:t>
            </a:r>
          </a:p>
        </p:txBody>
      </p:sp>
      <p:sp>
        <p:nvSpPr>
          <p:cNvPr id="19" name="TextBox 18">
            <a:extLst>
              <a:ext uri="{FF2B5EF4-FFF2-40B4-BE49-F238E27FC236}">
                <a16:creationId xmlns:a16="http://schemas.microsoft.com/office/drawing/2014/main" id="{40A1AF8D-0658-4DF9-ADC3-058EAA316E89}"/>
              </a:ext>
            </a:extLst>
          </p:cNvPr>
          <p:cNvSpPr txBox="1"/>
          <p:nvPr/>
        </p:nvSpPr>
        <p:spPr>
          <a:xfrm>
            <a:off x="3730707" y="2706931"/>
            <a:ext cx="760331" cy="215444"/>
          </a:xfrm>
          <a:prstGeom prst="rect">
            <a:avLst/>
          </a:prstGeom>
          <a:noFill/>
        </p:spPr>
        <p:txBody>
          <a:bodyPr wrap="square" rtlCol="0">
            <a:spAutoFit/>
          </a:bodyPr>
          <a:lstStyle/>
          <a:p>
            <a:r>
              <a:rPr lang="ko-KR" altLang="en-US" sz="800" dirty="0" err="1">
                <a:solidFill>
                  <a:srgbClr val="7F6C3E"/>
                </a:solidFill>
                <a:latin typeface="나눔스퀘어 Bold" panose="020B0600000101010101" pitchFamily="50" charset="-127"/>
                <a:ea typeface="나눔스퀘어 Bold" panose="020B0600000101010101" pitchFamily="50" charset="-127"/>
              </a:rPr>
              <a:t>에픽</a:t>
            </a:r>
            <a:r>
              <a:rPr lang="ko-KR" altLang="en-US" sz="800" dirty="0">
                <a:solidFill>
                  <a:srgbClr val="7F6C3E"/>
                </a:solidFill>
                <a:latin typeface="나눔스퀘어 Bold" panose="020B0600000101010101" pitchFamily="50" charset="-127"/>
                <a:ea typeface="나눔스퀘어 Bold" panose="020B0600000101010101" pitchFamily="50" charset="-127"/>
              </a:rPr>
              <a:t> </a:t>
            </a:r>
            <a:r>
              <a:rPr lang="ko-KR" altLang="en-US" sz="800" dirty="0" err="1">
                <a:solidFill>
                  <a:srgbClr val="7F6C3E"/>
                </a:solidFill>
                <a:latin typeface="나눔스퀘어 Bold" panose="020B0600000101010101" pitchFamily="50" charset="-127"/>
                <a:ea typeface="나눔스퀘어 Bold" panose="020B0600000101010101" pitchFamily="50" charset="-127"/>
              </a:rPr>
              <a:t>건틀렛</a:t>
            </a:r>
            <a:endParaRPr lang="ko-KR" altLang="en-US" sz="800" dirty="0">
              <a:solidFill>
                <a:srgbClr val="7F6C3E"/>
              </a:solidFill>
              <a:latin typeface="나눔스퀘어 Bold" panose="020B0600000101010101" pitchFamily="50" charset="-127"/>
              <a:ea typeface="나눔스퀘어 Bold" panose="020B0600000101010101" pitchFamily="50" charset="-127"/>
            </a:endParaRPr>
          </a:p>
        </p:txBody>
      </p:sp>
      <p:sp>
        <p:nvSpPr>
          <p:cNvPr id="20" name="TextBox 19">
            <a:extLst>
              <a:ext uri="{FF2B5EF4-FFF2-40B4-BE49-F238E27FC236}">
                <a16:creationId xmlns:a16="http://schemas.microsoft.com/office/drawing/2014/main" id="{7B7675B6-47D2-48EB-9B21-584E91F9D4AF}"/>
              </a:ext>
            </a:extLst>
          </p:cNvPr>
          <p:cNvSpPr txBox="1"/>
          <p:nvPr/>
        </p:nvSpPr>
        <p:spPr>
          <a:xfrm>
            <a:off x="3730707" y="2842708"/>
            <a:ext cx="1862854" cy="338554"/>
          </a:xfrm>
          <a:prstGeom prst="rect">
            <a:avLst/>
          </a:prstGeom>
          <a:noFill/>
        </p:spPr>
        <p:txBody>
          <a:bodyPr wrap="square" rtlCol="0">
            <a:spAutoFit/>
          </a:bodyPr>
          <a:lstStyle/>
          <a:p>
            <a:r>
              <a:rPr lang="en-US" altLang="ko-KR" sz="1600" dirty="0">
                <a:solidFill>
                  <a:schemeClr val="bg1"/>
                </a:solidFill>
                <a:latin typeface="나눔스퀘어 Bold" panose="020B0600000101010101" pitchFamily="50" charset="-127"/>
                <a:ea typeface="나눔스퀘어 Bold" panose="020B0600000101010101" pitchFamily="50" charset="-127"/>
              </a:rPr>
              <a:t>9,999-9,999 </a:t>
            </a:r>
            <a:r>
              <a:rPr lang="ko-KR" altLang="en-US" sz="700" dirty="0">
                <a:solidFill>
                  <a:srgbClr val="81807D"/>
                </a:solidFill>
                <a:latin typeface="나눔스퀘어 Bold" panose="020B0600000101010101" pitchFamily="50" charset="-127"/>
                <a:ea typeface="나눔스퀘어 Bold" panose="020B0600000101010101" pitchFamily="50" charset="-127"/>
              </a:rPr>
              <a:t>초당 공격력</a:t>
            </a:r>
          </a:p>
        </p:txBody>
      </p:sp>
      <p:sp>
        <p:nvSpPr>
          <p:cNvPr id="21" name="TextBox 20">
            <a:extLst>
              <a:ext uri="{FF2B5EF4-FFF2-40B4-BE49-F238E27FC236}">
                <a16:creationId xmlns:a16="http://schemas.microsoft.com/office/drawing/2014/main" id="{B3006959-6CDC-4EE2-BAF4-2A98CFE52ACD}"/>
              </a:ext>
            </a:extLst>
          </p:cNvPr>
          <p:cNvSpPr txBox="1"/>
          <p:nvPr/>
        </p:nvSpPr>
        <p:spPr>
          <a:xfrm>
            <a:off x="3245646" y="3180945"/>
            <a:ext cx="424419" cy="166905"/>
          </a:xfrm>
          <a:prstGeom prst="rect">
            <a:avLst/>
          </a:prstGeom>
          <a:noFill/>
        </p:spPr>
        <p:txBody>
          <a:bodyPr wrap="square" lIns="0" tIns="0" rIns="0" bIns="0" rtlCol="0" anchor="ctr">
            <a:spAutoFit/>
          </a:bodyPr>
          <a:lstStyle/>
          <a:p>
            <a:pPr>
              <a:lnSpc>
                <a:spcPct val="150000"/>
              </a:lnSpc>
            </a:pPr>
            <a:r>
              <a:rPr lang="ko-KR" altLang="en-US" sz="800" dirty="0">
                <a:solidFill>
                  <a:srgbClr val="7A83B3"/>
                </a:solidFill>
                <a:latin typeface="나눔스퀘어 Bold" panose="020B0600000101010101" pitchFamily="50" charset="-127"/>
                <a:ea typeface="나눔스퀘어 Bold" panose="020B0600000101010101" pitchFamily="50" charset="-127"/>
              </a:rPr>
              <a:t>기본 옵션</a:t>
            </a:r>
            <a:endParaRPr lang="en-US" altLang="ko-KR" sz="800" dirty="0">
              <a:solidFill>
                <a:srgbClr val="7A83B3"/>
              </a:solidFill>
              <a:latin typeface="나눔스퀘어 Bold" panose="020B0600000101010101" pitchFamily="50" charset="-127"/>
              <a:ea typeface="나눔스퀘어 Bold" panose="020B0600000101010101" pitchFamily="50" charset="-127"/>
            </a:endParaRPr>
          </a:p>
        </p:txBody>
      </p:sp>
      <p:sp>
        <p:nvSpPr>
          <p:cNvPr id="23" name="TextBox 22">
            <a:extLst>
              <a:ext uri="{FF2B5EF4-FFF2-40B4-BE49-F238E27FC236}">
                <a16:creationId xmlns:a16="http://schemas.microsoft.com/office/drawing/2014/main" id="{9732FBBB-4DAB-45BB-A2A7-B4CD560FFB7F}"/>
              </a:ext>
            </a:extLst>
          </p:cNvPr>
          <p:cNvSpPr txBox="1"/>
          <p:nvPr/>
        </p:nvSpPr>
        <p:spPr>
          <a:xfrm>
            <a:off x="3245647" y="3441452"/>
            <a:ext cx="667944" cy="187744"/>
          </a:xfrm>
          <a:prstGeom prst="rect">
            <a:avLst/>
          </a:prstGeom>
          <a:noFill/>
        </p:spPr>
        <p:txBody>
          <a:bodyPr wrap="square" lIns="0" tIns="0" rIns="0" bIns="0" rtlCol="0" anchor="ctr">
            <a:spAutoFit/>
          </a:bodyPr>
          <a:lstStyle/>
          <a:p>
            <a:pPr>
              <a:lnSpc>
                <a:spcPct val="150000"/>
              </a:lnSpc>
            </a:pPr>
            <a:r>
              <a:rPr lang="ko-KR" altLang="en-US" sz="900" dirty="0">
                <a:solidFill>
                  <a:srgbClr val="7D4045"/>
                </a:solidFill>
                <a:latin typeface="나눔스퀘어 Bold" panose="020B0600000101010101" pitchFamily="50" charset="-127"/>
                <a:ea typeface="나눔스퀘어 Bold" panose="020B0600000101010101" pitchFamily="50" charset="-127"/>
              </a:rPr>
              <a:t>지속성 공격력</a:t>
            </a:r>
            <a:endParaRPr lang="en-US" altLang="ko-KR" sz="900" dirty="0">
              <a:solidFill>
                <a:srgbClr val="7D4045"/>
              </a:solidFill>
              <a:latin typeface="나눔스퀘어 Bold" panose="020B0600000101010101" pitchFamily="50" charset="-127"/>
              <a:ea typeface="나눔스퀘어 Bold" panose="020B0600000101010101" pitchFamily="50" charset="-127"/>
            </a:endParaRPr>
          </a:p>
        </p:txBody>
      </p:sp>
      <p:sp>
        <p:nvSpPr>
          <p:cNvPr id="24" name="TextBox 23">
            <a:extLst>
              <a:ext uri="{FF2B5EF4-FFF2-40B4-BE49-F238E27FC236}">
                <a16:creationId xmlns:a16="http://schemas.microsoft.com/office/drawing/2014/main" id="{D3444F84-511A-4210-BD1B-6DB6212BE690}"/>
              </a:ext>
            </a:extLst>
          </p:cNvPr>
          <p:cNvSpPr txBox="1"/>
          <p:nvPr/>
        </p:nvSpPr>
        <p:spPr>
          <a:xfrm>
            <a:off x="3245646" y="3611862"/>
            <a:ext cx="566735" cy="187744"/>
          </a:xfrm>
          <a:prstGeom prst="rect">
            <a:avLst/>
          </a:prstGeom>
          <a:noFill/>
        </p:spPr>
        <p:txBody>
          <a:bodyPr wrap="square" lIns="0" tIns="0" rIns="0" bIns="0" rtlCol="0" anchor="ctr">
            <a:spAutoFit/>
          </a:bodyPr>
          <a:lstStyle/>
          <a:p>
            <a:pPr>
              <a:lnSpc>
                <a:spcPct val="150000"/>
              </a:lnSpc>
            </a:pPr>
            <a:r>
              <a:rPr lang="ko-KR" altLang="en-US" sz="900" dirty="0">
                <a:solidFill>
                  <a:srgbClr val="BDB4A9"/>
                </a:solidFill>
                <a:latin typeface="나눔스퀘어 Bold" panose="020B0600000101010101" pitchFamily="50" charset="-127"/>
                <a:ea typeface="나눔스퀘어 Bold" panose="020B0600000101010101" pitchFamily="50" charset="-127"/>
              </a:rPr>
              <a:t>치명타 확률</a:t>
            </a:r>
            <a:endParaRPr lang="en-US" altLang="ko-KR" sz="900" dirty="0">
              <a:solidFill>
                <a:srgbClr val="BDB4A9"/>
              </a:solidFill>
              <a:latin typeface="나눔스퀘어 Bold" panose="020B0600000101010101" pitchFamily="50" charset="-127"/>
              <a:ea typeface="나눔스퀘어 Bold" panose="020B0600000101010101" pitchFamily="50" charset="-127"/>
            </a:endParaRPr>
          </a:p>
        </p:txBody>
      </p:sp>
      <p:sp>
        <p:nvSpPr>
          <p:cNvPr id="25" name="TextBox 24">
            <a:extLst>
              <a:ext uri="{FF2B5EF4-FFF2-40B4-BE49-F238E27FC236}">
                <a16:creationId xmlns:a16="http://schemas.microsoft.com/office/drawing/2014/main" id="{8D45D835-E596-4170-9DFD-52E8181766C2}"/>
              </a:ext>
            </a:extLst>
          </p:cNvPr>
          <p:cNvSpPr txBox="1"/>
          <p:nvPr/>
        </p:nvSpPr>
        <p:spPr>
          <a:xfrm>
            <a:off x="3245645" y="3776192"/>
            <a:ext cx="321468" cy="187744"/>
          </a:xfrm>
          <a:prstGeom prst="rect">
            <a:avLst/>
          </a:prstGeom>
          <a:noFill/>
        </p:spPr>
        <p:txBody>
          <a:bodyPr wrap="square" lIns="0" tIns="0" rIns="0" bIns="0" rtlCol="0" anchor="ctr">
            <a:spAutoFit/>
          </a:bodyPr>
          <a:lstStyle/>
          <a:p>
            <a:pPr>
              <a:lnSpc>
                <a:spcPct val="150000"/>
              </a:lnSpc>
            </a:pPr>
            <a:r>
              <a:rPr lang="ko-KR" altLang="en-US" sz="900" dirty="0">
                <a:solidFill>
                  <a:srgbClr val="BDB4A9"/>
                </a:solidFill>
                <a:latin typeface="나눔스퀘어 Bold" panose="020B0600000101010101" pitchFamily="50" charset="-127"/>
                <a:ea typeface="나눔스퀘어 Bold" panose="020B0600000101010101" pitchFamily="50" charset="-127"/>
              </a:rPr>
              <a:t>방어력</a:t>
            </a:r>
            <a:endParaRPr lang="en-US" altLang="ko-KR" sz="900" dirty="0">
              <a:solidFill>
                <a:srgbClr val="BDB4A9"/>
              </a:solidFill>
              <a:latin typeface="나눔스퀘어 Bold" panose="020B0600000101010101" pitchFamily="50" charset="-127"/>
              <a:ea typeface="나눔스퀘어 Bold" panose="020B0600000101010101" pitchFamily="50" charset="-127"/>
            </a:endParaRPr>
          </a:p>
        </p:txBody>
      </p:sp>
      <p:sp>
        <p:nvSpPr>
          <p:cNvPr id="26" name="TextBox 25">
            <a:extLst>
              <a:ext uri="{FF2B5EF4-FFF2-40B4-BE49-F238E27FC236}">
                <a16:creationId xmlns:a16="http://schemas.microsoft.com/office/drawing/2014/main" id="{707EB86A-7108-4543-AC32-1C3592ABA6A0}"/>
              </a:ext>
            </a:extLst>
          </p:cNvPr>
          <p:cNvSpPr txBox="1"/>
          <p:nvPr/>
        </p:nvSpPr>
        <p:spPr>
          <a:xfrm>
            <a:off x="3245645" y="3945332"/>
            <a:ext cx="321468" cy="187744"/>
          </a:xfrm>
          <a:prstGeom prst="rect">
            <a:avLst/>
          </a:prstGeom>
          <a:noFill/>
        </p:spPr>
        <p:txBody>
          <a:bodyPr wrap="square" lIns="0" tIns="0" rIns="0" bIns="0" rtlCol="0" anchor="ctr">
            <a:spAutoFit/>
          </a:bodyPr>
          <a:lstStyle/>
          <a:p>
            <a:pPr>
              <a:lnSpc>
                <a:spcPct val="150000"/>
              </a:lnSpc>
            </a:pPr>
            <a:r>
              <a:rPr lang="ko-KR" altLang="en-US" sz="900" dirty="0">
                <a:solidFill>
                  <a:srgbClr val="90A3BF"/>
                </a:solidFill>
                <a:latin typeface="나눔스퀘어 Bold" panose="020B0600000101010101" pitchFamily="50" charset="-127"/>
                <a:ea typeface="나눔스퀘어 Bold" panose="020B0600000101010101" pitchFamily="50" charset="-127"/>
              </a:rPr>
              <a:t>체력</a:t>
            </a:r>
            <a:endParaRPr lang="en-US" altLang="ko-KR" sz="900" dirty="0">
              <a:solidFill>
                <a:srgbClr val="90A3BF"/>
              </a:solidFill>
              <a:latin typeface="나눔스퀘어 Bold" panose="020B0600000101010101" pitchFamily="50" charset="-127"/>
              <a:ea typeface="나눔스퀘어 Bold" panose="020B0600000101010101" pitchFamily="50" charset="-127"/>
            </a:endParaRPr>
          </a:p>
        </p:txBody>
      </p:sp>
      <p:sp>
        <p:nvSpPr>
          <p:cNvPr id="27" name="TextBox 26">
            <a:extLst>
              <a:ext uri="{FF2B5EF4-FFF2-40B4-BE49-F238E27FC236}">
                <a16:creationId xmlns:a16="http://schemas.microsoft.com/office/drawing/2014/main" id="{68CC5532-9D96-4025-B35A-9D752F47D45F}"/>
              </a:ext>
            </a:extLst>
          </p:cNvPr>
          <p:cNvSpPr txBox="1"/>
          <p:nvPr/>
        </p:nvSpPr>
        <p:spPr>
          <a:xfrm>
            <a:off x="3245645" y="4109662"/>
            <a:ext cx="321468" cy="187744"/>
          </a:xfrm>
          <a:prstGeom prst="rect">
            <a:avLst/>
          </a:prstGeom>
          <a:noFill/>
        </p:spPr>
        <p:txBody>
          <a:bodyPr wrap="square" lIns="0" tIns="0" rIns="0" bIns="0" rtlCol="0" anchor="ctr">
            <a:spAutoFit/>
          </a:bodyPr>
          <a:lstStyle/>
          <a:p>
            <a:pPr>
              <a:lnSpc>
                <a:spcPct val="150000"/>
              </a:lnSpc>
            </a:pPr>
            <a:r>
              <a:rPr lang="ko-KR" altLang="en-US" sz="900" dirty="0">
                <a:solidFill>
                  <a:srgbClr val="90A3BF"/>
                </a:solidFill>
                <a:latin typeface="나눔스퀘어 Bold" panose="020B0600000101010101" pitchFamily="50" charset="-127"/>
                <a:ea typeface="나눔스퀘어 Bold" panose="020B0600000101010101" pitchFamily="50" charset="-127"/>
              </a:rPr>
              <a:t>방어력</a:t>
            </a:r>
            <a:endParaRPr lang="en-US" altLang="ko-KR" sz="900" dirty="0">
              <a:solidFill>
                <a:srgbClr val="90A3BF"/>
              </a:solidFill>
              <a:latin typeface="나눔스퀘어 Bold" panose="020B0600000101010101" pitchFamily="50" charset="-127"/>
              <a:ea typeface="나눔스퀘어 Bold" panose="020B0600000101010101" pitchFamily="50" charset="-127"/>
            </a:endParaRPr>
          </a:p>
        </p:txBody>
      </p:sp>
      <p:sp>
        <p:nvSpPr>
          <p:cNvPr id="28" name="TextBox 27">
            <a:extLst>
              <a:ext uri="{FF2B5EF4-FFF2-40B4-BE49-F238E27FC236}">
                <a16:creationId xmlns:a16="http://schemas.microsoft.com/office/drawing/2014/main" id="{358C6678-3A23-4AB7-BC1B-D8F4CBF96F80}"/>
              </a:ext>
            </a:extLst>
          </p:cNvPr>
          <p:cNvSpPr txBox="1"/>
          <p:nvPr/>
        </p:nvSpPr>
        <p:spPr>
          <a:xfrm>
            <a:off x="3245645" y="4277867"/>
            <a:ext cx="454106" cy="187744"/>
          </a:xfrm>
          <a:prstGeom prst="rect">
            <a:avLst/>
          </a:prstGeom>
          <a:noFill/>
        </p:spPr>
        <p:txBody>
          <a:bodyPr wrap="square" lIns="0" tIns="0" rIns="0" bIns="0" rtlCol="0" anchor="ctr">
            <a:spAutoFit/>
          </a:bodyPr>
          <a:lstStyle/>
          <a:p>
            <a:pPr>
              <a:lnSpc>
                <a:spcPct val="150000"/>
              </a:lnSpc>
            </a:pPr>
            <a:r>
              <a:rPr lang="ko-KR" altLang="en-US" sz="900" dirty="0">
                <a:solidFill>
                  <a:schemeClr val="bg1"/>
                </a:solidFill>
                <a:latin typeface="나눔스퀘어 Bold" panose="020B0600000101010101" pitchFamily="50" charset="-127"/>
                <a:ea typeface="나눔스퀘어 Bold" panose="020B0600000101010101" pitchFamily="50" charset="-127"/>
              </a:rPr>
              <a:t>피해 감소</a:t>
            </a:r>
            <a:endParaRPr lang="en-US" altLang="ko-KR" sz="900" dirty="0">
              <a:solidFill>
                <a:schemeClr val="bg1"/>
              </a:solidFill>
              <a:latin typeface="나눔스퀘어 Bold" panose="020B0600000101010101" pitchFamily="50" charset="-127"/>
              <a:ea typeface="나눔스퀘어 Bold" panose="020B0600000101010101" pitchFamily="50" charset="-127"/>
            </a:endParaRPr>
          </a:p>
        </p:txBody>
      </p:sp>
      <p:sp>
        <p:nvSpPr>
          <p:cNvPr id="29" name="TextBox 28">
            <a:extLst>
              <a:ext uri="{FF2B5EF4-FFF2-40B4-BE49-F238E27FC236}">
                <a16:creationId xmlns:a16="http://schemas.microsoft.com/office/drawing/2014/main" id="{50D9CEFF-4B1C-4668-BC7A-0590ABC8B3AC}"/>
              </a:ext>
            </a:extLst>
          </p:cNvPr>
          <p:cNvSpPr txBox="1"/>
          <p:nvPr/>
        </p:nvSpPr>
        <p:spPr>
          <a:xfrm>
            <a:off x="3950453" y="3441452"/>
            <a:ext cx="490577" cy="187744"/>
          </a:xfrm>
          <a:prstGeom prst="rect">
            <a:avLst/>
          </a:prstGeom>
          <a:noFill/>
        </p:spPr>
        <p:txBody>
          <a:bodyPr wrap="square" lIns="0" tIns="0" rIns="0" bIns="0" rtlCol="0" anchor="ctr">
            <a:spAutoFit/>
          </a:bodyPr>
          <a:lstStyle/>
          <a:p>
            <a:pPr>
              <a:lnSpc>
                <a:spcPct val="150000"/>
              </a:lnSpc>
            </a:pPr>
            <a:r>
              <a:rPr lang="en-US" altLang="ko-KR" sz="900" dirty="0">
                <a:solidFill>
                  <a:schemeClr val="bg1"/>
                </a:solidFill>
                <a:latin typeface="나눔스퀘어 Bold" panose="020B0600000101010101" pitchFamily="50" charset="-127"/>
                <a:ea typeface="나눔스퀘어 Bold" panose="020B0600000101010101" pitchFamily="50" charset="-127"/>
              </a:rPr>
              <a:t>999-999</a:t>
            </a:r>
          </a:p>
        </p:txBody>
      </p:sp>
      <p:sp>
        <p:nvSpPr>
          <p:cNvPr id="30" name="TextBox 29">
            <a:extLst>
              <a:ext uri="{FF2B5EF4-FFF2-40B4-BE49-F238E27FC236}">
                <a16:creationId xmlns:a16="http://schemas.microsoft.com/office/drawing/2014/main" id="{B376A128-BF38-4D23-8233-14EF3F70DADF}"/>
              </a:ext>
            </a:extLst>
          </p:cNvPr>
          <p:cNvSpPr txBox="1"/>
          <p:nvPr/>
        </p:nvSpPr>
        <p:spPr>
          <a:xfrm>
            <a:off x="3849243" y="3611862"/>
            <a:ext cx="490577" cy="187744"/>
          </a:xfrm>
          <a:prstGeom prst="rect">
            <a:avLst/>
          </a:prstGeom>
          <a:noFill/>
        </p:spPr>
        <p:txBody>
          <a:bodyPr wrap="square" lIns="0" tIns="0" rIns="0" bIns="0" rtlCol="0" anchor="ctr">
            <a:spAutoFit/>
          </a:bodyPr>
          <a:lstStyle/>
          <a:p>
            <a:pPr>
              <a:lnSpc>
                <a:spcPct val="150000"/>
              </a:lnSpc>
            </a:pPr>
            <a:r>
              <a:rPr lang="en-US" altLang="ko-KR" sz="900" dirty="0">
                <a:solidFill>
                  <a:schemeClr val="bg1"/>
                </a:solidFill>
                <a:latin typeface="나눔스퀘어 Bold" panose="020B0600000101010101" pitchFamily="50" charset="-127"/>
                <a:ea typeface="나눔스퀘어 Bold" panose="020B0600000101010101" pitchFamily="50" charset="-127"/>
              </a:rPr>
              <a:t>99%</a:t>
            </a:r>
          </a:p>
        </p:txBody>
      </p:sp>
      <p:sp>
        <p:nvSpPr>
          <p:cNvPr id="31" name="TextBox 30">
            <a:extLst>
              <a:ext uri="{FF2B5EF4-FFF2-40B4-BE49-F238E27FC236}">
                <a16:creationId xmlns:a16="http://schemas.microsoft.com/office/drawing/2014/main" id="{F2746C25-C988-47E9-B565-3D7DD67E4809}"/>
              </a:ext>
            </a:extLst>
          </p:cNvPr>
          <p:cNvSpPr txBox="1"/>
          <p:nvPr/>
        </p:nvSpPr>
        <p:spPr>
          <a:xfrm>
            <a:off x="3603975" y="3776192"/>
            <a:ext cx="490577" cy="187744"/>
          </a:xfrm>
          <a:prstGeom prst="rect">
            <a:avLst/>
          </a:prstGeom>
          <a:noFill/>
        </p:spPr>
        <p:txBody>
          <a:bodyPr wrap="square" lIns="0" tIns="0" rIns="0" bIns="0" rtlCol="0" anchor="ctr">
            <a:spAutoFit/>
          </a:bodyPr>
          <a:lstStyle/>
          <a:p>
            <a:pPr>
              <a:lnSpc>
                <a:spcPct val="150000"/>
              </a:lnSpc>
            </a:pPr>
            <a:r>
              <a:rPr lang="en-US" altLang="ko-KR" sz="900" dirty="0">
                <a:solidFill>
                  <a:schemeClr val="bg1"/>
                </a:solidFill>
                <a:latin typeface="나눔스퀘어 Bold" panose="020B0600000101010101" pitchFamily="50" charset="-127"/>
                <a:ea typeface="나눔스퀘어 Bold" panose="020B0600000101010101" pitchFamily="50" charset="-127"/>
              </a:rPr>
              <a:t>999-999</a:t>
            </a:r>
          </a:p>
        </p:txBody>
      </p:sp>
      <p:sp>
        <p:nvSpPr>
          <p:cNvPr id="32" name="TextBox 31">
            <a:extLst>
              <a:ext uri="{FF2B5EF4-FFF2-40B4-BE49-F238E27FC236}">
                <a16:creationId xmlns:a16="http://schemas.microsoft.com/office/drawing/2014/main" id="{0F00D5DD-9944-4C10-BE31-72EFB4EFA9C3}"/>
              </a:ext>
            </a:extLst>
          </p:cNvPr>
          <p:cNvSpPr txBox="1"/>
          <p:nvPr/>
        </p:nvSpPr>
        <p:spPr>
          <a:xfrm>
            <a:off x="3514698" y="3945332"/>
            <a:ext cx="490577" cy="187744"/>
          </a:xfrm>
          <a:prstGeom prst="rect">
            <a:avLst/>
          </a:prstGeom>
          <a:noFill/>
        </p:spPr>
        <p:txBody>
          <a:bodyPr wrap="square" lIns="0" tIns="0" rIns="0" bIns="0" rtlCol="0" anchor="ctr">
            <a:spAutoFit/>
          </a:bodyPr>
          <a:lstStyle/>
          <a:p>
            <a:pPr>
              <a:lnSpc>
                <a:spcPct val="150000"/>
              </a:lnSpc>
            </a:pPr>
            <a:r>
              <a:rPr lang="en-US" altLang="ko-KR" sz="900" dirty="0">
                <a:solidFill>
                  <a:schemeClr val="bg1"/>
                </a:solidFill>
                <a:latin typeface="나눔스퀘어 Bold" panose="020B0600000101010101" pitchFamily="50" charset="-127"/>
                <a:ea typeface="나눔스퀘어 Bold" panose="020B0600000101010101" pitchFamily="50" charset="-127"/>
              </a:rPr>
              <a:t>+99.9%</a:t>
            </a:r>
          </a:p>
        </p:txBody>
      </p:sp>
      <p:sp>
        <p:nvSpPr>
          <p:cNvPr id="33" name="TextBox 32">
            <a:extLst>
              <a:ext uri="{FF2B5EF4-FFF2-40B4-BE49-F238E27FC236}">
                <a16:creationId xmlns:a16="http://schemas.microsoft.com/office/drawing/2014/main" id="{2FB793E8-9663-41CD-84B7-753AAD8583C1}"/>
              </a:ext>
            </a:extLst>
          </p:cNvPr>
          <p:cNvSpPr txBox="1"/>
          <p:nvPr/>
        </p:nvSpPr>
        <p:spPr>
          <a:xfrm>
            <a:off x="3603954" y="4109662"/>
            <a:ext cx="490577" cy="187744"/>
          </a:xfrm>
          <a:prstGeom prst="rect">
            <a:avLst/>
          </a:prstGeom>
          <a:noFill/>
        </p:spPr>
        <p:txBody>
          <a:bodyPr wrap="square" lIns="0" tIns="0" rIns="0" bIns="0" rtlCol="0" anchor="ctr">
            <a:spAutoFit/>
          </a:bodyPr>
          <a:lstStyle/>
          <a:p>
            <a:pPr>
              <a:lnSpc>
                <a:spcPct val="150000"/>
              </a:lnSpc>
            </a:pPr>
            <a:r>
              <a:rPr lang="en-US" altLang="ko-KR" sz="900" dirty="0">
                <a:solidFill>
                  <a:schemeClr val="bg1"/>
                </a:solidFill>
                <a:latin typeface="나눔스퀘어 Bold" panose="020B0600000101010101" pitchFamily="50" charset="-127"/>
                <a:ea typeface="나눔스퀘어 Bold" panose="020B0600000101010101" pitchFamily="50" charset="-127"/>
              </a:rPr>
              <a:t>+99.9%</a:t>
            </a:r>
          </a:p>
        </p:txBody>
      </p:sp>
      <p:sp>
        <p:nvSpPr>
          <p:cNvPr id="34" name="TextBox 33">
            <a:extLst>
              <a:ext uri="{FF2B5EF4-FFF2-40B4-BE49-F238E27FC236}">
                <a16:creationId xmlns:a16="http://schemas.microsoft.com/office/drawing/2014/main" id="{C86E9787-AC22-4E45-95C5-31F4BD757E07}"/>
              </a:ext>
            </a:extLst>
          </p:cNvPr>
          <p:cNvSpPr txBox="1"/>
          <p:nvPr/>
        </p:nvSpPr>
        <p:spPr>
          <a:xfrm>
            <a:off x="3715871" y="4277867"/>
            <a:ext cx="490577" cy="187744"/>
          </a:xfrm>
          <a:prstGeom prst="rect">
            <a:avLst/>
          </a:prstGeom>
          <a:noFill/>
        </p:spPr>
        <p:txBody>
          <a:bodyPr wrap="square" lIns="0" tIns="0" rIns="0" bIns="0" rtlCol="0" anchor="ctr">
            <a:spAutoFit/>
          </a:bodyPr>
          <a:lstStyle/>
          <a:p>
            <a:pPr>
              <a:lnSpc>
                <a:spcPct val="150000"/>
              </a:lnSpc>
            </a:pPr>
            <a:r>
              <a:rPr lang="en-US" altLang="ko-KR" sz="900" dirty="0">
                <a:solidFill>
                  <a:srgbClr val="00B050"/>
                </a:solidFill>
                <a:latin typeface="나눔스퀘어 Bold" panose="020B0600000101010101" pitchFamily="50" charset="-127"/>
                <a:ea typeface="나눔스퀘어 Bold" panose="020B0600000101010101" pitchFamily="50" charset="-127"/>
              </a:rPr>
              <a:t>99.9</a:t>
            </a:r>
          </a:p>
        </p:txBody>
      </p:sp>
      <p:sp>
        <p:nvSpPr>
          <p:cNvPr id="35" name="TextBox 34">
            <a:extLst>
              <a:ext uri="{FF2B5EF4-FFF2-40B4-BE49-F238E27FC236}">
                <a16:creationId xmlns:a16="http://schemas.microsoft.com/office/drawing/2014/main" id="{6A0E3446-2A42-467A-87F4-2E8539320AC6}"/>
              </a:ext>
            </a:extLst>
          </p:cNvPr>
          <p:cNvSpPr txBox="1"/>
          <p:nvPr/>
        </p:nvSpPr>
        <p:spPr>
          <a:xfrm>
            <a:off x="3245644" y="4459204"/>
            <a:ext cx="1345405" cy="166905"/>
          </a:xfrm>
          <a:prstGeom prst="rect">
            <a:avLst/>
          </a:prstGeom>
          <a:noFill/>
        </p:spPr>
        <p:txBody>
          <a:bodyPr wrap="square" lIns="0" tIns="0" rIns="0" bIns="0" rtlCol="0" anchor="ctr">
            <a:spAutoFit/>
          </a:bodyPr>
          <a:lstStyle/>
          <a:p>
            <a:pPr>
              <a:lnSpc>
                <a:spcPct val="150000"/>
              </a:lnSpc>
            </a:pPr>
            <a:r>
              <a:rPr lang="en-US" altLang="ko-KR" sz="800" dirty="0">
                <a:solidFill>
                  <a:srgbClr val="B3B6C5"/>
                </a:solidFill>
                <a:latin typeface="나눔스퀘어 Bold" panose="020B0600000101010101" pitchFamily="50" charset="-127"/>
                <a:ea typeface="나눔스퀘어 Bold" panose="020B0600000101010101" pitchFamily="50" charset="-127"/>
              </a:rPr>
              <a:t>[</a:t>
            </a:r>
            <a:r>
              <a:rPr lang="ko-KR" altLang="en-US" sz="800" dirty="0" err="1">
                <a:solidFill>
                  <a:srgbClr val="B3B6C5"/>
                </a:solidFill>
                <a:latin typeface="나눔스퀘어 Bold" panose="020B0600000101010101" pitchFamily="50" charset="-127"/>
                <a:ea typeface="나눔스퀘어 Bold" panose="020B0600000101010101" pitchFamily="50" charset="-127"/>
              </a:rPr>
              <a:t>이세계</a:t>
            </a:r>
            <a:r>
              <a:rPr lang="ko-KR" altLang="en-US" sz="800" dirty="0">
                <a:solidFill>
                  <a:srgbClr val="B3B6C5"/>
                </a:solidFill>
                <a:latin typeface="나눔스퀘어 Bold" panose="020B0600000101010101" pitchFamily="50" charset="-127"/>
                <a:ea typeface="나눔스퀘어 Bold" panose="020B0600000101010101" pitchFamily="50" charset="-127"/>
              </a:rPr>
              <a:t> 용병 </a:t>
            </a:r>
            <a:r>
              <a:rPr lang="ko-KR" altLang="en-US" sz="800" dirty="0" err="1">
                <a:solidFill>
                  <a:srgbClr val="B3B6C5"/>
                </a:solidFill>
                <a:latin typeface="나눔스퀘어 Bold" panose="020B0600000101010101" pitchFamily="50" charset="-127"/>
                <a:ea typeface="나눔스퀘어 Bold" panose="020B0600000101010101" pitchFamily="50" charset="-127"/>
              </a:rPr>
              <a:t>슬로스</a:t>
            </a:r>
            <a:r>
              <a:rPr lang="ko-KR" altLang="en-US" sz="800" dirty="0">
                <a:solidFill>
                  <a:srgbClr val="B3B6C5"/>
                </a:solidFill>
                <a:latin typeface="나눔스퀘어 Bold" panose="020B0600000101010101" pitchFamily="50" charset="-127"/>
                <a:ea typeface="나눔스퀘어 Bold" panose="020B0600000101010101" pitchFamily="50" charset="-127"/>
              </a:rPr>
              <a:t> 전용</a:t>
            </a:r>
            <a:r>
              <a:rPr lang="en-US" altLang="ko-KR" sz="800" dirty="0">
                <a:solidFill>
                  <a:srgbClr val="B3B6C5"/>
                </a:solidFill>
                <a:latin typeface="나눔스퀘어 Bold" panose="020B0600000101010101" pitchFamily="50" charset="-127"/>
                <a:ea typeface="나눔스퀘어 Bold" panose="020B0600000101010101" pitchFamily="50" charset="-127"/>
              </a:rPr>
              <a:t>]</a:t>
            </a:r>
          </a:p>
        </p:txBody>
      </p:sp>
      <p:sp>
        <p:nvSpPr>
          <p:cNvPr id="36" name="TextBox 35">
            <a:extLst>
              <a:ext uri="{FF2B5EF4-FFF2-40B4-BE49-F238E27FC236}">
                <a16:creationId xmlns:a16="http://schemas.microsoft.com/office/drawing/2014/main" id="{4C6EFA2C-9711-479C-8F70-ACECCB8A3556}"/>
              </a:ext>
            </a:extLst>
          </p:cNvPr>
          <p:cNvSpPr txBox="1"/>
          <p:nvPr/>
        </p:nvSpPr>
        <p:spPr>
          <a:xfrm>
            <a:off x="3240888" y="4613757"/>
            <a:ext cx="2771768" cy="351571"/>
          </a:xfrm>
          <a:prstGeom prst="rect">
            <a:avLst/>
          </a:prstGeom>
          <a:noFill/>
        </p:spPr>
        <p:txBody>
          <a:bodyPr wrap="square" lIns="0" tIns="0" rIns="0" bIns="0" rtlCol="0" anchor="ctr">
            <a:spAutoFit/>
          </a:bodyPr>
          <a:lstStyle/>
          <a:p>
            <a:pPr>
              <a:lnSpc>
                <a:spcPct val="150000"/>
              </a:lnSpc>
            </a:pPr>
            <a:r>
              <a:rPr lang="ko-KR" altLang="en-US" sz="800" dirty="0" err="1">
                <a:solidFill>
                  <a:srgbClr val="BDB4A9"/>
                </a:solidFill>
                <a:latin typeface="나눔스퀘어 Bold" panose="020B0600000101010101" pitchFamily="50" charset="-127"/>
                <a:ea typeface="나눔스퀘어 Bold" panose="020B0600000101010101" pitchFamily="50" charset="-127"/>
              </a:rPr>
              <a:t>ㅁㅁㅁㅁㅁㅁㅁㅁㅁㅁㅁㅁㅁㅁㅁㅁㅁㅁㅁㅁㅁㅁㅁㅁㅁㅁㅁㅁㅁㅁㅁㅁㅁㅁㅁㅁㅁㅁㅁㅁㅁㅁㅁㅁㅁㅁㅁㅁㅁㅁㅁㅁㅁㅁㅁㅁㅁㅁㅁㅁ</a:t>
            </a:r>
            <a:endParaRPr lang="en-US" altLang="ko-KR" sz="800" dirty="0">
              <a:solidFill>
                <a:srgbClr val="BDB4A9"/>
              </a:solidFill>
              <a:latin typeface="나눔스퀘어 Bold" panose="020B0600000101010101" pitchFamily="50" charset="-127"/>
              <a:ea typeface="나눔스퀘어 Bold" panose="020B0600000101010101" pitchFamily="50" charset="-127"/>
            </a:endParaRPr>
          </a:p>
        </p:txBody>
      </p:sp>
      <p:sp>
        <p:nvSpPr>
          <p:cNvPr id="22" name="사각형: 둥근 모서리 21">
            <a:extLst>
              <a:ext uri="{FF2B5EF4-FFF2-40B4-BE49-F238E27FC236}">
                <a16:creationId xmlns:a16="http://schemas.microsoft.com/office/drawing/2014/main" id="{E38F784C-57B9-4707-8F53-4D3AB5D5AF82}"/>
              </a:ext>
            </a:extLst>
          </p:cNvPr>
          <p:cNvSpPr/>
          <p:nvPr/>
        </p:nvSpPr>
        <p:spPr>
          <a:xfrm>
            <a:off x="6298251" y="3835496"/>
            <a:ext cx="3108324" cy="1524530"/>
          </a:xfrm>
          <a:prstGeom prst="roundRect">
            <a:avLst>
              <a:gd name="adj" fmla="val 4112"/>
            </a:avLst>
          </a:prstGeom>
          <a:solidFill>
            <a:srgbClr val="161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a:extLst>
              <a:ext uri="{FF2B5EF4-FFF2-40B4-BE49-F238E27FC236}">
                <a16:creationId xmlns:a16="http://schemas.microsoft.com/office/drawing/2014/main" id="{9DE81C39-E22F-4ACA-B250-12429D2C4E7B}"/>
              </a:ext>
            </a:extLst>
          </p:cNvPr>
          <p:cNvSpPr txBox="1"/>
          <p:nvPr/>
        </p:nvSpPr>
        <p:spPr>
          <a:xfrm>
            <a:off x="6300688" y="3848196"/>
            <a:ext cx="601762" cy="215444"/>
          </a:xfrm>
          <a:prstGeom prst="rect">
            <a:avLst/>
          </a:prstGeom>
          <a:noFill/>
        </p:spPr>
        <p:txBody>
          <a:bodyPr wrap="square" rtlCol="0">
            <a:spAutoFit/>
          </a:bodyPr>
          <a:lstStyle/>
          <a:p>
            <a:r>
              <a:rPr lang="ko-KR" altLang="en-US" sz="800" dirty="0">
                <a:solidFill>
                  <a:srgbClr val="8895BB"/>
                </a:solidFill>
                <a:latin typeface="나눔스퀘어 Bold" panose="020B0600000101010101" pitchFamily="50" charset="-127"/>
                <a:ea typeface="나눔스퀘어 Bold" panose="020B0600000101010101" pitchFamily="50" charset="-127"/>
              </a:rPr>
              <a:t>스킬 정보</a:t>
            </a:r>
          </a:p>
        </p:txBody>
      </p:sp>
      <p:cxnSp>
        <p:nvCxnSpPr>
          <p:cNvPr id="39" name="직선 연결선 38">
            <a:extLst>
              <a:ext uri="{FF2B5EF4-FFF2-40B4-BE49-F238E27FC236}">
                <a16:creationId xmlns:a16="http://schemas.microsoft.com/office/drawing/2014/main" id="{47DFA80E-FADB-4705-B85C-DF39A8BD11B3}"/>
              </a:ext>
            </a:extLst>
          </p:cNvPr>
          <p:cNvCxnSpPr/>
          <p:nvPr/>
        </p:nvCxnSpPr>
        <p:spPr>
          <a:xfrm>
            <a:off x="6378575" y="4063640"/>
            <a:ext cx="2978150" cy="0"/>
          </a:xfrm>
          <a:prstGeom prst="line">
            <a:avLst/>
          </a:prstGeom>
          <a:ln w="9525">
            <a:solidFill>
              <a:srgbClr val="2E3349"/>
            </a:solidFill>
          </a:ln>
        </p:spPr>
        <p:style>
          <a:lnRef idx="1">
            <a:schemeClr val="accent1"/>
          </a:lnRef>
          <a:fillRef idx="0">
            <a:schemeClr val="accent1"/>
          </a:fillRef>
          <a:effectRef idx="0">
            <a:schemeClr val="accent1"/>
          </a:effectRef>
          <a:fontRef idx="minor">
            <a:schemeClr val="tx1"/>
          </a:fontRef>
        </p:style>
      </p:cxnSp>
      <p:pic>
        <p:nvPicPr>
          <p:cNvPr id="40" name="Picture 2" descr="gt airborne">
            <a:extLst>
              <a:ext uri="{FF2B5EF4-FFF2-40B4-BE49-F238E27FC236}">
                <a16:creationId xmlns:a16="http://schemas.microsoft.com/office/drawing/2014/main" id="{05E8510C-15E7-48B0-AC46-8DDCE6EF47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8100" y="4154275"/>
            <a:ext cx="455947" cy="45594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3FC6BCE0-5D79-45A6-905D-1515B20B4E75}"/>
              </a:ext>
            </a:extLst>
          </p:cNvPr>
          <p:cNvSpPr txBox="1"/>
          <p:nvPr/>
        </p:nvSpPr>
        <p:spPr>
          <a:xfrm>
            <a:off x="6860050" y="4098040"/>
            <a:ext cx="731375" cy="246221"/>
          </a:xfrm>
          <a:prstGeom prst="rect">
            <a:avLst/>
          </a:prstGeom>
          <a:noFill/>
        </p:spPr>
        <p:txBody>
          <a:bodyPr wrap="square" rtlCol="0">
            <a:spAutoFit/>
          </a:bodyPr>
          <a:lstStyle/>
          <a:p>
            <a:r>
              <a:rPr lang="en-US" altLang="ko-KR" sz="1000" dirty="0" err="1">
                <a:solidFill>
                  <a:srgbClr val="BCBDB7"/>
                </a:solidFill>
                <a:latin typeface="나눔스퀘어 Bold" panose="020B0600000101010101" pitchFamily="50" charset="-127"/>
                <a:ea typeface="나눔스퀘어 Bold" panose="020B0600000101010101" pitchFamily="50" charset="-127"/>
              </a:rPr>
              <a:t>Aaa</a:t>
            </a:r>
            <a:r>
              <a:rPr lang="ko-KR" altLang="en-US" sz="1000" dirty="0">
                <a:latin typeface="나눔스퀘어 Bold" panose="020B0600000101010101" pitchFamily="50" charset="-127"/>
                <a:ea typeface="나눔스퀘어 Bold" panose="020B0600000101010101" pitchFamily="50" charset="-127"/>
              </a:rPr>
              <a:t>  </a:t>
            </a:r>
            <a:r>
              <a:rPr lang="en-US" altLang="ko-KR" sz="1000" dirty="0">
                <a:solidFill>
                  <a:srgbClr val="9B8456"/>
                </a:solidFill>
                <a:latin typeface="나눔스퀘어 Bold" panose="020B0600000101010101" pitchFamily="50" charset="-127"/>
                <a:ea typeface="나눔스퀘어 Bold" panose="020B0600000101010101" pitchFamily="50" charset="-127"/>
              </a:rPr>
              <a:t>Lv.9</a:t>
            </a:r>
            <a:endParaRPr lang="ko-KR" altLang="en-US" sz="1000" dirty="0">
              <a:solidFill>
                <a:srgbClr val="9B8456"/>
              </a:solidFill>
              <a:latin typeface="나눔스퀘어 Bold" panose="020B0600000101010101" pitchFamily="50" charset="-127"/>
              <a:ea typeface="나눔스퀘어 Bold" panose="020B0600000101010101" pitchFamily="50" charset="-127"/>
            </a:endParaRPr>
          </a:p>
        </p:txBody>
      </p:sp>
      <p:sp>
        <p:nvSpPr>
          <p:cNvPr id="43" name="TextBox 42">
            <a:extLst>
              <a:ext uri="{FF2B5EF4-FFF2-40B4-BE49-F238E27FC236}">
                <a16:creationId xmlns:a16="http://schemas.microsoft.com/office/drawing/2014/main" id="{4CB815FD-18FE-4CF9-918B-BD286A316173}"/>
              </a:ext>
            </a:extLst>
          </p:cNvPr>
          <p:cNvSpPr txBox="1"/>
          <p:nvPr/>
        </p:nvSpPr>
        <p:spPr>
          <a:xfrm>
            <a:off x="6860050" y="4320040"/>
            <a:ext cx="2261725" cy="215444"/>
          </a:xfrm>
          <a:prstGeom prst="rect">
            <a:avLst/>
          </a:prstGeom>
          <a:noFill/>
        </p:spPr>
        <p:txBody>
          <a:bodyPr wrap="square" rtlCol="0">
            <a:spAutoFit/>
          </a:bodyPr>
          <a:lstStyle/>
          <a:p>
            <a:r>
              <a:rPr lang="ko-KR" altLang="en-US" sz="800" dirty="0">
                <a:solidFill>
                  <a:srgbClr val="9B8456"/>
                </a:solidFill>
                <a:latin typeface="나눔스퀘어 Bold" panose="020B0600000101010101" pitchFamily="50" charset="-127"/>
                <a:ea typeface="나눔스퀘어 Bold" panose="020B0600000101010101" pitchFamily="50" charset="-127"/>
              </a:rPr>
              <a:t>공격력</a:t>
            </a:r>
            <a:r>
              <a:rPr lang="en-US" altLang="ko-KR" sz="800" dirty="0">
                <a:solidFill>
                  <a:srgbClr val="9B8456"/>
                </a:solidFill>
                <a:latin typeface="나눔스퀘어 Bold" panose="020B0600000101010101" pitchFamily="50" charset="-127"/>
                <a:ea typeface="나눔스퀘어 Bold" panose="020B0600000101010101" pitchFamily="50" charset="-127"/>
              </a:rPr>
              <a:t>: </a:t>
            </a:r>
            <a:r>
              <a:rPr lang="ko-KR" altLang="en-US" sz="800" dirty="0">
                <a:solidFill>
                  <a:srgbClr val="9B8456"/>
                </a:solidFill>
                <a:latin typeface="나눔스퀘어 Bold" panose="020B0600000101010101" pitchFamily="50" charset="-127"/>
                <a:ea typeface="나눔스퀘어 Bold" panose="020B0600000101010101" pitchFamily="50" charset="-127"/>
              </a:rPr>
              <a:t>초당 강인함의 </a:t>
            </a:r>
            <a:r>
              <a:rPr lang="en-US" altLang="ko-KR" sz="800" dirty="0">
                <a:solidFill>
                  <a:srgbClr val="6FB05D"/>
                </a:solidFill>
                <a:latin typeface="나눔스퀘어 Bold" panose="020B0600000101010101" pitchFamily="50" charset="-127"/>
                <a:ea typeface="나눔스퀘어 Bold" panose="020B0600000101010101" pitchFamily="50" charset="-127"/>
              </a:rPr>
              <a:t>999%</a:t>
            </a:r>
            <a:endParaRPr lang="ko-KR" altLang="en-US" sz="800" dirty="0">
              <a:solidFill>
                <a:srgbClr val="6FB05D"/>
              </a:solidFill>
              <a:latin typeface="나눔스퀘어 Bold" panose="020B0600000101010101" pitchFamily="50" charset="-127"/>
              <a:ea typeface="나눔스퀘어 Bold" panose="020B0600000101010101" pitchFamily="50" charset="-127"/>
            </a:endParaRPr>
          </a:p>
        </p:txBody>
      </p:sp>
      <p:sp>
        <p:nvSpPr>
          <p:cNvPr id="44" name="TextBox 43">
            <a:extLst>
              <a:ext uri="{FF2B5EF4-FFF2-40B4-BE49-F238E27FC236}">
                <a16:creationId xmlns:a16="http://schemas.microsoft.com/office/drawing/2014/main" id="{32C75DAC-A7A2-499D-A231-D7CAAEB8D5D0}"/>
              </a:ext>
            </a:extLst>
          </p:cNvPr>
          <p:cNvSpPr txBox="1"/>
          <p:nvPr/>
        </p:nvSpPr>
        <p:spPr>
          <a:xfrm>
            <a:off x="6860049" y="4474613"/>
            <a:ext cx="2261725" cy="215444"/>
          </a:xfrm>
          <a:prstGeom prst="rect">
            <a:avLst/>
          </a:prstGeom>
          <a:noFill/>
        </p:spPr>
        <p:txBody>
          <a:bodyPr wrap="square" rtlCol="0">
            <a:spAutoFit/>
          </a:bodyPr>
          <a:lstStyle/>
          <a:p>
            <a:r>
              <a:rPr lang="ko-KR" altLang="en-US" sz="800" dirty="0">
                <a:solidFill>
                  <a:srgbClr val="9B8456"/>
                </a:solidFill>
                <a:latin typeface="나눔스퀘어 Bold" panose="020B0600000101010101" pitchFamily="50" charset="-127"/>
                <a:ea typeface="나눔스퀘어 Bold" panose="020B0600000101010101" pitchFamily="50" charset="-127"/>
              </a:rPr>
              <a:t>충전 시간</a:t>
            </a:r>
            <a:r>
              <a:rPr lang="en-US" altLang="ko-KR" sz="800" dirty="0">
                <a:solidFill>
                  <a:srgbClr val="9B8456"/>
                </a:solidFill>
                <a:latin typeface="나눔스퀘어 Bold" panose="020B0600000101010101" pitchFamily="50" charset="-127"/>
                <a:ea typeface="나눔스퀘어 Bold" panose="020B0600000101010101" pitchFamily="50" charset="-127"/>
              </a:rPr>
              <a:t>: n</a:t>
            </a:r>
            <a:r>
              <a:rPr lang="ko-KR" altLang="en-US" sz="800" dirty="0">
                <a:solidFill>
                  <a:srgbClr val="9B8456"/>
                </a:solidFill>
                <a:latin typeface="나눔스퀘어 Bold" panose="020B0600000101010101" pitchFamily="50" charset="-127"/>
                <a:ea typeface="나눔스퀘어 Bold" panose="020B0600000101010101" pitchFamily="50" charset="-127"/>
              </a:rPr>
              <a:t>초</a:t>
            </a:r>
          </a:p>
        </p:txBody>
      </p:sp>
      <p:sp>
        <p:nvSpPr>
          <p:cNvPr id="45" name="TextBox 44">
            <a:extLst>
              <a:ext uri="{FF2B5EF4-FFF2-40B4-BE49-F238E27FC236}">
                <a16:creationId xmlns:a16="http://schemas.microsoft.com/office/drawing/2014/main" id="{1B1D3AFE-A83E-4EB7-ACEC-74B52DDA30AF}"/>
              </a:ext>
            </a:extLst>
          </p:cNvPr>
          <p:cNvSpPr txBox="1"/>
          <p:nvPr/>
        </p:nvSpPr>
        <p:spPr>
          <a:xfrm>
            <a:off x="6844047" y="4664530"/>
            <a:ext cx="2261725" cy="215444"/>
          </a:xfrm>
          <a:prstGeom prst="rect">
            <a:avLst/>
          </a:prstGeom>
          <a:noFill/>
        </p:spPr>
        <p:txBody>
          <a:bodyPr wrap="square" lIns="90000" rtlCol="0">
            <a:spAutoFit/>
          </a:bodyPr>
          <a:lstStyle/>
          <a:p>
            <a:r>
              <a:rPr lang="ko-KR" altLang="en-US" sz="800" dirty="0">
                <a:solidFill>
                  <a:srgbClr val="9B8456"/>
                </a:solidFill>
                <a:latin typeface="나눔스퀘어 Bold" panose="020B0600000101010101" pitchFamily="50" charset="-127"/>
                <a:ea typeface="나눔스퀘어 Bold" panose="020B0600000101010101" pitchFamily="50" charset="-127"/>
              </a:rPr>
              <a:t>아무튼 스킬 설명 영역</a:t>
            </a:r>
            <a:r>
              <a:rPr lang="en-US" altLang="ko-KR" sz="800" dirty="0">
                <a:solidFill>
                  <a:srgbClr val="9B8456"/>
                </a:solidFill>
                <a:latin typeface="나눔스퀘어 Bold" panose="020B0600000101010101" pitchFamily="50" charset="-127"/>
                <a:ea typeface="나눔스퀘어 Bold" panose="020B0600000101010101" pitchFamily="50" charset="-127"/>
              </a:rPr>
              <a:t>, </a:t>
            </a:r>
            <a:r>
              <a:rPr lang="ko-KR" altLang="en-US" sz="800" dirty="0" err="1">
                <a:solidFill>
                  <a:srgbClr val="68ADAD"/>
                </a:solidFill>
                <a:latin typeface="나눔스퀘어 Bold" panose="020B0600000101010101" pitchFamily="50" charset="-127"/>
                <a:ea typeface="나눔스퀘어 Bold" panose="020B0600000101010101" pitchFamily="50" charset="-127"/>
              </a:rPr>
              <a:t>에어본</a:t>
            </a:r>
            <a:r>
              <a:rPr lang="ko-KR" altLang="en-US" sz="800" dirty="0" err="1">
                <a:solidFill>
                  <a:srgbClr val="9B8456"/>
                </a:solidFill>
                <a:latin typeface="나눔스퀘어 Bold" panose="020B0600000101010101" pitchFamily="50" charset="-127"/>
                <a:ea typeface="나눔스퀘어 Bold" panose="020B0600000101010101" pitchFamily="50" charset="-127"/>
              </a:rPr>
              <a:t>상태로</a:t>
            </a:r>
            <a:r>
              <a:rPr lang="ko-KR" altLang="en-US" sz="800" dirty="0">
                <a:solidFill>
                  <a:srgbClr val="9B8456"/>
                </a:solidFill>
                <a:latin typeface="나눔스퀘어 Bold" panose="020B0600000101010101" pitchFamily="50" charset="-127"/>
                <a:ea typeface="나눔스퀘어 Bold" panose="020B0600000101010101" pitchFamily="50" charset="-127"/>
              </a:rPr>
              <a:t> 만듭니다</a:t>
            </a:r>
          </a:p>
        </p:txBody>
      </p:sp>
    </p:spTree>
    <p:extLst>
      <p:ext uri="{BB962C8B-B14F-4D97-AF65-F5344CB8AC3E}">
        <p14:creationId xmlns:p14="http://schemas.microsoft.com/office/powerpoint/2010/main" val="283535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71BA5C2E-0C1C-45EB-B8FF-CC3E487966E1}"/>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11</a:t>
            </a:r>
          </a:p>
        </p:txBody>
      </p:sp>
      <p:sp>
        <p:nvSpPr>
          <p:cNvPr id="5" name="TextBox 4">
            <a:extLst>
              <a:ext uri="{FF2B5EF4-FFF2-40B4-BE49-F238E27FC236}">
                <a16:creationId xmlns:a16="http://schemas.microsoft.com/office/drawing/2014/main" id="{B4BF0CEF-A2C1-4969-9180-27978FE1DAF8}"/>
              </a:ext>
            </a:extLst>
          </p:cNvPr>
          <p:cNvSpPr txBox="1"/>
          <p:nvPr/>
        </p:nvSpPr>
        <p:spPr>
          <a:xfrm>
            <a:off x="561975" y="96321"/>
            <a:ext cx="3114675" cy="369332"/>
          </a:xfrm>
          <a:prstGeom prst="rect">
            <a:avLst/>
          </a:prstGeom>
          <a:noFill/>
        </p:spPr>
        <p:txBody>
          <a:bodyPr wrap="square" rtlCol="0" anchor="t">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총평</a:t>
            </a:r>
          </a:p>
        </p:txBody>
      </p:sp>
    </p:spTree>
    <p:extLst>
      <p:ext uri="{BB962C8B-B14F-4D97-AF65-F5344CB8AC3E}">
        <p14:creationId xmlns:p14="http://schemas.microsoft.com/office/powerpoint/2010/main" val="86557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3" name="표 2"/>
          <p:cNvGraphicFramePr>
            <a:graphicFrameLocks noGrp="1"/>
          </p:cNvGraphicFramePr>
          <p:nvPr>
            <p:extLst>
              <p:ext uri="{D42A27DB-BD31-4B8C-83A1-F6EECF244321}">
                <p14:modId xmlns:p14="http://schemas.microsoft.com/office/powerpoint/2010/main" val="3926098382"/>
              </p:ext>
            </p:extLst>
          </p:nvPr>
        </p:nvGraphicFramePr>
        <p:xfrm>
          <a:off x="1533493" y="1520760"/>
          <a:ext cx="9125014" cy="1942744"/>
        </p:xfrm>
        <a:graphic>
          <a:graphicData uri="http://schemas.openxmlformats.org/drawingml/2006/table">
            <a:tbl>
              <a:tblPr>
                <a:tableStyleId>{00A15C55-8517-42AA-B614-E9B94910E393}</a:tableStyleId>
              </a:tblPr>
              <a:tblGrid>
                <a:gridCol w="794759">
                  <a:extLst>
                    <a:ext uri="{9D8B030D-6E8A-4147-A177-3AD203B41FA5}">
                      <a16:colId xmlns:a16="http://schemas.microsoft.com/office/drawing/2014/main" val="3869251634"/>
                    </a:ext>
                  </a:extLst>
                </a:gridCol>
                <a:gridCol w="941937">
                  <a:extLst>
                    <a:ext uri="{9D8B030D-6E8A-4147-A177-3AD203B41FA5}">
                      <a16:colId xmlns:a16="http://schemas.microsoft.com/office/drawing/2014/main" val="58657642"/>
                    </a:ext>
                  </a:extLst>
                </a:gridCol>
                <a:gridCol w="941937">
                  <a:extLst>
                    <a:ext uri="{9D8B030D-6E8A-4147-A177-3AD203B41FA5}">
                      <a16:colId xmlns:a16="http://schemas.microsoft.com/office/drawing/2014/main" val="4258057940"/>
                    </a:ext>
                  </a:extLst>
                </a:gridCol>
                <a:gridCol w="941937">
                  <a:extLst>
                    <a:ext uri="{9D8B030D-6E8A-4147-A177-3AD203B41FA5}">
                      <a16:colId xmlns:a16="http://schemas.microsoft.com/office/drawing/2014/main" val="3842549266"/>
                    </a:ext>
                  </a:extLst>
                </a:gridCol>
                <a:gridCol w="941937">
                  <a:extLst>
                    <a:ext uri="{9D8B030D-6E8A-4147-A177-3AD203B41FA5}">
                      <a16:colId xmlns:a16="http://schemas.microsoft.com/office/drawing/2014/main" val="1582070661"/>
                    </a:ext>
                  </a:extLst>
                </a:gridCol>
                <a:gridCol w="941937">
                  <a:extLst>
                    <a:ext uri="{9D8B030D-6E8A-4147-A177-3AD203B41FA5}">
                      <a16:colId xmlns:a16="http://schemas.microsoft.com/office/drawing/2014/main" val="1715297955"/>
                    </a:ext>
                  </a:extLst>
                </a:gridCol>
                <a:gridCol w="941937">
                  <a:extLst>
                    <a:ext uri="{9D8B030D-6E8A-4147-A177-3AD203B41FA5}">
                      <a16:colId xmlns:a16="http://schemas.microsoft.com/office/drawing/2014/main" val="129286334"/>
                    </a:ext>
                  </a:extLst>
                </a:gridCol>
                <a:gridCol w="941937">
                  <a:extLst>
                    <a:ext uri="{9D8B030D-6E8A-4147-A177-3AD203B41FA5}">
                      <a16:colId xmlns:a16="http://schemas.microsoft.com/office/drawing/2014/main" val="2517843072"/>
                    </a:ext>
                  </a:extLst>
                </a:gridCol>
                <a:gridCol w="941937">
                  <a:extLst>
                    <a:ext uri="{9D8B030D-6E8A-4147-A177-3AD203B41FA5}">
                      <a16:colId xmlns:a16="http://schemas.microsoft.com/office/drawing/2014/main" val="1168888738"/>
                    </a:ext>
                  </a:extLst>
                </a:gridCol>
                <a:gridCol w="794759">
                  <a:extLst>
                    <a:ext uri="{9D8B030D-6E8A-4147-A177-3AD203B41FA5}">
                      <a16:colId xmlns:a16="http://schemas.microsoft.com/office/drawing/2014/main" val="3447500834"/>
                    </a:ext>
                  </a:extLst>
                </a:gridCol>
              </a:tblGrid>
              <a:tr h="242843">
                <a:tc>
                  <a:txBody>
                    <a:bodyPr/>
                    <a:lstStyle/>
                    <a:p>
                      <a:pPr algn="ctr" fontAlgn="ctr"/>
                      <a:r>
                        <a:rPr lang="ko-KR" altLang="en-US" sz="1300" u="none" strike="noStrike" dirty="0">
                          <a:effectLst/>
                          <a:latin typeface="나눔스퀘어 Bold" panose="020B0600000101010101" pitchFamily="50" charset="-127"/>
                          <a:ea typeface="나눔스퀘어 Bold" panose="020B0600000101010101" pitchFamily="50" charset="-127"/>
                        </a:rPr>
                        <a:t>　</a:t>
                      </a:r>
                      <a:endPar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a:effectLst/>
                          <a:latin typeface="나눔스퀘어 Bold" panose="020B0600000101010101" pitchFamily="50" charset="-127"/>
                          <a:ea typeface="나눔스퀘어 Bold" panose="020B0600000101010101" pitchFamily="50" charset="-127"/>
                        </a:rPr>
                        <a:t>태</a:t>
                      </a:r>
                      <a:r>
                        <a:rPr lang="en-US" altLang="ko-KR" sz="1300" u="none" strike="noStrike">
                          <a:effectLst/>
                          <a:latin typeface="나눔스퀘어 Bold" panose="020B0600000101010101" pitchFamily="50" charset="-127"/>
                          <a:ea typeface="나눔스퀘어 Bold" panose="020B0600000101010101" pitchFamily="50" charset="-127"/>
                        </a:rPr>
                        <a:t>3 </a:t>
                      </a:r>
                      <a:r>
                        <a:rPr lang="ko-KR" altLang="en-US" sz="1300" u="none" strike="noStrike">
                          <a:effectLst/>
                          <a:latin typeface="나눔스퀘어 Bold" panose="020B0600000101010101" pitchFamily="50" charset="-127"/>
                          <a:ea typeface="나눔스퀘어 Bold" panose="020B0600000101010101" pitchFamily="50" charset="-127"/>
                        </a:rPr>
                        <a:t>탱커</a:t>
                      </a:r>
                      <a:endParaRPr lang="ko-KR" altLang="en-US"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a:effectLst/>
                          <a:latin typeface="나눔스퀘어 Bold" panose="020B0600000101010101" pitchFamily="50" charset="-127"/>
                          <a:ea typeface="나눔스퀘어 Bold" panose="020B0600000101010101" pitchFamily="50" charset="-127"/>
                        </a:rPr>
                        <a:t>태</a:t>
                      </a:r>
                      <a:r>
                        <a:rPr lang="en-US" altLang="ko-KR" sz="1300" u="none" strike="noStrike">
                          <a:effectLst/>
                          <a:latin typeface="나눔스퀘어 Bold" panose="020B0600000101010101" pitchFamily="50" charset="-127"/>
                          <a:ea typeface="나눔스퀘어 Bold" panose="020B0600000101010101" pitchFamily="50" charset="-127"/>
                        </a:rPr>
                        <a:t>3 </a:t>
                      </a:r>
                      <a:r>
                        <a:rPr lang="ko-KR" altLang="en-US" sz="1300" u="none" strike="noStrike">
                          <a:effectLst/>
                          <a:latin typeface="나눔스퀘어 Bold" panose="020B0600000101010101" pitchFamily="50" charset="-127"/>
                          <a:ea typeface="나눔스퀘어 Bold" panose="020B0600000101010101" pitchFamily="50" charset="-127"/>
                        </a:rPr>
                        <a:t>전사</a:t>
                      </a:r>
                      <a:endParaRPr lang="ko-KR" altLang="en-US"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a:effectLst/>
                          <a:latin typeface="나눔스퀘어 Bold" panose="020B0600000101010101" pitchFamily="50" charset="-127"/>
                          <a:ea typeface="나눔스퀘어 Bold" panose="020B0600000101010101" pitchFamily="50" charset="-127"/>
                        </a:rPr>
                        <a:t>태</a:t>
                      </a:r>
                      <a:r>
                        <a:rPr lang="en-US" altLang="ko-KR" sz="1300" u="none" strike="noStrike">
                          <a:effectLst/>
                          <a:latin typeface="나눔스퀘어 Bold" panose="020B0600000101010101" pitchFamily="50" charset="-127"/>
                          <a:ea typeface="나눔스퀘어 Bold" panose="020B0600000101010101" pitchFamily="50" charset="-127"/>
                        </a:rPr>
                        <a:t>3 </a:t>
                      </a:r>
                      <a:r>
                        <a:rPr lang="ko-KR" altLang="en-US" sz="1300" u="none" strike="noStrike">
                          <a:effectLst/>
                          <a:latin typeface="나눔스퀘어 Bold" panose="020B0600000101010101" pitchFamily="50" charset="-127"/>
                          <a:ea typeface="나눔스퀘어 Bold" panose="020B0600000101010101" pitchFamily="50" charset="-127"/>
                        </a:rPr>
                        <a:t>원거리</a:t>
                      </a:r>
                      <a:endParaRPr lang="ko-KR" altLang="en-US"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a:effectLst/>
                          <a:latin typeface="나눔스퀘어 Bold" panose="020B0600000101010101" pitchFamily="50" charset="-127"/>
                          <a:ea typeface="나눔스퀘어 Bold" panose="020B0600000101010101" pitchFamily="50" charset="-127"/>
                        </a:rPr>
                        <a:t>태</a:t>
                      </a:r>
                      <a:r>
                        <a:rPr lang="en-US" altLang="ko-KR" sz="1300" u="none" strike="noStrike">
                          <a:effectLst/>
                          <a:latin typeface="나눔스퀘어 Bold" panose="020B0600000101010101" pitchFamily="50" charset="-127"/>
                          <a:ea typeface="나눔스퀘어 Bold" panose="020B0600000101010101" pitchFamily="50" charset="-127"/>
                        </a:rPr>
                        <a:t>3 </a:t>
                      </a:r>
                      <a:r>
                        <a:rPr lang="ko-KR" altLang="en-US" sz="1300" u="none" strike="noStrike">
                          <a:effectLst/>
                          <a:latin typeface="나눔스퀘어 Bold" panose="020B0600000101010101" pitchFamily="50" charset="-127"/>
                          <a:ea typeface="나눔스퀘어 Bold" panose="020B0600000101010101" pitchFamily="50" charset="-127"/>
                        </a:rPr>
                        <a:t>지원가</a:t>
                      </a:r>
                      <a:endParaRPr lang="ko-KR" altLang="en-US"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a:effectLst/>
                          <a:latin typeface="나눔스퀘어 Bold" panose="020B0600000101010101" pitchFamily="50" charset="-127"/>
                          <a:ea typeface="나눔스퀘어 Bold" panose="020B0600000101010101" pitchFamily="50" charset="-127"/>
                        </a:rPr>
                        <a:t>태</a:t>
                      </a:r>
                      <a:r>
                        <a:rPr lang="en-US" altLang="ko-KR" sz="1300" u="none" strike="noStrike">
                          <a:effectLst/>
                          <a:latin typeface="나눔스퀘어 Bold" panose="020B0600000101010101" pitchFamily="50" charset="-127"/>
                          <a:ea typeface="나눔스퀘어 Bold" panose="020B0600000101010101" pitchFamily="50" charset="-127"/>
                        </a:rPr>
                        <a:t>2 </a:t>
                      </a:r>
                      <a:r>
                        <a:rPr lang="ko-KR" altLang="en-US" sz="1300" u="none" strike="noStrike">
                          <a:effectLst/>
                          <a:latin typeface="나눔스퀘어 Bold" panose="020B0600000101010101" pitchFamily="50" charset="-127"/>
                          <a:ea typeface="나눔스퀘어 Bold" panose="020B0600000101010101" pitchFamily="50" charset="-127"/>
                        </a:rPr>
                        <a:t>탱커</a:t>
                      </a:r>
                      <a:endParaRPr lang="ko-KR" altLang="en-US"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a:effectLst/>
                          <a:latin typeface="나눔스퀘어 Bold" panose="020B0600000101010101" pitchFamily="50" charset="-127"/>
                          <a:ea typeface="나눔스퀘어 Bold" panose="020B0600000101010101" pitchFamily="50" charset="-127"/>
                        </a:rPr>
                        <a:t>태</a:t>
                      </a:r>
                      <a:r>
                        <a:rPr lang="en-US" altLang="ko-KR" sz="1300" u="none" strike="noStrike">
                          <a:effectLst/>
                          <a:latin typeface="나눔스퀘어 Bold" panose="020B0600000101010101" pitchFamily="50" charset="-127"/>
                          <a:ea typeface="나눔스퀘어 Bold" panose="020B0600000101010101" pitchFamily="50" charset="-127"/>
                        </a:rPr>
                        <a:t>2 </a:t>
                      </a:r>
                      <a:r>
                        <a:rPr lang="ko-KR" altLang="en-US" sz="1300" u="none" strike="noStrike">
                          <a:effectLst/>
                          <a:latin typeface="나눔스퀘어 Bold" panose="020B0600000101010101" pitchFamily="50" charset="-127"/>
                          <a:ea typeface="나눔스퀘어 Bold" panose="020B0600000101010101" pitchFamily="50" charset="-127"/>
                        </a:rPr>
                        <a:t>전사</a:t>
                      </a:r>
                      <a:endParaRPr lang="ko-KR" altLang="en-US"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dirty="0">
                          <a:effectLst/>
                          <a:latin typeface="나눔스퀘어 Bold" panose="020B0600000101010101" pitchFamily="50" charset="-127"/>
                          <a:ea typeface="나눔스퀘어 Bold" panose="020B0600000101010101" pitchFamily="50" charset="-127"/>
                        </a:rPr>
                        <a:t>태</a:t>
                      </a:r>
                      <a:r>
                        <a:rPr lang="en-US" altLang="ko-KR" sz="1300" u="none" strike="noStrike" dirty="0">
                          <a:effectLst/>
                          <a:latin typeface="나눔스퀘어 Bold" panose="020B0600000101010101" pitchFamily="50" charset="-127"/>
                          <a:ea typeface="나눔스퀘어 Bold" panose="020B0600000101010101" pitchFamily="50" charset="-127"/>
                        </a:rPr>
                        <a:t>2 </a:t>
                      </a:r>
                      <a:r>
                        <a:rPr lang="ko-KR" altLang="en-US" sz="1300" u="none" strike="noStrike" dirty="0">
                          <a:effectLst/>
                          <a:latin typeface="나눔스퀘어 Bold" panose="020B0600000101010101" pitchFamily="50" charset="-127"/>
                          <a:ea typeface="나눔스퀘어 Bold" panose="020B0600000101010101" pitchFamily="50" charset="-127"/>
                        </a:rPr>
                        <a:t>원거리</a:t>
                      </a:r>
                      <a:endPar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a:effectLst/>
                          <a:latin typeface="나눔스퀘어 Bold" panose="020B0600000101010101" pitchFamily="50" charset="-127"/>
                          <a:ea typeface="나눔스퀘어 Bold" panose="020B0600000101010101" pitchFamily="50" charset="-127"/>
                        </a:rPr>
                        <a:t>태</a:t>
                      </a:r>
                      <a:r>
                        <a:rPr lang="en-US" altLang="ko-KR" sz="1300" u="none" strike="noStrike">
                          <a:effectLst/>
                          <a:latin typeface="나눔스퀘어 Bold" panose="020B0600000101010101" pitchFamily="50" charset="-127"/>
                          <a:ea typeface="나눔스퀘어 Bold" panose="020B0600000101010101" pitchFamily="50" charset="-127"/>
                        </a:rPr>
                        <a:t>2 </a:t>
                      </a:r>
                      <a:r>
                        <a:rPr lang="ko-KR" altLang="en-US" sz="1300" u="none" strike="noStrike">
                          <a:effectLst/>
                          <a:latin typeface="나눔스퀘어 Bold" panose="020B0600000101010101" pitchFamily="50" charset="-127"/>
                          <a:ea typeface="나눔스퀘어 Bold" panose="020B0600000101010101" pitchFamily="50" charset="-127"/>
                        </a:rPr>
                        <a:t>지원가</a:t>
                      </a:r>
                      <a:endParaRPr lang="ko-KR" altLang="en-US"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ko-KR" altLang="en-US" sz="1300" u="none" strike="noStrike">
                          <a:effectLst/>
                          <a:latin typeface="나눔스퀘어 Bold" panose="020B0600000101010101" pitchFamily="50" charset="-127"/>
                          <a:ea typeface="나눔스퀘어 Bold" panose="020B0600000101010101" pitchFamily="50" charset="-127"/>
                        </a:rPr>
                        <a:t>합</a:t>
                      </a:r>
                      <a:endParaRPr lang="ko-KR" altLang="en-US"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extLst>
                  <a:ext uri="{0D108BD9-81ED-4DB2-BD59-A6C34878D82A}">
                    <a16:rowId xmlns:a16="http://schemas.microsoft.com/office/drawing/2014/main" val="2833176411"/>
                  </a:ext>
                </a:extLst>
              </a:tr>
              <a:tr h="242843">
                <a:tc>
                  <a:txBody>
                    <a:bodyPr/>
                    <a:lstStyle/>
                    <a:p>
                      <a:pPr algn="ctr" fontAlgn="ctr"/>
                      <a:r>
                        <a:rPr lang="ko-KR" altLang="en-US" sz="1300" u="none" strike="noStrike" dirty="0">
                          <a:effectLst/>
                          <a:latin typeface="나눔스퀘어 Bold" panose="020B0600000101010101" pitchFamily="50" charset="-127"/>
                          <a:ea typeface="나눔스퀘어 Bold" panose="020B0600000101010101" pitchFamily="50" charset="-127"/>
                        </a:rPr>
                        <a:t>화 속성</a:t>
                      </a:r>
                      <a:endPar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0</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3</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0</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3</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0</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9</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extLst>
                  <a:ext uri="{0D108BD9-81ED-4DB2-BD59-A6C34878D82A}">
                    <a16:rowId xmlns:a16="http://schemas.microsoft.com/office/drawing/2014/main" val="307207249"/>
                  </a:ext>
                </a:extLst>
              </a:tr>
              <a:tr h="242843">
                <a:tc>
                  <a:txBody>
                    <a:bodyPr/>
                    <a:lstStyle/>
                    <a:p>
                      <a:pPr algn="ctr" fontAlgn="ctr"/>
                      <a:r>
                        <a:rPr lang="ko-KR" altLang="en-US" sz="1300" u="none" strike="noStrike" dirty="0">
                          <a:effectLst/>
                          <a:latin typeface="나눔스퀘어 Bold" panose="020B0600000101010101" pitchFamily="50" charset="-127"/>
                          <a:ea typeface="나눔스퀘어 Bold" panose="020B0600000101010101" pitchFamily="50" charset="-127"/>
                        </a:rPr>
                        <a:t>수 속성</a:t>
                      </a:r>
                      <a:endPar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0</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2</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0</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3</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9</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extLst>
                  <a:ext uri="{0D108BD9-81ED-4DB2-BD59-A6C34878D82A}">
                    <a16:rowId xmlns:a16="http://schemas.microsoft.com/office/drawing/2014/main" val="373490792"/>
                  </a:ext>
                </a:extLst>
              </a:tr>
              <a:tr h="242843">
                <a:tc>
                  <a:txBody>
                    <a:bodyPr/>
                    <a:lstStyle/>
                    <a:p>
                      <a:pPr algn="ctr" fontAlgn="ctr"/>
                      <a:r>
                        <a:rPr lang="ko-KR" altLang="en-US" sz="1300" u="none" strike="noStrike" dirty="0">
                          <a:effectLst/>
                          <a:latin typeface="나눔스퀘어 Bold" panose="020B0600000101010101" pitchFamily="50" charset="-127"/>
                          <a:ea typeface="나눔스퀘어 Bold" panose="020B0600000101010101" pitchFamily="50" charset="-127"/>
                        </a:rPr>
                        <a:t>지 속성</a:t>
                      </a:r>
                      <a:endPar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0</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2</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2</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0</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2</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9</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extLst>
                  <a:ext uri="{0D108BD9-81ED-4DB2-BD59-A6C34878D82A}">
                    <a16:rowId xmlns:a16="http://schemas.microsoft.com/office/drawing/2014/main" val="1838861569"/>
                  </a:ext>
                </a:extLst>
              </a:tr>
              <a:tr h="242843">
                <a:tc>
                  <a:txBody>
                    <a:bodyPr/>
                    <a:lstStyle/>
                    <a:p>
                      <a:pPr algn="ctr" fontAlgn="ctr"/>
                      <a:r>
                        <a:rPr lang="ko-KR" altLang="en-US" sz="1300" u="none" strike="noStrike" dirty="0">
                          <a:effectLst/>
                          <a:latin typeface="나눔스퀘어 Bold" panose="020B0600000101010101" pitchFamily="50" charset="-127"/>
                          <a:ea typeface="나눔스퀘어 Bold" panose="020B0600000101010101" pitchFamily="50" charset="-127"/>
                        </a:rPr>
                        <a:t>무 속성</a:t>
                      </a:r>
                      <a:endPar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0</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2</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2</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9</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extLst>
                  <a:ext uri="{0D108BD9-81ED-4DB2-BD59-A6C34878D82A}">
                    <a16:rowId xmlns:a16="http://schemas.microsoft.com/office/drawing/2014/main" val="3679422010"/>
                  </a:ext>
                </a:extLst>
              </a:tr>
              <a:tr h="242843">
                <a:tc>
                  <a:txBody>
                    <a:bodyPr/>
                    <a:lstStyle/>
                    <a:p>
                      <a:pPr algn="ctr" fontAlgn="ctr"/>
                      <a:r>
                        <a:rPr lang="ko-KR" altLang="en-US" sz="1300" u="none" strike="noStrike" dirty="0">
                          <a:effectLst/>
                          <a:latin typeface="나눔스퀘어 Bold" panose="020B0600000101010101" pitchFamily="50" charset="-127"/>
                          <a:ea typeface="나눔스퀘어 Bold" panose="020B0600000101010101" pitchFamily="50" charset="-127"/>
                        </a:rPr>
                        <a:t>암 속성</a:t>
                      </a:r>
                      <a:endPar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2</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0</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2</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9</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extLst>
                  <a:ext uri="{0D108BD9-81ED-4DB2-BD59-A6C34878D82A}">
                    <a16:rowId xmlns:a16="http://schemas.microsoft.com/office/drawing/2014/main" val="1954085656"/>
                  </a:ext>
                </a:extLst>
              </a:tr>
              <a:tr h="242843">
                <a:tc>
                  <a:txBody>
                    <a:bodyPr/>
                    <a:lstStyle/>
                    <a:p>
                      <a:pPr algn="ctr" fontAlgn="ctr"/>
                      <a:r>
                        <a:rPr lang="ko-KR" altLang="en-US" sz="1300" u="none" strike="noStrike" dirty="0">
                          <a:effectLst/>
                          <a:latin typeface="나눔스퀘어 Bold" panose="020B0600000101010101" pitchFamily="50" charset="-127"/>
                          <a:ea typeface="나눔스퀘어 Bold" panose="020B0600000101010101" pitchFamily="50" charset="-127"/>
                        </a:rPr>
                        <a:t>광 속성</a:t>
                      </a:r>
                      <a:endPar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2</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0</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0</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2</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2</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1</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9</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extLst>
                  <a:ext uri="{0D108BD9-81ED-4DB2-BD59-A6C34878D82A}">
                    <a16:rowId xmlns:a16="http://schemas.microsoft.com/office/drawing/2014/main" val="3890037589"/>
                  </a:ext>
                </a:extLst>
              </a:tr>
              <a:tr h="242843">
                <a:tc>
                  <a:txBody>
                    <a:bodyPr/>
                    <a:lstStyle/>
                    <a:p>
                      <a:pPr algn="ctr" fontAlgn="ctr"/>
                      <a:r>
                        <a:rPr lang="ko-KR" altLang="en-US" sz="1300" b="0" i="0" u="none" strike="noStrike" dirty="0">
                          <a:solidFill>
                            <a:srgbClr val="000000"/>
                          </a:solidFill>
                          <a:effectLst/>
                          <a:latin typeface="나눔스퀘어 Bold" panose="020B0600000101010101" pitchFamily="50" charset="-127"/>
                          <a:ea typeface="나눔스퀘어 Bold" panose="020B0600000101010101" pitchFamily="50" charset="-127"/>
                        </a:rPr>
                        <a:t>합</a:t>
                      </a: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3</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11</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6</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5</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3</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9</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a:effectLst/>
                          <a:latin typeface="나눔스퀘어 Bold" panose="020B0600000101010101" pitchFamily="50" charset="-127"/>
                          <a:ea typeface="나눔스퀘어 Bold" panose="020B0600000101010101" pitchFamily="50" charset="-127"/>
                        </a:rPr>
                        <a:t>12</a:t>
                      </a:r>
                      <a:endParaRPr lang="en-US" altLang="ko-KR" sz="1300" b="0" i="0" u="none" strike="noStrike">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5</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tc>
                  <a:txBody>
                    <a:bodyPr/>
                    <a:lstStyle/>
                    <a:p>
                      <a:pPr algn="ctr" fontAlgn="ctr"/>
                      <a:r>
                        <a:rPr lang="en-US" altLang="ko-KR" sz="1300" u="none" strike="noStrike" dirty="0">
                          <a:effectLst/>
                          <a:latin typeface="나눔스퀘어 Bold" panose="020B0600000101010101" pitchFamily="50" charset="-127"/>
                          <a:ea typeface="나눔스퀘어 Bold" panose="020B0600000101010101" pitchFamily="50" charset="-127"/>
                        </a:rPr>
                        <a:t>54</a:t>
                      </a:r>
                      <a:endParaRPr lang="en-US" altLang="ko-KR" sz="1300" b="0" i="0" u="none" strike="noStrike" dirty="0">
                        <a:solidFill>
                          <a:srgbClr val="000000"/>
                        </a:solidFill>
                        <a:effectLst/>
                        <a:latin typeface="나눔스퀘어 Bold" panose="020B0600000101010101" pitchFamily="50" charset="-127"/>
                        <a:ea typeface="나눔스퀘어 Bold" panose="020B0600000101010101" pitchFamily="50" charset="-127"/>
                      </a:endParaRPr>
                    </a:p>
                  </a:txBody>
                  <a:tcPr marL="11038" marR="11038" marT="11038" marB="0" anchor="ctr"/>
                </a:tc>
                <a:extLst>
                  <a:ext uri="{0D108BD9-81ED-4DB2-BD59-A6C34878D82A}">
                    <a16:rowId xmlns:a16="http://schemas.microsoft.com/office/drawing/2014/main" val="2278375184"/>
                  </a:ext>
                </a:extLst>
              </a:tr>
            </a:tbl>
          </a:graphicData>
        </a:graphic>
      </p:graphicFrame>
      <p:sp>
        <p:nvSpPr>
          <p:cNvPr id="4" name="TextBox 3"/>
          <p:cNvSpPr txBox="1"/>
          <p:nvPr/>
        </p:nvSpPr>
        <p:spPr>
          <a:xfrm>
            <a:off x="3087881" y="4161693"/>
            <a:ext cx="6016239" cy="1338828"/>
          </a:xfrm>
          <a:prstGeom prst="rect">
            <a:avLst/>
          </a:prstGeom>
          <a:noFill/>
        </p:spPr>
        <p:txBody>
          <a:bodyPr wrap="square" rtlCol="0" anchor="ctr">
            <a:spAutoFit/>
          </a:bodyPr>
          <a:lstStyle/>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태생 </a:t>
            </a:r>
            <a:r>
              <a:rPr lang="en-US" altLang="ko-KR" dirty="0">
                <a:solidFill>
                  <a:schemeClr val="bg1"/>
                </a:solidFill>
                <a:latin typeface="나눔스퀘어 Bold" panose="020B0600000101010101" pitchFamily="50" charset="-127"/>
                <a:ea typeface="나눔스퀘어 Bold" panose="020B0600000101010101" pitchFamily="50" charset="-127"/>
              </a:rPr>
              <a:t>2</a:t>
            </a:r>
            <a:r>
              <a:rPr lang="ko-KR" altLang="en-US" dirty="0">
                <a:solidFill>
                  <a:schemeClr val="bg1"/>
                </a:solidFill>
                <a:latin typeface="나눔스퀘어 Bold" panose="020B0600000101010101" pitchFamily="50" charset="-127"/>
                <a:ea typeface="나눔스퀘어 Bold" panose="020B0600000101010101" pitchFamily="50" charset="-127"/>
              </a:rPr>
              <a:t>성은 속성</a:t>
            </a:r>
            <a:r>
              <a:rPr lang="en-US" altLang="ko-KR" dirty="0">
                <a:solidFill>
                  <a:schemeClr val="bg1"/>
                </a:solidFill>
                <a:latin typeface="나눔스퀘어 Bold" panose="020B0600000101010101" pitchFamily="50" charset="-127"/>
                <a:ea typeface="나눔스퀘어 Bold" panose="020B0600000101010101" pitchFamily="50" charset="-127"/>
              </a:rPr>
              <a:t>, </a:t>
            </a:r>
            <a:r>
              <a:rPr lang="ko-KR" altLang="en-US" dirty="0">
                <a:solidFill>
                  <a:schemeClr val="bg1"/>
                </a:solidFill>
                <a:latin typeface="나눔스퀘어 Bold" panose="020B0600000101010101" pitchFamily="50" charset="-127"/>
                <a:ea typeface="나눔스퀘어 Bold" panose="020B0600000101010101" pitchFamily="50" charset="-127"/>
              </a:rPr>
              <a:t>포지션 별로 어느정도 균형이 맞지만</a:t>
            </a:r>
            <a:endParaRPr lang="en-US" altLang="ko-KR" dirty="0">
              <a:solidFill>
                <a:schemeClr val="bg1"/>
              </a:solidFill>
              <a:latin typeface="나눔스퀘어 Bold" panose="020B0600000101010101" pitchFamily="50" charset="-127"/>
              <a:ea typeface="나눔스퀘어 Bold" panose="020B0600000101010101" pitchFamily="50" charset="-127"/>
            </a:endParaRPr>
          </a:p>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아직 태생 </a:t>
            </a:r>
            <a:r>
              <a:rPr lang="en-US" altLang="ko-KR" dirty="0">
                <a:solidFill>
                  <a:schemeClr val="bg1"/>
                </a:solidFill>
                <a:latin typeface="나눔스퀘어 Bold" panose="020B0600000101010101" pitchFamily="50" charset="-127"/>
                <a:ea typeface="나눔스퀘어 Bold" panose="020B0600000101010101" pitchFamily="50" charset="-127"/>
              </a:rPr>
              <a:t>3</a:t>
            </a:r>
            <a:r>
              <a:rPr lang="ko-KR" altLang="en-US" dirty="0">
                <a:solidFill>
                  <a:schemeClr val="bg1"/>
                </a:solidFill>
                <a:latin typeface="나눔스퀘어 Bold" panose="020B0600000101010101" pitchFamily="50" charset="-127"/>
                <a:ea typeface="나눔스퀘어 Bold" panose="020B0600000101010101" pitchFamily="50" charset="-127"/>
              </a:rPr>
              <a:t>성은 균형이 맞지 않는 상태</a:t>
            </a:r>
            <a:endParaRPr lang="en-US" altLang="ko-KR" dirty="0">
              <a:solidFill>
                <a:schemeClr val="bg1"/>
              </a:solidFill>
              <a:latin typeface="나눔스퀘어 Bold" panose="020B0600000101010101" pitchFamily="50" charset="-127"/>
              <a:ea typeface="나눔스퀘어 Bold" panose="020B0600000101010101" pitchFamily="50" charset="-127"/>
            </a:endParaRPr>
          </a:p>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특히 화 속성과 지 속성이 포지션 불균형이 심함</a:t>
            </a:r>
          </a:p>
        </p:txBody>
      </p:sp>
      <p:sp>
        <p:nvSpPr>
          <p:cNvPr id="6" name="직사각형 5">
            <a:extLst>
              <a:ext uri="{FF2B5EF4-FFF2-40B4-BE49-F238E27FC236}">
                <a16:creationId xmlns:a16="http://schemas.microsoft.com/office/drawing/2014/main" id="{5B7E1510-2AE8-4E2D-BF68-0789DA47A682}"/>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1</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DC491F65-E84C-4747-80CD-7440D3EDD56B}"/>
              </a:ext>
            </a:extLst>
          </p:cNvPr>
          <p:cNvSpPr txBox="1"/>
          <p:nvPr/>
        </p:nvSpPr>
        <p:spPr>
          <a:xfrm>
            <a:off x="561975" y="96321"/>
            <a:ext cx="3114675" cy="369332"/>
          </a:xfrm>
          <a:prstGeom prst="rect">
            <a:avLst/>
          </a:prstGeom>
          <a:noFill/>
        </p:spPr>
        <p:txBody>
          <a:bodyPr wrap="square" rtlCol="0">
            <a:spAutoFit/>
          </a:bodyPr>
          <a:lstStyle/>
          <a:p>
            <a:r>
              <a:rPr lang="ko-KR" altLang="en-US" dirty="0">
                <a:solidFill>
                  <a:schemeClr val="bg1"/>
                </a:solidFill>
                <a:latin typeface="나눔스퀘어 ExtraBold" panose="020B0600000101010101" pitchFamily="50" charset="-127"/>
                <a:ea typeface="나눔스퀘어 ExtraBold" panose="020B0600000101010101" pitchFamily="50" charset="-127"/>
              </a:rPr>
              <a:t>기존 유니크 영웅 풀 분석</a:t>
            </a:r>
          </a:p>
        </p:txBody>
      </p:sp>
    </p:spTree>
    <p:extLst>
      <p:ext uri="{BB962C8B-B14F-4D97-AF65-F5344CB8AC3E}">
        <p14:creationId xmlns:p14="http://schemas.microsoft.com/office/powerpoint/2010/main" val="387329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3245977" y="6110245"/>
            <a:ext cx="5700045" cy="369332"/>
          </a:xfrm>
          <a:prstGeom prst="rect">
            <a:avLst/>
          </a:prstGeom>
          <a:noFill/>
        </p:spPr>
        <p:txBody>
          <a:bodyPr wrap="square" rtlCol="0">
            <a:spAutoFit/>
          </a:bodyPr>
          <a:lstStyle/>
          <a:p>
            <a:pPr algn="ctr"/>
            <a:r>
              <a:rPr lang="ko-KR" altLang="en-US" dirty="0">
                <a:solidFill>
                  <a:schemeClr val="bg1"/>
                </a:solidFill>
                <a:latin typeface="나눔스퀘어 Bold" panose="020B0600000101010101" pitchFamily="50" charset="-127"/>
                <a:ea typeface="나눔스퀘어 Bold" panose="020B0600000101010101" pitchFamily="50" charset="-127"/>
              </a:rPr>
              <a:t>신규 태생 </a:t>
            </a:r>
            <a:r>
              <a:rPr lang="en-US" altLang="ko-KR" dirty="0">
                <a:solidFill>
                  <a:schemeClr val="bg1"/>
                </a:solidFill>
                <a:latin typeface="나눔스퀘어 Bold" panose="020B0600000101010101" pitchFamily="50" charset="-127"/>
                <a:ea typeface="나눔스퀘어 Bold" panose="020B0600000101010101" pitchFamily="50" charset="-127"/>
              </a:rPr>
              <a:t>3</a:t>
            </a:r>
            <a:r>
              <a:rPr lang="ko-KR" altLang="en-US" dirty="0">
                <a:solidFill>
                  <a:schemeClr val="bg1"/>
                </a:solidFill>
                <a:latin typeface="나눔스퀘어 Bold" panose="020B0600000101010101" pitchFamily="50" charset="-127"/>
                <a:ea typeface="나눔스퀘어 Bold" panose="020B0600000101010101" pitchFamily="50" charset="-127"/>
              </a:rPr>
              <a:t>성 캐릭터의 출시 속성 패턴 분석</a:t>
            </a:r>
          </a:p>
        </p:txBody>
      </p:sp>
      <p:pic>
        <p:nvPicPr>
          <p:cNvPr id="6" name="그림 5"/>
          <p:cNvPicPr>
            <a:picLocks noChangeAspect="1"/>
          </p:cNvPicPr>
          <p:nvPr/>
        </p:nvPicPr>
        <p:blipFill>
          <a:blip r:embed="rId2"/>
          <a:stretch>
            <a:fillRect/>
          </a:stretch>
        </p:blipFill>
        <p:spPr>
          <a:xfrm>
            <a:off x="1693345" y="1529450"/>
            <a:ext cx="3966609" cy="3995775"/>
          </a:xfrm>
          <a:prstGeom prst="rect">
            <a:avLst/>
          </a:prstGeom>
        </p:spPr>
      </p:pic>
      <p:sp>
        <p:nvSpPr>
          <p:cNvPr id="7" name="직사각형 6">
            <a:extLst>
              <a:ext uri="{FF2B5EF4-FFF2-40B4-BE49-F238E27FC236}">
                <a16:creationId xmlns:a16="http://schemas.microsoft.com/office/drawing/2014/main" id="{FA2DF311-4F95-4701-BB45-7F2BB532E236}"/>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2</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8" name="TextBox 7">
            <a:extLst>
              <a:ext uri="{FF2B5EF4-FFF2-40B4-BE49-F238E27FC236}">
                <a16:creationId xmlns:a16="http://schemas.microsoft.com/office/drawing/2014/main" id="{BDE802DF-13D7-4FF0-9667-D4677025A7B4}"/>
              </a:ext>
            </a:extLst>
          </p:cNvPr>
          <p:cNvSpPr txBox="1"/>
          <p:nvPr/>
        </p:nvSpPr>
        <p:spPr>
          <a:xfrm>
            <a:off x="561975" y="96321"/>
            <a:ext cx="3114675" cy="369332"/>
          </a:xfrm>
          <a:prstGeom prst="rect">
            <a:avLst/>
          </a:prstGeom>
          <a:noFill/>
        </p:spPr>
        <p:txBody>
          <a:bodyPr wrap="square" rtlCol="0">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업데이트 순서 분석</a:t>
            </a:r>
          </a:p>
        </p:txBody>
      </p:sp>
      <p:graphicFrame>
        <p:nvGraphicFramePr>
          <p:cNvPr id="4" name="표 3"/>
          <p:cNvGraphicFramePr>
            <a:graphicFrameLocks noGrp="1"/>
          </p:cNvGraphicFramePr>
          <p:nvPr>
            <p:extLst>
              <p:ext uri="{D42A27DB-BD31-4B8C-83A1-F6EECF244321}">
                <p14:modId xmlns:p14="http://schemas.microsoft.com/office/powerpoint/2010/main" val="3767864099"/>
              </p:ext>
            </p:extLst>
          </p:nvPr>
        </p:nvGraphicFramePr>
        <p:xfrm>
          <a:off x="7316084" y="1520825"/>
          <a:ext cx="1629938" cy="3995776"/>
        </p:xfrm>
        <a:graphic>
          <a:graphicData uri="http://schemas.openxmlformats.org/drawingml/2006/table">
            <a:tbl>
              <a:tblPr>
                <a:tableStyleId>{00A15C55-8517-42AA-B614-E9B94910E393}</a:tableStyleId>
              </a:tblPr>
              <a:tblGrid>
                <a:gridCol w="814969">
                  <a:extLst>
                    <a:ext uri="{9D8B030D-6E8A-4147-A177-3AD203B41FA5}">
                      <a16:colId xmlns:a16="http://schemas.microsoft.com/office/drawing/2014/main" val="2360379768"/>
                    </a:ext>
                  </a:extLst>
                </a:gridCol>
                <a:gridCol w="814969">
                  <a:extLst>
                    <a:ext uri="{9D8B030D-6E8A-4147-A177-3AD203B41FA5}">
                      <a16:colId xmlns:a16="http://schemas.microsoft.com/office/drawing/2014/main" val="320349119"/>
                    </a:ext>
                  </a:extLst>
                </a:gridCol>
              </a:tblGrid>
              <a:tr h="249736">
                <a:tc gridSpan="2">
                  <a:txBody>
                    <a:bodyPr/>
                    <a:lstStyle/>
                    <a:p>
                      <a:pPr algn="ctr" fontAlgn="ctr"/>
                      <a:r>
                        <a:rPr lang="ko-KR" altLang="en-US" sz="1300" u="none" strike="noStrike" dirty="0">
                          <a:effectLst/>
                        </a:rPr>
                        <a:t>업데이트 순서</a:t>
                      </a:r>
                      <a:endParaRPr lang="ko-KR" altLang="en-US" sz="13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hMerge="1">
                  <a:txBody>
                    <a:bodyPr/>
                    <a:lstStyle/>
                    <a:p>
                      <a:pPr latinLnBrk="1"/>
                      <a:endParaRPr lang="ko-KR" altLang="en-US"/>
                    </a:p>
                  </a:txBody>
                  <a:tcPr/>
                </a:tc>
                <a:extLst>
                  <a:ext uri="{0D108BD9-81ED-4DB2-BD59-A6C34878D82A}">
                    <a16:rowId xmlns:a16="http://schemas.microsoft.com/office/drawing/2014/main" val="3456028621"/>
                  </a:ext>
                </a:extLst>
              </a:tr>
              <a:tr h="249736">
                <a:tc>
                  <a:txBody>
                    <a:bodyPr/>
                    <a:lstStyle/>
                    <a:p>
                      <a:pPr algn="l" fontAlgn="ctr"/>
                      <a:r>
                        <a:rPr lang="ko-KR" altLang="en-US" sz="1300" u="none" strike="noStrike" dirty="0">
                          <a:effectLst/>
                        </a:rPr>
                        <a:t>화 속성</a:t>
                      </a:r>
                      <a:endParaRPr lang="ko-KR" altLang="en-US" sz="13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전사</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3639657556"/>
                  </a:ext>
                </a:extLst>
              </a:tr>
              <a:tr h="249736">
                <a:tc>
                  <a:txBody>
                    <a:bodyPr/>
                    <a:lstStyle/>
                    <a:p>
                      <a:pPr algn="l" fontAlgn="ctr"/>
                      <a:r>
                        <a:rPr lang="ko-KR" altLang="en-US" sz="1300" u="none" strike="noStrike">
                          <a:effectLst/>
                        </a:rPr>
                        <a:t>무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원거리</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1932538206"/>
                  </a:ext>
                </a:extLst>
              </a:tr>
              <a:tr h="249736">
                <a:tc>
                  <a:txBody>
                    <a:bodyPr/>
                    <a:lstStyle/>
                    <a:p>
                      <a:pPr algn="l" fontAlgn="ctr"/>
                      <a:r>
                        <a:rPr lang="ko-KR" altLang="en-US" sz="1300" u="none" strike="noStrike">
                          <a:effectLst/>
                        </a:rPr>
                        <a:t>수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원거리</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990900056"/>
                  </a:ext>
                </a:extLst>
              </a:tr>
              <a:tr h="249736">
                <a:tc>
                  <a:txBody>
                    <a:bodyPr/>
                    <a:lstStyle/>
                    <a:p>
                      <a:pPr algn="l" fontAlgn="ctr"/>
                      <a:r>
                        <a:rPr lang="ko-KR" altLang="en-US" sz="1300" u="none" strike="noStrike">
                          <a:effectLst/>
                        </a:rPr>
                        <a:t>암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탱커</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1764171371"/>
                  </a:ext>
                </a:extLst>
              </a:tr>
              <a:tr h="249736">
                <a:tc>
                  <a:txBody>
                    <a:bodyPr/>
                    <a:lstStyle/>
                    <a:p>
                      <a:pPr algn="l" fontAlgn="ctr"/>
                      <a:r>
                        <a:rPr lang="ko-KR" altLang="en-US" sz="1300" u="none" strike="noStrike">
                          <a:effectLst/>
                        </a:rPr>
                        <a:t>지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dirty="0">
                          <a:effectLst/>
                        </a:rPr>
                        <a:t>전사</a:t>
                      </a:r>
                      <a:endParaRPr lang="ko-KR" altLang="en-US" sz="13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1560440491"/>
                  </a:ext>
                </a:extLst>
              </a:tr>
              <a:tr h="249736">
                <a:tc>
                  <a:txBody>
                    <a:bodyPr/>
                    <a:lstStyle/>
                    <a:p>
                      <a:pPr algn="l" fontAlgn="ctr"/>
                      <a:r>
                        <a:rPr lang="ko-KR" altLang="en-US" sz="1300" u="none" strike="noStrike">
                          <a:effectLst/>
                        </a:rPr>
                        <a:t>화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지원가</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904711925"/>
                  </a:ext>
                </a:extLst>
              </a:tr>
              <a:tr h="249736">
                <a:tc>
                  <a:txBody>
                    <a:bodyPr/>
                    <a:lstStyle/>
                    <a:p>
                      <a:pPr algn="l" fontAlgn="ctr"/>
                      <a:r>
                        <a:rPr lang="ko-KR" altLang="en-US" sz="1300" u="none" strike="noStrike">
                          <a:effectLst/>
                        </a:rPr>
                        <a:t>광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탱커</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3659861285"/>
                  </a:ext>
                </a:extLst>
              </a:tr>
              <a:tr h="249736">
                <a:tc>
                  <a:txBody>
                    <a:bodyPr/>
                    <a:lstStyle/>
                    <a:p>
                      <a:pPr algn="l" fontAlgn="ctr"/>
                      <a:r>
                        <a:rPr lang="ko-KR" altLang="en-US" sz="1300" u="none" strike="noStrike" dirty="0">
                          <a:effectLst/>
                        </a:rPr>
                        <a:t>수 속성</a:t>
                      </a:r>
                      <a:endParaRPr lang="ko-KR" altLang="en-US" sz="13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dirty="0">
                          <a:effectLst/>
                        </a:rPr>
                        <a:t>원거리</a:t>
                      </a:r>
                      <a:endParaRPr lang="ko-KR" altLang="en-US" sz="13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4098704916"/>
                  </a:ext>
                </a:extLst>
              </a:tr>
              <a:tr h="249736">
                <a:tc>
                  <a:txBody>
                    <a:bodyPr/>
                    <a:lstStyle/>
                    <a:p>
                      <a:pPr algn="l" fontAlgn="ctr"/>
                      <a:r>
                        <a:rPr lang="ko-KR" altLang="en-US" sz="1300" u="none" strike="noStrike">
                          <a:effectLst/>
                        </a:rPr>
                        <a:t>암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전사</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2285511887"/>
                  </a:ext>
                </a:extLst>
              </a:tr>
              <a:tr h="249736">
                <a:tc>
                  <a:txBody>
                    <a:bodyPr/>
                    <a:lstStyle/>
                    <a:p>
                      <a:pPr algn="l" fontAlgn="ctr"/>
                      <a:r>
                        <a:rPr lang="ko-KR" altLang="en-US" sz="1300" u="none" strike="noStrike">
                          <a:effectLst/>
                        </a:rPr>
                        <a:t>지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전사</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3656921416"/>
                  </a:ext>
                </a:extLst>
              </a:tr>
              <a:tr h="249736">
                <a:tc>
                  <a:txBody>
                    <a:bodyPr/>
                    <a:lstStyle/>
                    <a:p>
                      <a:pPr algn="l" fontAlgn="ctr"/>
                      <a:r>
                        <a:rPr lang="ko-KR" altLang="en-US" sz="1300" u="none" strike="noStrike">
                          <a:effectLst/>
                        </a:rPr>
                        <a:t>광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지원가</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1157322895"/>
                  </a:ext>
                </a:extLst>
              </a:tr>
              <a:tr h="249736">
                <a:tc>
                  <a:txBody>
                    <a:bodyPr/>
                    <a:lstStyle/>
                    <a:p>
                      <a:pPr algn="l" fontAlgn="ctr"/>
                      <a:r>
                        <a:rPr lang="ko-KR" altLang="en-US" sz="1300" u="none" strike="noStrike">
                          <a:effectLst/>
                        </a:rPr>
                        <a:t>화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전사</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563685903"/>
                  </a:ext>
                </a:extLst>
              </a:tr>
              <a:tr h="249736">
                <a:tc>
                  <a:txBody>
                    <a:bodyPr/>
                    <a:lstStyle/>
                    <a:p>
                      <a:pPr algn="l" fontAlgn="ctr"/>
                      <a:r>
                        <a:rPr lang="ko-KR" altLang="en-US" sz="1300" u="none" strike="noStrike">
                          <a:effectLst/>
                        </a:rPr>
                        <a:t>무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원거리</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182014932"/>
                  </a:ext>
                </a:extLst>
              </a:tr>
              <a:tr h="249736">
                <a:tc>
                  <a:txBody>
                    <a:bodyPr/>
                    <a:lstStyle/>
                    <a:p>
                      <a:pPr algn="l" fontAlgn="ctr"/>
                      <a:r>
                        <a:rPr lang="ko-KR" altLang="en-US" sz="1300" u="none" strike="noStrike">
                          <a:effectLst/>
                        </a:rPr>
                        <a:t>수 속성</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a:effectLst/>
                        </a:rPr>
                        <a:t>지원가</a:t>
                      </a:r>
                      <a:endParaRPr lang="ko-KR" altLang="en-US" sz="1300" b="0" i="0" u="none" strike="noStrike">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4251685045"/>
                  </a:ext>
                </a:extLst>
              </a:tr>
              <a:tr h="249736">
                <a:tc>
                  <a:txBody>
                    <a:bodyPr/>
                    <a:lstStyle/>
                    <a:p>
                      <a:pPr algn="l" fontAlgn="ctr"/>
                      <a:r>
                        <a:rPr lang="ko-KR" altLang="en-US" sz="1300" u="none" strike="noStrike" dirty="0">
                          <a:effectLst/>
                        </a:rPr>
                        <a:t>암 속성</a:t>
                      </a:r>
                      <a:endParaRPr lang="ko-KR" altLang="en-US" sz="13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tc>
                  <a:txBody>
                    <a:bodyPr/>
                    <a:lstStyle/>
                    <a:p>
                      <a:pPr algn="l" fontAlgn="ctr"/>
                      <a:r>
                        <a:rPr lang="ko-KR" altLang="en-US" sz="1300" u="none" strike="noStrike" dirty="0" err="1">
                          <a:effectLst/>
                        </a:rPr>
                        <a:t>지원가</a:t>
                      </a:r>
                      <a:endParaRPr lang="ko-KR" altLang="en-US" sz="13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1319" marR="11319" marT="11319" marB="0" anchor="ctr"/>
                </a:tc>
                <a:extLst>
                  <a:ext uri="{0D108BD9-81ED-4DB2-BD59-A6C34878D82A}">
                    <a16:rowId xmlns:a16="http://schemas.microsoft.com/office/drawing/2014/main" val="2946696643"/>
                  </a:ext>
                </a:extLst>
              </a:tr>
            </a:tbl>
          </a:graphicData>
        </a:graphic>
      </p:graphicFrame>
    </p:spTree>
    <p:extLst>
      <p:ext uri="{BB962C8B-B14F-4D97-AF65-F5344CB8AC3E}">
        <p14:creationId xmlns:p14="http://schemas.microsoft.com/office/powerpoint/2010/main" val="47072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직사각형 3"/>
          <p:cNvSpPr/>
          <p:nvPr/>
        </p:nvSpPr>
        <p:spPr>
          <a:xfrm>
            <a:off x="2263655" y="1543746"/>
            <a:ext cx="1447799" cy="144779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p:cNvSpPr/>
          <p:nvPr/>
        </p:nvSpPr>
        <p:spPr>
          <a:xfrm>
            <a:off x="5381625" y="1514557"/>
            <a:ext cx="1447799" cy="144779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p:cNvSpPr/>
          <p:nvPr/>
        </p:nvSpPr>
        <p:spPr>
          <a:xfrm>
            <a:off x="8483169" y="1528074"/>
            <a:ext cx="1447799" cy="144779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p:cNvSpPr txBox="1"/>
          <p:nvPr/>
        </p:nvSpPr>
        <p:spPr>
          <a:xfrm>
            <a:off x="2214160" y="3606324"/>
            <a:ext cx="1546789" cy="467885"/>
          </a:xfrm>
          <a:prstGeom prst="rect">
            <a:avLst/>
          </a:prstGeom>
          <a:noFill/>
        </p:spPr>
        <p:txBody>
          <a:bodyPr wrap="square" rtlCol="0">
            <a:spAutoFit/>
          </a:bodyPr>
          <a:lstStyle/>
          <a:p>
            <a:pPr algn="ctr">
              <a:lnSpc>
                <a:spcPct val="150000"/>
              </a:lnSpc>
            </a:pPr>
            <a:r>
              <a:rPr lang="ko-KR" altLang="en-US" dirty="0" err="1">
                <a:solidFill>
                  <a:schemeClr val="bg1"/>
                </a:solidFill>
                <a:latin typeface="나눔스퀘어 Bold" panose="020B0600000101010101" pitchFamily="50" charset="-127"/>
                <a:ea typeface="나눔스퀘어 Bold" panose="020B0600000101010101" pitchFamily="50" charset="-127"/>
              </a:rPr>
              <a:t>딜탱</a:t>
            </a:r>
            <a:endParaRPr lang="ko-KR" altLang="en-US" dirty="0">
              <a:solidFill>
                <a:schemeClr val="bg1"/>
              </a:solidFill>
              <a:latin typeface="나눔스퀘어 Bold" panose="020B0600000101010101" pitchFamily="50" charset="-127"/>
              <a:ea typeface="나눔스퀘어 Bold" panose="020B0600000101010101" pitchFamily="50" charset="-127"/>
            </a:endParaRPr>
          </a:p>
        </p:txBody>
      </p:sp>
      <p:sp>
        <p:nvSpPr>
          <p:cNvPr id="9" name="TextBox 8"/>
          <p:cNvSpPr txBox="1"/>
          <p:nvPr/>
        </p:nvSpPr>
        <p:spPr>
          <a:xfrm>
            <a:off x="5332130" y="3606324"/>
            <a:ext cx="1546789" cy="467885"/>
          </a:xfrm>
          <a:prstGeom prst="rect">
            <a:avLst/>
          </a:prstGeom>
          <a:noFill/>
        </p:spPr>
        <p:txBody>
          <a:bodyPr wrap="square" rtlCol="0">
            <a:spAutoFit/>
          </a:bodyPr>
          <a:lstStyle/>
          <a:p>
            <a:pPr algn="ctr">
              <a:lnSpc>
                <a:spcPct val="150000"/>
              </a:lnSpc>
            </a:pPr>
            <a:r>
              <a:rPr lang="ko-KR" altLang="en-US" dirty="0" err="1">
                <a:solidFill>
                  <a:schemeClr val="bg1"/>
                </a:solidFill>
                <a:latin typeface="나눔스퀘어 Bold" panose="020B0600000101010101" pitchFamily="50" charset="-127"/>
                <a:ea typeface="나눔스퀘어 Bold" panose="020B0600000101010101" pitchFamily="50" charset="-127"/>
              </a:rPr>
              <a:t>반사탱</a:t>
            </a:r>
            <a:endParaRPr lang="ko-KR" altLang="en-US" dirty="0">
              <a:solidFill>
                <a:schemeClr val="bg1"/>
              </a:solidFill>
              <a:latin typeface="나눔스퀘어 Bold" panose="020B0600000101010101" pitchFamily="50" charset="-127"/>
              <a:ea typeface="나눔스퀘어 Bold" panose="020B0600000101010101" pitchFamily="50" charset="-127"/>
            </a:endParaRPr>
          </a:p>
        </p:txBody>
      </p:sp>
      <p:sp>
        <p:nvSpPr>
          <p:cNvPr id="10" name="TextBox 9"/>
          <p:cNvSpPr txBox="1"/>
          <p:nvPr/>
        </p:nvSpPr>
        <p:spPr>
          <a:xfrm>
            <a:off x="8564401" y="3606323"/>
            <a:ext cx="1546789" cy="467885"/>
          </a:xfrm>
          <a:prstGeom prst="rect">
            <a:avLst/>
          </a:prstGeom>
          <a:noFill/>
        </p:spPr>
        <p:txBody>
          <a:bodyPr wrap="square" rtlCol="0">
            <a:spAutoFit/>
          </a:bodyPr>
          <a:lstStyle/>
          <a:p>
            <a:pPr algn="ctr">
              <a:lnSpc>
                <a:spcPct val="150000"/>
              </a:lnSpc>
            </a:pPr>
            <a:r>
              <a:rPr lang="ko-KR" altLang="en-US" dirty="0" err="1">
                <a:solidFill>
                  <a:schemeClr val="bg1"/>
                </a:solidFill>
                <a:latin typeface="나눔스퀘어 Bold" panose="020B0600000101010101" pitchFamily="50" charset="-127"/>
                <a:ea typeface="나눔스퀘어 Bold" panose="020B0600000101010101" pitchFamily="50" charset="-127"/>
              </a:rPr>
              <a:t>힐탱</a:t>
            </a:r>
            <a:endParaRPr lang="ko-KR" altLang="en-US" dirty="0">
              <a:solidFill>
                <a:schemeClr val="bg1"/>
              </a:solidFill>
              <a:latin typeface="나눔스퀘어 Bold" panose="020B0600000101010101" pitchFamily="50" charset="-127"/>
              <a:ea typeface="나눔스퀘어 Bold" panose="020B0600000101010101" pitchFamily="50" charset="-127"/>
            </a:endParaRPr>
          </a:p>
        </p:txBody>
      </p:sp>
      <p:sp>
        <p:nvSpPr>
          <p:cNvPr id="12" name="TextBox 11"/>
          <p:cNvSpPr txBox="1"/>
          <p:nvPr/>
        </p:nvSpPr>
        <p:spPr>
          <a:xfrm>
            <a:off x="2544910" y="5293138"/>
            <a:ext cx="7103915" cy="923330"/>
          </a:xfrm>
          <a:prstGeom prst="rect">
            <a:avLst/>
          </a:prstGeom>
          <a:noFill/>
        </p:spPr>
        <p:txBody>
          <a:bodyPr wrap="square" rtlCol="0">
            <a:spAutoFit/>
          </a:bodyPr>
          <a:lstStyle/>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태생 </a:t>
            </a:r>
            <a:r>
              <a:rPr lang="en-US" altLang="ko-KR" dirty="0">
                <a:solidFill>
                  <a:schemeClr val="bg1"/>
                </a:solidFill>
                <a:latin typeface="나눔스퀘어 Bold" panose="020B0600000101010101" pitchFamily="50" charset="-127"/>
                <a:ea typeface="나눔스퀘어 Bold" panose="020B0600000101010101" pitchFamily="50" charset="-127"/>
              </a:rPr>
              <a:t>3</a:t>
            </a:r>
            <a:r>
              <a:rPr lang="ko-KR" altLang="en-US" dirty="0">
                <a:solidFill>
                  <a:schemeClr val="bg1"/>
                </a:solidFill>
                <a:latin typeface="나눔스퀘어 Bold" panose="020B0600000101010101" pitchFamily="50" charset="-127"/>
                <a:ea typeface="나눔스퀘어 Bold" panose="020B0600000101010101" pitchFamily="50" charset="-127"/>
              </a:rPr>
              <a:t>성 탱커 중 </a:t>
            </a:r>
            <a:r>
              <a:rPr lang="ko-KR" altLang="en-US" dirty="0" err="1">
                <a:solidFill>
                  <a:schemeClr val="bg1"/>
                </a:solidFill>
                <a:latin typeface="나눔스퀘어 Bold" panose="020B0600000101010101" pitchFamily="50" charset="-127"/>
                <a:ea typeface="나눔스퀘어 Bold" panose="020B0600000101010101" pitchFamily="50" charset="-127"/>
              </a:rPr>
              <a:t>퓨어</a:t>
            </a:r>
            <a:r>
              <a:rPr lang="ko-KR" altLang="en-US" dirty="0">
                <a:solidFill>
                  <a:schemeClr val="bg1"/>
                </a:solidFill>
                <a:latin typeface="나눔스퀘어 Bold" panose="020B0600000101010101" pitchFamily="50" charset="-127"/>
                <a:ea typeface="나눔스퀘어 Bold" panose="020B0600000101010101" pitchFamily="50" charset="-127"/>
              </a:rPr>
              <a:t> 탱커 포지션은 </a:t>
            </a:r>
            <a:r>
              <a:rPr lang="en-US" altLang="ko-KR" dirty="0">
                <a:solidFill>
                  <a:schemeClr val="bg1"/>
                </a:solidFill>
                <a:latin typeface="나눔스퀘어 Bold" panose="020B0600000101010101" pitchFamily="50" charset="-127"/>
                <a:ea typeface="나눔스퀘어 Bold" panose="020B0600000101010101" pitchFamily="50" charset="-127"/>
              </a:rPr>
              <a:t>X</a:t>
            </a:r>
          </a:p>
          <a:p>
            <a:pPr>
              <a:lnSpc>
                <a:spcPct val="150000"/>
              </a:lnSpc>
            </a:pPr>
            <a:r>
              <a:rPr lang="ko-KR" altLang="en-US" dirty="0" err="1">
                <a:solidFill>
                  <a:schemeClr val="bg1"/>
                </a:solidFill>
                <a:latin typeface="나눔스퀘어 Bold" panose="020B0600000101010101" pitchFamily="50" charset="-127"/>
                <a:ea typeface="나눔스퀘어 Bold" panose="020B0600000101010101" pitchFamily="50" charset="-127"/>
              </a:rPr>
              <a:t>퓨어</a:t>
            </a:r>
            <a:r>
              <a:rPr lang="ko-KR" altLang="en-US" dirty="0">
                <a:solidFill>
                  <a:schemeClr val="bg1"/>
                </a:solidFill>
                <a:latin typeface="나눔스퀘어 Bold" panose="020B0600000101010101" pitchFamily="50" charset="-127"/>
                <a:ea typeface="나눔스퀘어 Bold" panose="020B0600000101010101" pitchFamily="50" charset="-127"/>
              </a:rPr>
              <a:t> 탱커가 출시 된다면</a:t>
            </a:r>
            <a:r>
              <a:rPr lang="en-US" altLang="ko-KR" dirty="0">
                <a:solidFill>
                  <a:schemeClr val="bg1"/>
                </a:solidFill>
                <a:latin typeface="나눔스퀘어 Bold" panose="020B0600000101010101" pitchFamily="50" charset="-127"/>
                <a:ea typeface="나눔스퀘어 Bold" panose="020B0600000101010101" pitchFamily="50" charset="-127"/>
              </a:rPr>
              <a:t>, </a:t>
            </a:r>
            <a:r>
              <a:rPr lang="ko-KR" altLang="en-US" dirty="0">
                <a:solidFill>
                  <a:schemeClr val="bg1"/>
                </a:solidFill>
                <a:latin typeface="나눔스퀘어 Bold" panose="020B0600000101010101" pitchFamily="50" charset="-127"/>
                <a:ea typeface="나눔스퀘어 Bold" panose="020B0600000101010101" pitchFamily="50" charset="-127"/>
              </a:rPr>
              <a:t>콜로세움 </a:t>
            </a:r>
            <a:r>
              <a:rPr lang="ko-KR" altLang="en-US" dirty="0" err="1">
                <a:solidFill>
                  <a:schemeClr val="bg1"/>
                </a:solidFill>
                <a:latin typeface="나눔스퀘어 Bold" panose="020B0600000101010101" pitchFamily="50" charset="-127"/>
                <a:ea typeface="나눔스퀘어 Bold" panose="020B0600000101010101" pitchFamily="50" charset="-127"/>
              </a:rPr>
              <a:t>방어덱에서</a:t>
            </a:r>
            <a:r>
              <a:rPr lang="ko-KR" altLang="en-US" dirty="0">
                <a:solidFill>
                  <a:schemeClr val="bg1"/>
                </a:solidFill>
                <a:latin typeface="나눔스퀘어 Bold" panose="020B0600000101010101" pitchFamily="50" charset="-127"/>
                <a:ea typeface="나눔스퀘어 Bold" panose="020B0600000101010101" pitchFamily="50" charset="-127"/>
              </a:rPr>
              <a:t> 기용이 많이 될 것으로 예상</a:t>
            </a:r>
          </a:p>
        </p:txBody>
      </p:sp>
      <p:sp>
        <p:nvSpPr>
          <p:cNvPr id="14" name="직사각형 13">
            <a:extLst>
              <a:ext uri="{FF2B5EF4-FFF2-40B4-BE49-F238E27FC236}">
                <a16:creationId xmlns:a16="http://schemas.microsoft.com/office/drawing/2014/main" id="{9C6EEADC-2AE8-4DBB-AA79-2002E0F5157A}"/>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3</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15" name="TextBox 14">
            <a:extLst>
              <a:ext uri="{FF2B5EF4-FFF2-40B4-BE49-F238E27FC236}">
                <a16:creationId xmlns:a16="http://schemas.microsoft.com/office/drawing/2014/main" id="{F7233774-8942-45E7-AC99-E4F43A4DA818}"/>
              </a:ext>
            </a:extLst>
          </p:cNvPr>
          <p:cNvSpPr txBox="1"/>
          <p:nvPr/>
        </p:nvSpPr>
        <p:spPr>
          <a:xfrm>
            <a:off x="561975" y="96321"/>
            <a:ext cx="3114675" cy="369332"/>
          </a:xfrm>
          <a:prstGeom prst="rect">
            <a:avLst/>
          </a:prstGeom>
          <a:noFill/>
        </p:spPr>
        <p:txBody>
          <a:bodyPr wrap="square" rtlCol="0">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기존 탱커 군 분석</a:t>
            </a:r>
          </a:p>
        </p:txBody>
      </p:sp>
    </p:spTree>
    <p:extLst>
      <p:ext uri="{BB962C8B-B14F-4D97-AF65-F5344CB8AC3E}">
        <p14:creationId xmlns:p14="http://schemas.microsoft.com/office/powerpoint/2010/main" val="248867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344" y="2090551"/>
            <a:ext cx="4763165" cy="2676899"/>
          </a:xfrm>
          <a:prstGeom prst="rect">
            <a:avLst/>
          </a:prstGeom>
        </p:spPr>
      </p:pic>
      <p:sp>
        <p:nvSpPr>
          <p:cNvPr id="5" name="TextBox 4"/>
          <p:cNvSpPr txBox="1"/>
          <p:nvPr/>
        </p:nvSpPr>
        <p:spPr>
          <a:xfrm>
            <a:off x="4380659" y="5058464"/>
            <a:ext cx="3430682" cy="883383"/>
          </a:xfrm>
          <a:prstGeom prst="rect">
            <a:avLst/>
          </a:prstGeom>
          <a:noFill/>
        </p:spPr>
        <p:txBody>
          <a:bodyPr wrap="square" rtlCol="0">
            <a:spAutoFit/>
          </a:bodyPr>
          <a:lstStyle/>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육체적으로 강력해 보이는 외모</a:t>
            </a:r>
            <a:endParaRPr lang="en-US" altLang="ko-KR" dirty="0">
              <a:solidFill>
                <a:schemeClr val="bg1"/>
              </a:solidFill>
              <a:latin typeface="나눔스퀘어 Bold" panose="020B0600000101010101" pitchFamily="50" charset="-127"/>
              <a:ea typeface="나눔스퀘어 Bold" panose="020B0600000101010101" pitchFamily="50" charset="-127"/>
            </a:endParaRPr>
          </a:p>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과하다 싶을 수준의 근육질</a:t>
            </a:r>
            <a:endParaRPr lang="en-US" altLang="ko-KR" dirty="0">
              <a:solidFill>
                <a:schemeClr val="bg1"/>
              </a:solidFill>
              <a:latin typeface="나눔스퀘어 Bold" panose="020B0600000101010101" pitchFamily="50" charset="-127"/>
              <a:ea typeface="나눔스퀘어 Bold" panose="020B0600000101010101" pitchFamily="50" charset="-127"/>
            </a:endParaRPr>
          </a:p>
        </p:txBody>
      </p:sp>
      <p:pic>
        <p:nvPicPr>
          <p:cNvPr id="3076" name="Picture 4" descr="Imat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591" y="2090550"/>
            <a:ext cx="3573530" cy="267690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DDEB7EA2-24C3-436B-AAB5-82C2546290E5}"/>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4</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7AFA022F-1E32-4CA0-AFB5-9913C7C5063B}"/>
              </a:ext>
            </a:extLst>
          </p:cNvPr>
          <p:cNvSpPr txBox="1"/>
          <p:nvPr/>
        </p:nvSpPr>
        <p:spPr>
          <a:xfrm>
            <a:off x="561975" y="96321"/>
            <a:ext cx="3114675" cy="369332"/>
          </a:xfrm>
          <a:prstGeom prst="rect">
            <a:avLst/>
          </a:prstGeom>
          <a:noFill/>
        </p:spPr>
        <p:txBody>
          <a:bodyPr wrap="square" rtlCol="0" anchor="t">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신규 캐릭터 외형 모티브</a:t>
            </a:r>
          </a:p>
        </p:txBody>
      </p:sp>
    </p:spTree>
    <p:extLst>
      <p:ext uri="{BB962C8B-B14F-4D97-AF65-F5344CB8AC3E}">
        <p14:creationId xmlns:p14="http://schemas.microsoft.com/office/powerpoint/2010/main" val="68187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415A8FF6-AA21-4BA8-8F89-1FE77AC6D819}"/>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5</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11DA30C3-C731-4072-B98F-038B75791591}"/>
              </a:ext>
            </a:extLst>
          </p:cNvPr>
          <p:cNvSpPr txBox="1"/>
          <p:nvPr/>
        </p:nvSpPr>
        <p:spPr>
          <a:xfrm>
            <a:off x="561975" y="96321"/>
            <a:ext cx="3114675" cy="369332"/>
          </a:xfrm>
          <a:prstGeom prst="rect">
            <a:avLst/>
          </a:prstGeom>
          <a:noFill/>
        </p:spPr>
        <p:txBody>
          <a:bodyPr wrap="square" rtlCol="0" anchor="t">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신규 캐릭터 성격 모티브</a:t>
            </a:r>
          </a:p>
        </p:txBody>
      </p:sp>
      <p:pic>
        <p:nvPicPr>
          <p:cNvPr id="2050" name="Picture 2" descr="완전호로화 쿠로사키 이치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1528762"/>
            <a:ext cx="5448300" cy="35183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71850" y="5053440"/>
            <a:ext cx="5448300" cy="923330"/>
          </a:xfrm>
          <a:prstGeom prst="rect">
            <a:avLst/>
          </a:prstGeom>
          <a:noFill/>
        </p:spPr>
        <p:txBody>
          <a:bodyPr wrap="square" rtlCol="0">
            <a:spAutoFit/>
          </a:bodyPr>
          <a:lstStyle/>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     자신의 동료를 지키기 위해</a:t>
            </a:r>
            <a:endParaRPr lang="en-US" altLang="ko-KR" dirty="0">
              <a:solidFill>
                <a:schemeClr val="bg1"/>
              </a:solidFill>
              <a:latin typeface="나눔스퀘어 Bold" panose="020B0600000101010101" pitchFamily="50" charset="-127"/>
              <a:ea typeface="나눔스퀘어 Bold" panose="020B0600000101010101" pitchFamily="50" charset="-127"/>
            </a:endParaRPr>
          </a:p>
          <a:p>
            <a:pPr algn="ct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무모할 정도로 모든 것을 포기 할 수 있는 성격 차용</a:t>
            </a:r>
            <a:endParaRPr lang="en-US" altLang="ko-KR" dirty="0">
              <a:solidFill>
                <a:schemeClr val="bg1"/>
              </a:solidFill>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02794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85EF37EE-5B1C-48D2-A856-D1B701573D11}"/>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6</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5" name="TextBox 4">
            <a:extLst>
              <a:ext uri="{FF2B5EF4-FFF2-40B4-BE49-F238E27FC236}">
                <a16:creationId xmlns:a16="http://schemas.microsoft.com/office/drawing/2014/main" id="{5C69A88F-319D-444E-815E-5080FB8C0D16}"/>
              </a:ext>
            </a:extLst>
          </p:cNvPr>
          <p:cNvSpPr txBox="1"/>
          <p:nvPr/>
        </p:nvSpPr>
        <p:spPr>
          <a:xfrm>
            <a:off x="561975" y="96321"/>
            <a:ext cx="3114675" cy="369332"/>
          </a:xfrm>
          <a:prstGeom prst="rect">
            <a:avLst/>
          </a:prstGeom>
          <a:noFill/>
        </p:spPr>
        <p:txBody>
          <a:bodyPr wrap="square" rtlCol="0" anchor="t">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신규 캐릭터 외형</a:t>
            </a:r>
          </a:p>
        </p:txBody>
      </p:sp>
      <p:pic>
        <p:nvPicPr>
          <p:cNvPr id="6" name="Picture 4" descr="Imatg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981" b="99757" l="10000" r="90000">
                        <a14:foregroundMark x1="47818" y1="13835" x2="49091" y2="9223"/>
                        <a14:foregroundMark x1="49091" y1="11650" x2="50545" y2="10680"/>
                        <a14:foregroundMark x1="47818" y1="58252" x2="34545" y2="99757"/>
                        <a14:foregroundMark x1="48000" y1="62379" x2="38909" y2="99757"/>
                        <a14:foregroundMark x1="57818" y1="60437" x2="61455" y2="98058"/>
                        <a14:foregroundMark x1="46545" y1="10194" x2="46545" y2="10194"/>
                        <a14:foregroundMark x1="46182" y1="11893" x2="46182" y2="11893"/>
                        <a14:backgroundMark x1="40182" y1="15534" x2="14545" y2="42718"/>
                        <a14:backgroundMark x1="71636" y1="44903" x2="70000" y2="84709"/>
                        <a14:backgroundMark x1="32727" y1="63592" x2="22000" y2="81553"/>
                        <a14:backgroundMark x1="58909" y1="18204" x2="58909" y2="18204"/>
                        <a14:backgroundMark x1="49273" y1="94175" x2="49273" y2="94175"/>
                        <a14:backgroundMark x1="49636" y1="84709" x2="49636" y2="84709"/>
                        <a14:backgroundMark x1="49636" y1="83738" x2="49636" y2="83738"/>
                        <a14:backgroundMark x1="70545" y1="97087" x2="72364" y2="98058"/>
                      </a14:backgroundRemoval>
                    </a14:imgEffect>
                  </a14:imgLayer>
                </a14:imgProps>
              </a:ext>
              <a:ext uri="{28A0092B-C50C-407E-A947-70E740481C1C}">
                <a14:useLocalDpi xmlns:a14="http://schemas.microsoft.com/office/drawing/2010/main" val="0"/>
              </a:ext>
            </a:extLst>
          </a:blip>
          <a:srcRect/>
          <a:stretch>
            <a:fillRect/>
          </a:stretch>
        </p:blipFill>
        <p:spPr bwMode="auto">
          <a:xfrm>
            <a:off x="2537393" y="1526528"/>
            <a:ext cx="7117253" cy="533147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그룹 8"/>
          <p:cNvGrpSpPr/>
          <p:nvPr/>
        </p:nvGrpSpPr>
        <p:grpSpPr>
          <a:xfrm>
            <a:off x="7530091" y="1520825"/>
            <a:ext cx="3777241" cy="1273323"/>
            <a:chOff x="7434841" y="1457058"/>
            <a:chExt cx="3777241" cy="1273323"/>
          </a:xfrm>
        </p:grpSpPr>
        <p:cxnSp>
          <p:nvCxnSpPr>
            <p:cNvPr id="3" name="직선 연결선 2"/>
            <p:cNvCxnSpPr>
              <a:endCxn id="7" idx="1"/>
            </p:cNvCxnSpPr>
            <p:nvPr/>
          </p:nvCxnSpPr>
          <p:spPr>
            <a:xfrm>
              <a:off x="7434841" y="2093720"/>
              <a:ext cx="15638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8998721" y="1457058"/>
              <a:ext cx="2213361" cy="1273323"/>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ko-KR" altLang="en-US" dirty="0">
                  <a:latin typeface="나눔스퀘어 Bold" panose="020B0600000101010101" pitchFamily="50" charset="-127"/>
                  <a:ea typeface="나눔스퀘어 Bold" panose="020B0600000101010101" pitchFamily="50" charset="-127"/>
                </a:rPr>
                <a:t>무기</a:t>
              </a:r>
              <a:endParaRPr lang="en-US" altLang="ko-KR" dirty="0">
                <a:latin typeface="나눔스퀘어 Bold" panose="020B0600000101010101" pitchFamily="50" charset="-127"/>
                <a:ea typeface="나눔스퀘어 Bold" panose="020B0600000101010101" pitchFamily="50" charset="-127"/>
              </a:endParaRPr>
            </a:p>
            <a:p>
              <a:pPr>
                <a:lnSpc>
                  <a:spcPct val="150000"/>
                </a:lnSpc>
              </a:pPr>
              <a:r>
                <a:rPr lang="ko-KR" altLang="en-US" dirty="0">
                  <a:latin typeface="나눔스퀘어 Bold" panose="020B0600000101010101" pitchFamily="50" charset="-127"/>
                  <a:ea typeface="나눔스퀘어 Bold" panose="020B0600000101010101" pitchFamily="50" charset="-127"/>
                </a:rPr>
                <a:t>날카로운 징이 달린</a:t>
              </a:r>
              <a:endParaRPr lang="en-US" altLang="ko-KR" dirty="0">
                <a:latin typeface="나눔스퀘어 Bold" panose="020B0600000101010101" pitchFamily="50" charset="-127"/>
                <a:ea typeface="나눔스퀘어 Bold" panose="020B0600000101010101" pitchFamily="50" charset="-127"/>
              </a:endParaRPr>
            </a:p>
            <a:p>
              <a:pPr>
                <a:lnSpc>
                  <a:spcPct val="150000"/>
                </a:lnSpc>
              </a:pPr>
              <a:r>
                <a:rPr lang="ko-KR" altLang="en-US" dirty="0" err="1">
                  <a:latin typeface="나눔스퀘어 Bold" panose="020B0600000101010101" pitchFamily="50" charset="-127"/>
                  <a:ea typeface="나눔스퀘어 Bold" panose="020B0600000101010101" pitchFamily="50" charset="-127"/>
                </a:rPr>
                <a:t>너클의</a:t>
              </a:r>
              <a:r>
                <a:rPr lang="ko-KR" altLang="en-US" dirty="0">
                  <a:latin typeface="나눔스퀘어 Bold" panose="020B0600000101010101" pitchFamily="50" charset="-127"/>
                  <a:ea typeface="나눔스퀘어 Bold" panose="020B0600000101010101" pitchFamily="50" charset="-127"/>
                </a:rPr>
                <a:t> 형태</a:t>
              </a:r>
            </a:p>
          </p:txBody>
        </p:sp>
      </p:grpSp>
      <p:cxnSp>
        <p:nvCxnSpPr>
          <p:cNvPr id="11" name="직선 연결선 10"/>
          <p:cNvCxnSpPr>
            <a:stCxn id="12" idx="3"/>
          </p:cNvCxnSpPr>
          <p:nvPr/>
        </p:nvCxnSpPr>
        <p:spPr>
          <a:xfrm>
            <a:off x="3238500" y="3143250"/>
            <a:ext cx="15049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457200" y="2424112"/>
            <a:ext cx="2781300" cy="143827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ko-KR" altLang="en-US" dirty="0">
                <a:latin typeface="나눔스퀘어 Bold" panose="020B0600000101010101" pitchFamily="50" charset="-127"/>
                <a:ea typeface="나눔스퀘어 Bold" panose="020B0600000101010101" pitchFamily="50" charset="-127"/>
              </a:rPr>
              <a:t>상체</a:t>
            </a:r>
            <a:endParaRPr lang="en-US" altLang="ko-KR" dirty="0">
              <a:latin typeface="나눔스퀘어 Bold" panose="020B0600000101010101" pitchFamily="50" charset="-127"/>
              <a:ea typeface="나눔스퀘어 Bold" panose="020B0600000101010101" pitchFamily="50" charset="-127"/>
            </a:endParaRPr>
          </a:p>
          <a:p>
            <a:pPr>
              <a:lnSpc>
                <a:spcPct val="150000"/>
              </a:lnSpc>
            </a:pPr>
            <a:r>
              <a:rPr lang="ko-KR" altLang="en-US" dirty="0">
                <a:latin typeface="나눔스퀘어 Bold" panose="020B0600000101010101" pitchFamily="50" charset="-127"/>
                <a:ea typeface="나눔스퀘어 Bold" panose="020B0600000101010101" pitchFamily="50" charset="-127"/>
              </a:rPr>
              <a:t>과도하게 느껴질 만큼</a:t>
            </a:r>
            <a:endParaRPr lang="en-US" altLang="ko-KR" dirty="0">
              <a:latin typeface="나눔스퀘어 Bold" panose="020B0600000101010101" pitchFamily="50" charset="-127"/>
              <a:ea typeface="나눔스퀘어 Bold" panose="020B0600000101010101" pitchFamily="50" charset="-127"/>
            </a:endParaRPr>
          </a:p>
          <a:p>
            <a:pPr>
              <a:lnSpc>
                <a:spcPct val="150000"/>
              </a:lnSpc>
            </a:pPr>
            <a:r>
              <a:rPr lang="ko-KR" altLang="en-US" dirty="0">
                <a:latin typeface="나눔스퀘어 Bold" panose="020B0600000101010101" pitchFamily="50" charset="-127"/>
                <a:ea typeface="나눔스퀘어 Bold" panose="020B0600000101010101" pitchFamily="50" charset="-127"/>
              </a:rPr>
              <a:t>큰 근육이 포인트</a:t>
            </a:r>
          </a:p>
        </p:txBody>
      </p:sp>
      <p:cxnSp>
        <p:nvCxnSpPr>
          <p:cNvPr id="15" name="직선 연결선 14"/>
          <p:cNvCxnSpPr>
            <a:endCxn id="16" idx="1"/>
          </p:cNvCxnSpPr>
          <p:nvPr/>
        </p:nvCxnSpPr>
        <p:spPr>
          <a:xfrm flipV="1">
            <a:off x="7023100" y="5481712"/>
            <a:ext cx="2070871" cy="46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9093971" y="4845050"/>
            <a:ext cx="2213361" cy="1273323"/>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ko-KR" altLang="en-US" dirty="0">
                <a:latin typeface="나눔스퀘어 Bold" panose="020B0600000101010101" pitchFamily="50" charset="-127"/>
                <a:ea typeface="나눔스퀘어 Bold" panose="020B0600000101010101" pitchFamily="50" charset="-127"/>
              </a:rPr>
              <a:t>하체</a:t>
            </a:r>
            <a:endParaRPr lang="en-US" altLang="ko-KR" dirty="0">
              <a:latin typeface="나눔스퀘어 Bold" panose="020B0600000101010101" pitchFamily="50" charset="-127"/>
              <a:ea typeface="나눔스퀘어 Bold" panose="020B0600000101010101" pitchFamily="50" charset="-127"/>
            </a:endParaRPr>
          </a:p>
          <a:p>
            <a:pPr>
              <a:lnSpc>
                <a:spcPct val="150000"/>
              </a:lnSpc>
            </a:pPr>
            <a:r>
              <a:rPr lang="ko-KR" altLang="en-US" dirty="0">
                <a:latin typeface="나눔스퀘어 Bold" panose="020B0600000101010101" pitchFamily="50" charset="-127"/>
                <a:ea typeface="나눔스퀘어 Bold" panose="020B0600000101010101" pitchFamily="50" charset="-127"/>
              </a:rPr>
              <a:t>몸에 딱 떨어지는 </a:t>
            </a:r>
            <a:endParaRPr lang="en-US" altLang="ko-KR" dirty="0">
              <a:latin typeface="나눔스퀘어 Bold" panose="020B0600000101010101" pitchFamily="50" charset="-127"/>
              <a:ea typeface="나눔스퀘어 Bold" panose="020B0600000101010101" pitchFamily="50" charset="-127"/>
            </a:endParaRPr>
          </a:p>
          <a:p>
            <a:pPr>
              <a:lnSpc>
                <a:spcPct val="150000"/>
              </a:lnSpc>
            </a:pPr>
            <a:r>
              <a:rPr lang="ko-KR" altLang="en-US" dirty="0">
                <a:latin typeface="나눔스퀘어 Bold" panose="020B0600000101010101" pitchFamily="50" charset="-127"/>
                <a:ea typeface="나눔스퀘어 Bold" panose="020B0600000101010101" pitchFamily="50" charset="-127"/>
              </a:rPr>
              <a:t>군복 하의와 전투화</a:t>
            </a:r>
          </a:p>
        </p:txBody>
      </p:sp>
      <p:pic>
        <p:nvPicPr>
          <p:cNvPr id="3074" name="Picture 2" descr="G마켓 - 사막색/전투복/상하의 BDU세트/태양의 후예/군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873132" y="4371291"/>
            <a:ext cx="2220839" cy="22208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ttachment/너클/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50008" y="94861"/>
            <a:ext cx="1901285" cy="142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58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561975" y="1530350"/>
            <a:ext cx="4381500" cy="4207370"/>
          </a:xfrm>
          <a:prstGeom prst="rect">
            <a:avLst/>
          </a:prstGeom>
          <a:noFill/>
        </p:spPr>
        <p:txBody>
          <a:bodyPr wrap="square" rtlCol="0">
            <a:spAutoFit/>
          </a:bodyPr>
          <a:lstStyle/>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태어나자마자 버려져 전쟁터에서 자란 그는 전장이 집이었고</a:t>
            </a:r>
            <a:r>
              <a:rPr lang="en-US" altLang="ko-KR" dirty="0">
                <a:solidFill>
                  <a:schemeClr val="bg1"/>
                </a:solidFill>
                <a:latin typeface="나눔스퀘어 Bold" panose="020B0600000101010101" pitchFamily="50" charset="-127"/>
                <a:ea typeface="나눔스퀘어 Bold" panose="020B0600000101010101" pitchFamily="50" charset="-127"/>
              </a:rPr>
              <a:t>, </a:t>
            </a:r>
            <a:r>
              <a:rPr lang="ko-KR" altLang="en-US" dirty="0">
                <a:solidFill>
                  <a:schemeClr val="bg1"/>
                </a:solidFill>
                <a:latin typeface="나눔스퀘어 Bold" panose="020B0600000101010101" pitchFamily="50" charset="-127"/>
                <a:ea typeface="나눔스퀘어 Bold" panose="020B0600000101010101" pitchFamily="50" charset="-127"/>
              </a:rPr>
              <a:t>동료들이 가족이었다</a:t>
            </a:r>
            <a:r>
              <a:rPr lang="en-US" altLang="ko-KR" dirty="0">
                <a:solidFill>
                  <a:schemeClr val="bg1"/>
                </a:solidFill>
                <a:latin typeface="나눔스퀘어 Bold" panose="020B0600000101010101" pitchFamily="50" charset="-127"/>
                <a:ea typeface="나눔스퀘어 Bold" panose="020B0600000101010101" pitchFamily="50" charset="-127"/>
              </a:rPr>
              <a:t>.</a:t>
            </a:r>
          </a:p>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하지만 가혹한 전장에서 살아남는 동료들은 극소수였고</a:t>
            </a:r>
            <a:r>
              <a:rPr lang="en-US" altLang="ko-KR" dirty="0">
                <a:solidFill>
                  <a:schemeClr val="bg1"/>
                </a:solidFill>
                <a:latin typeface="나눔스퀘어 Bold" panose="020B0600000101010101" pitchFamily="50" charset="-127"/>
                <a:ea typeface="나눔스퀘어 Bold" panose="020B0600000101010101" pitchFamily="50" charset="-127"/>
              </a:rPr>
              <a:t>, </a:t>
            </a:r>
            <a:r>
              <a:rPr lang="ko-KR" altLang="en-US" dirty="0">
                <a:solidFill>
                  <a:schemeClr val="bg1"/>
                </a:solidFill>
                <a:latin typeface="나눔스퀘어 Bold" panose="020B0600000101010101" pitchFamily="50" charset="-127"/>
                <a:ea typeface="나눔스퀘어 Bold" panose="020B0600000101010101" pitchFamily="50" charset="-127"/>
              </a:rPr>
              <a:t>그 극소수의 동료들 마저 반복되는 전장 속에서 죽어갔다</a:t>
            </a:r>
            <a:r>
              <a:rPr lang="en-US" altLang="ko-KR" dirty="0">
                <a:solidFill>
                  <a:schemeClr val="bg1"/>
                </a:solidFill>
                <a:latin typeface="나눔스퀘어 Bold" panose="020B0600000101010101" pitchFamily="50" charset="-127"/>
                <a:ea typeface="나눔스퀘어 Bold" panose="020B0600000101010101" pitchFamily="50" charset="-127"/>
              </a:rPr>
              <a:t>.</a:t>
            </a:r>
          </a:p>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이러한 상황에 정신적으로 지쳐버린 그는</a:t>
            </a:r>
            <a:endParaRPr lang="en-US" altLang="ko-KR" dirty="0">
              <a:solidFill>
                <a:schemeClr val="bg1"/>
              </a:solidFill>
              <a:latin typeface="나눔스퀘어 Bold" panose="020B0600000101010101" pitchFamily="50" charset="-127"/>
              <a:ea typeface="나눔스퀘어 Bold" panose="020B0600000101010101" pitchFamily="50" charset="-127"/>
            </a:endParaRPr>
          </a:p>
          <a:p>
            <a:pPr>
              <a:lnSpc>
                <a:spcPct val="150000"/>
              </a:lnSpc>
            </a:pPr>
            <a:r>
              <a:rPr lang="en-US" altLang="ko-KR" dirty="0">
                <a:solidFill>
                  <a:schemeClr val="bg1"/>
                </a:solidFill>
                <a:latin typeface="나눔스퀘어 Bold" panose="020B0600000101010101" pitchFamily="50" charset="-127"/>
                <a:ea typeface="나눔스퀘어 Bold" panose="020B0600000101010101" pitchFamily="50" charset="-127"/>
              </a:rPr>
              <a:t>“</a:t>
            </a:r>
            <a:r>
              <a:rPr lang="ko-KR" altLang="en-US" dirty="0">
                <a:solidFill>
                  <a:schemeClr val="bg1"/>
                </a:solidFill>
                <a:latin typeface="나눔스퀘어 Bold" panose="020B0600000101010101" pitchFamily="50" charset="-127"/>
                <a:ea typeface="나눔스퀘어 Bold" panose="020B0600000101010101" pitchFamily="50" charset="-127"/>
              </a:rPr>
              <a:t>나도 이제 제발 동료 곁으로 가고 싶어</a:t>
            </a:r>
            <a:r>
              <a:rPr lang="en-US" altLang="ko-KR" dirty="0">
                <a:solidFill>
                  <a:schemeClr val="bg1"/>
                </a:solidFill>
                <a:latin typeface="나눔스퀘어 Bold" panose="020B0600000101010101" pitchFamily="50" charset="-127"/>
                <a:ea typeface="나눔스퀘어 Bold" panose="020B0600000101010101" pitchFamily="50" charset="-127"/>
              </a:rPr>
              <a:t>＂</a:t>
            </a:r>
            <a:r>
              <a:rPr lang="ko-KR" altLang="en-US" dirty="0">
                <a:solidFill>
                  <a:schemeClr val="bg1"/>
                </a:solidFill>
                <a:latin typeface="나눔스퀘어 Bold" panose="020B0600000101010101" pitchFamily="50" charset="-127"/>
                <a:ea typeface="나눔스퀘어 Bold" panose="020B0600000101010101" pitchFamily="50" charset="-127"/>
              </a:rPr>
              <a:t>라고 할 때 적군이 사용한 폭격에 휘말리게 되었고</a:t>
            </a:r>
            <a:r>
              <a:rPr lang="en-US" altLang="ko-KR" dirty="0">
                <a:solidFill>
                  <a:schemeClr val="bg1"/>
                </a:solidFill>
                <a:latin typeface="나눔스퀘어 Bold" panose="020B0600000101010101" pitchFamily="50" charset="-127"/>
                <a:ea typeface="나눔스퀘어 Bold" panose="020B0600000101010101" pitchFamily="50" charset="-127"/>
              </a:rPr>
              <a:t>, </a:t>
            </a:r>
            <a:r>
              <a:rPr lang="ko-KR" altLang="en-US" dirty="0">
                <a:solidFill>
                  <a:schemeClr val="bg1"/>
                </a:solidFill>
                <a:latin typeface="나눔스퀘어 Bold" panose="020B0600000101010101" pitchFamily="50" charset="-127"/>
                <a:ea typeface="나눔스퀘어 Bold" panose="020B0600000101010101" pitchFamily="50" charset="-127"/>
              </a:rPr>
              <a:t>눈을 감았다 떴을 때</a:t>
            </a:r>
            <a:endParaRPr lang="en-US" altLang="ko-KR" dirty="0">
              <a:solidFill>
                <a:schemeClr val="bg1"/>
              </a:solidFill>
              <a:latin typeface="나눔스퀘어 Bold" panose="020B0600000101010101" pitchFamily="50" charset="-127"/>
              <a:ea typeface="나눔스퀘어 Bold" panose="020B0600000101010101" pitchFamily="50" charset="-127"/>
            </a:endParaRPr>
          </a:p>
          <a:p>
            <a:pPr>
              <a:lnSpc>
                <a:spcPct val="150000"/>
              </a:lnSpc>
            </a:pPr>
            <a:r>
              <a:rPr lang="ko-KR" altLang="en-US" dirty="0">
                <a:solidFill>
                  <a:schemeClr val="bg1"/>
                </a:solidFill>
                <a:latin typeface="나눔스퀘어 Bold" panose="020B0600000101010101" pitchFamily="50" charset="-127"/>
                <a:ea typeface="나눔스퀘어 Bold" panose="020B0600000101010101" pitchFamily="50" charset="-127"/>
              </a:rPr>
              <a:t>그는 광기의 사막에 있었다</a:t>
            </a:r>
            <a:r>
              <a:rPr lang="en-US" altLang="ko-KR" dirty="0">
                <a:solidFill>
                  <a:schemeClr val="bg1"/>
                </a:solidFill>
                <a:latin typeface="나눔스퀘어 Bold" panose="020B0600000101010101" pitchFamily="50" charset="-127"/>
                <a:ea typeface="나눔스퀘어 Bold" panose="020B0600000101010101" pitchFamily="50" charset="-127"/>
              </a:rPr>
              <a:t>.</a:t>
            </a:r>
            <a:endParaRPr lang="ko-KR" altLang="en-US" dirty="0">
              <a:solidFill>
                <a:schemeClr val="bg1"/>
              </a:solidFill>
              <a:latin typeface="나눔스퀘어 Bold" panose="020B0600000101010101" pitchFamily="50" charset="-127"/>
              <a:ea typeface="나눔스퀘어 Bold" panose="020B0600000101010101" pitchFamily="50" charset="-127"/>
            </a:endParaRPr>
          </a:p>
        </p:txBody>
      </p:sp>
      <p:sp>
        <p:nvSpPr>
          <p:cNvPr id="4" name="직사각형 3">
            <a:extLst>
              <a:ext uri="{FF2B5EF4-FFF2-40B4-BE49-F238E27FC236}">
                <a16:creationId xmlns:a16="http://schemas.microsoft.com/office/drawing/2014/main" id="{C41D9335-50FA-405A-A6CE-4E67FBB4D783}"/>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7</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5" name="TextBox 4">
            <a:extLst>
              <a:ext uri="{FF2B5EF4-FFF2-40B4-BE49-F238E27FC236}">
                <a16:creationId xmlns:a16="http://schemas.microsoft.com/office/drawing/2014/main" id="{45DE6EFC-4A69-4FCC-8B2C-66F4CD58F98F}"/>
              </a:ext>
            </a:extLst>
          </p:cNvPr>
          <p:cNvSpPr txBox="1"/>
          <p:nvPr/>
        </p:nvSpPr>
        <p:spPr>
          <a:xfrm>
            <a:off x="561975" y="96321"/>
            <a:ext cx="3114675" cy="369332"/>
          </a:xfrm>
          <a:prstGeom prst="rect">
            <a:avLst/>
          </a:prstGeom>
          <a:noFill/>
        </p:spPr>
        <p:txBody>
          <a:bodyPr wrap="square" rtlCol="0" anchor="t">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신규 캐릭터 스토리</a:t>
            </a:r>
          </a:p>
        </p:txBody>
      </p:sp>
    </p:spTree>
    <p:extLst>
      <p:ext uri="{BB962C8B-B14F-4D97-AF65-F5344CB8AC3E}">
        <p14:creationId xmlns:p14="http://schemas.microsoft.com/office/powerpoint/2010/main" val="114525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D32CF42-B24B-4AA9-8FA2-1F17BFC2A361}"/>
              </a:ext>
            </a:extLst>
          </p:cNvPr>
          <p:cNvSpPr/>
          <p:nvPr/>
        </p:nvSpPr>
        <p:spPr>
          <a:xfrm>
            <a:off x="0" y="0"/>
            <a:ext cx="561975" cy="56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나눔스퀘어 ExtraBold" panose="020B0600000101010101" pitchFamily="50" charset="-127"/>
                <a:ea typeface="나눔스퀘어 ExtraBold" panose="020B0600000101010101" pitchFamily="50" charset="-127"/>
              </a:rPr>
              <a:t>8</a:t>
            </a:r>
            <a:endParaRPr lang="ko-KR" altLang="en-US" dirty="0">
              <a:solidFill>
                <a:schemeClr val="tx1"/>
              </a:solidFill>
              <a:latin typeface="나눔스퀘어 ExtraBold" panose="020B0600000101010101" pitchFamily="50" charset="-127"/>
              <a:ea typeface="나눔스퀘어 ExtraBold" panose="020B0600000101010101" pitchFamily="50" charset="-127"/>
            </a:endParaRPr>
          </a:p>
        </p:txBody>
      </p:sp>
      <p:sp>
        <p:nvSpPr>
          <p:cNvPr id="5" name="TextBox 4">
            <a:extLst>
              <a:ext uri="{FF2B5EF4-FFF2-40B4-BE49-F238E27FC236}">
                <a16:creationId xmlns:a16="http://schemas.microsoft.com/office/drawing/2014/main" id="{F00D18B9-0280-47ED-9E64-AE0287AAFC27}"/>
              </a:ext>
            </a:extLst>
          </p:cNvPr>
          <p:cNvSpPr txBox="1"/>
          <p:nvPr/>
        </p:nvSpPr>
        <p:spPr>
          <a:xfrm>
            <a:off x="561975" y="96321"/>
            <a:ext cx="3114675" cy="369332"/>
          </a:xfrm>
          <a:prstGeom prst="rect">
            <a:avLst/>
          </a:prstGeom>
          <a:noFill/>
        </p:spPr>
        <p:txBody>
          <a:bodyPr wrap="square" rtlCol="0" anchor="t">
            <a:spAutoFit/>
          </a:bodyPr>
          <a:lstStyle/>
          <a:p>
            <a:r>
              <a:rPr lang="ko-KR" altLang="en-US" dirty="0">
                <a:solidFill>
                  <a:schemeClr val="bg1"/>
                </a:solidFill>
                <a:latin typeface="나눔스퀘어 Bold" panose="020B0600000101010101" pitchFamily="50" charset="-127"/>
                <a:ea typeface="나눔스퀘어 Bold" panose="020B0600000101010101" pitchFamily="50" charset="-127"/>
              </a:rPr>
              <a:t>신규 캐릭터 보유 능력</a:t>
            </a:r>
          </a:p>
        </p:txBody>
      </p:sp>
      <p:pic>
        <p:nvPicPr>
          <p:cNvPr id="2" name="그림 1"/>
          <p:cNvPicPr>
            <a:picLocks noChangeAspect="1"/>
          </p:cNvPicPr>
          <p:nvPr/>
        </p:nvPicPr>
        <p:blipFill>
          <a:blip r:embed="rId2"/>
          <a:stretch>
            <a:fillRect/>
          </a:stretch>
        </p:blipFill>
        <p:spPr>
          <a:xfrm>
            <a:off x="1540759" y="1520825"/>
            <a:ext cx="9110481" cy="4314825"/>
          </a:xfrm>
          <a:prstGeom prst="rect">
            <a:avLst/>
          </a:prstGeom>
        </p:spPr>
      </p:pic>
      <p:grpSp>
        <p:nvGrpSpPr>
          <p:cNvPr id="19" name="그룹 18"/>
          <p:cNvGrpSpPr/>
          <p:nvPr/>
        </p:nvGrpSpPr>
        <p:grpSpPr>
          <a:xfrm>
            <a:off x="5317802" y="2012870"/>
            <a:ext cx="5103495" cy="3610451"/>
            <a:chOff x="5324031" y="2014537"/>
            <a:chExt cx="5103495" cy="3610451"/>
          </a:xfrm>
        </p:grpSpPr>
        <p:sp>
          <p:nvSpPr>
            <p:cNvPr id="3" name="모서리가 둥근 직사각형 2"/>
            <p:cNvSpPr/>
            <p:nvPr/>
          </p:nvSpPr>
          <p:spPr>
            <a:xfrm>
              <a:off x="5324031" y="2014537"/>
              <a:ext cx="5103495" cy="3610451"/>
            </a:xfrm>
            <a:prstGeom prst="roundRect">
              <a:avLst>
                <a:gd name="adj" fmla="val 2155"/>
              </a:avLst>
            </a:prstGeom>
            <a:solidFill>
              <a:schemeClr val="tx1">
                <a:alpha val="50000"/>
              </a:schemeClr>
            </a:solidFill>
            <a:ln>
              <a:solidFill>
                <a:srgbClr val="43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p:nvGrpSpPr>
          <p:grpSpPr>
            <a:xfrm>
              <a:off x="5358004" y="2047875"/>
              <a:ext cx="5010150" cy="301625"/>
              <a:chOff x="5372292" y="2509837"/>
              <a:chExt cx="5010150" cy="301625"/>
            </a:xfrm>
          </p:grpSpPr>
          <p:sp>
            <p:nvSpPr>
              <p:cNvPr id="6" name="모서리가 둥근 직사각형 5"/>
              <p:cNvSpPr/>
              <p:nvPr/>
            </p:nvSpPr>
            <p:spPr>
              <a:xfrm>
                <a:off x="5372292" y="2509837"/>
                <a:ext cx="5010150" cy="301625"/>
              </a:xfrm>
              <a:prstGeom prst="roundRect">
                <a:avLst/>
              </a:prstGeom>
              <a:solidFill>
                <a:srgbClr val="2D2A25"/>
              </a:solidFill>
              <a:ln>
                <a:solidFill>
                  <a:srgbClr val="918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p:cNvGrpSpPr/>
              <p:nvPr/>
            </p:nvGrpSpPr>
            <p:grpSpPr>
              <a:xfrm>
                <a:off x="5396107" y="2534649"/>
                <a:ext cx="4962378" cy="253293"/>
                <a:chOff x="5396107" y="2534649"/>
                <a:chExt cx="4962378" cy="253293"/>
              </a:xfrm>
            </p:grpSpPr>
            <p:sp>
              <p:nvSpPr>
                <p:cNvPr id="8" name="모서리가 둥근 직사각형 7"/>
                <p:cNvSpPr/>
                <p:nvPr/>
              </p:nvSpPr>
              <p:spPr>
                <a:xfrm>
                  <a:off x="7058313" y="2534649"/>
                  <a:ext cx="1638108" cy="252000"/>
                </a:xfrm>
                <a:prstGeom prst="roundRect">
                  <a:avLst/>
                </a:prstGeom>
                <a:solidFill>
                  <a:srgbClr val="ECD9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rgbClr val="271D10"/>
                      </a:solidFill>
                      <a:latin typeface="나눔스퀘어 Bold" panose="020B0600000101010101" pitchFamily="50" charset="-127"/>
                      <a:ea typeface="나눔스퀘어 Bold" panose="020B0600000101010101" pitchFamily="50" charset="-127"/>
                    </a:rPr>
                    <a:t>보유 능력</a:t>
                  </a:r>
                </a:p>
              </p:txBody>
            </p:sp>
            <p:sp>
              <p:nvSpPr>
                <p:cNvPr id="9" name="모서리가 둥근 직사각형 8"/>
                <p:cNvSpPr/>
                <p:nvPr/>
              </p:nvSpPr>
              <p:spPr>
                <a:xfrm>
                  <a:off x="5396107" y="2534649"/>
                  <a:ext cx="1638108" cy="252000"/>
                </a:xfrm>
                <a:prstGeom prst="roundRect">
                  <a:avLst/>
                </a:prstGeom>
                <a:solidFill>
                  <a:srgbClr val="271D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rgbClr val="ECD9BB"/>
                      </a:solidFill>
                      <a:latin typeface="나눔스퀘어 Bold" panose="020B0600000101010101" pitchFamily="50" charset="-127"/>
                      <a:ea typeface="나눔스퀘어 Bold" panose="020B0600000101010101" pitchFamily="50" charset="-127"/>
                    </a:rPr>
                    <a:t>프로필</a:t>
                  </a:r>
                </a:p>
              </p:txBody>
            </p:sp>
            <p:sp>
              <p:nvSpPr>
                <p:cNvPr id="10" name="모서리가 둥근 직사각형 9"/>
                <p:cNvSpPr/>
                <p:nvPr/>
              </p:nvSpPr>
              <p:spPr>
                <a:xfrm>
                  <a:off x="8720377" y="2535942"/>
                  <a:ext cx="1638108" cy="252000"/>
                </a:xfrm>
                <a:prstGeom prst="roundRect">
                  <a:avLst/>
                </a:prstGeom>
                <a:solidFill>
                  <a:srgbClr val="271D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rgbClr val="ECD9BB"/>
                      </a:solidFill>
                      <a:latin typeface="나눔스퀘어 Bold" panose="020B0600000101010101" pitchFamily="50" charset="-127"/>
                      <a:ea typeface="나눔스퀘어 Bold" panose="020B0600000101010101" pitchFamily="50" charset="-127"/>
                    </a:rPr>
                    <a:t>진행도</a:t>
                  </a:r>
                </a:p>
              </p:txBody>
            </p:sp>
          </p:grpSp>
        </p:grpSp>
        <p:sp>
          <p:nvSpPr>
            <p:cNvPr id="15" name="모서리가 둥근 직사각형 14"/>
            <p:cNvSpPr/>
            <p:nvPr/>
          </p:nvSpPr>
          <p:spPr>
            <a:xfrm>
              <a:off x="5358004" y="2374312"/>
              <a:ext cx="5010150" cy="3226388"/>
            </a:xfrm>
            <a:prstGeom prst="roundRect">
              <a:avLst>
                <a:gd name="adj" fmla="val 2155"/>
              </a:avLst>
            </a:prstGeom>
            <a:solidFill>
              <a:schemeClr val="tx1">
                <a:alpha val="50000"/>
              </a:schemeClr>
            </a:solidFill>
            <a:ln>
              <a:solidFill>
                <a:srgbClr val="2E23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p:cNvPicPr>
              <a:picLocks noChangeAspect="1"/>
            </p:cNvPicPr>
            <p:nvPr/>
          </p:nvPicPr>
          <p:blipFill rotWithShape="1">
            <a:blip r:embed="rId2"/>
            <a:srcRect l="63670" t="23253" r="30449" b="64386"/>
            <a:stretch/>
          </p:blipFill>
          <p:spPr>
            <a:xfrm>
              <a:off x="7351825" y="2519363"/>
              <a:ext cx="535781" cy="533400"/>
            </a:xfrm>
            <a:prstGeom prst="rect">
              <a:avLst/>
            </a:prstGeom>
          </p:spPr>
        </p:pic>
        <p:pic>
          <p:nvPicPr>
            <p:cNvPr id="14" name="그림 13"/>
            <p:cNvPicPr>
              <a:picLocks noChangeAspect="1"/>
            </p:cNvPicPr>
            <p:nvPr/>
          </p:nvPicPr>
          <p:blipFill rotWithShape="1">
            <a:blip r:embed="rId2"/>
            <a:srcRect l="63626" t="37336" r="30261" b="49882"/>
            <a:stretch/>
          </p:blipFill>
          <p:spPr>
            <a:xfrm>
              <a:off x="7348538" y="3139440"/>
              <a:ext cx="533020" cy="551498"/>
            </a:xfrm>
            <a:prstGeom prst="rect">
              <a:avLst/>
            </a:prstGeom>
          </p:spPr>
        </p:pic>
        <p:pic>
          <p:nvPicPr>
            <p:cNvPr id="16" name="그림 15"/>
            <p:cNvPicPr>
              <a:picLocks noChangeAspect="1"/>
            </p:cNvPicPr>
            <p:nvPr/>
          </p:nvPicPr>
          <p:blipFill rotWithShape="1">
            <a:blip r:embed="rId2"/>
            <a:srcRect l="63626" t="51663" r="30524" b="35423"/>
            <a:stretch/>
          </p:blipFill>
          <p:spPr>
            <a:xfrm>
              <a:off x="7348537" y="3777615"/>
              <a:ext cx="533020" cy="557213"/>
            </a:xfrm>
            <a:prstGeom prst="rect">
              <a:avLst/>
            </a:prstGeom>
          </p:spPr>
        </p:pic>
        <p:pic>
          <p:nvPicPr>
            <p:cNvPr id="17" name="그림 16"/>
            <p:cNvPicPr>
              <a:picLocks noChangeAspect="1"/>
            </p:cNvPicPr>
            <p:nvPr/>
          </p:nvPicPr>
          <p:blipFill rotWithShape="1">
            <a:blip r:embed="rId2"/>
            <a:srcRect l="63626" t="73437" r="30472" b="14091"/>
            <a:stretch/>
          </p:blipFill>
          <p:spPr>
            <a:xfrm>
              <a:off x="7343823" y="4698682"/>
              <a:ext cx="537734" cy="538163"/>
            </a:xfrm>
            <a:prstGeom prst="rect">
              <a:avLst/>
            </a:prstGeom>
          </p:spPr>
        </p:pic>
      </p:grpSp>
      <p:sp>
        <p:nvSpPr>
          <p:cNvPr id="20" name="TextBox 19"/>
          <p:cNvSpPr txBox="1"/>
          <p:nvPr/>
        </p:nvSpPr>
        <p:spPr>
          <a:xfrm>
            <a:off x="5353335" y="2359612"/>
            <a:ext cx="742666" cy="1569660"/>
          </a:xfrm>
          <a:prstGeom prst="rect">
            <a:avLst/>
          </a:prstGeom>
          <a:noFill/>
        </p:spPr>
        <p:txBody>
          <a:bodyPr wrap="square" rtlCol="0">
            <a:spAutoFit/>
          </a:bodyPr>
          <a:lstStyle/>
          <a:p>
            <a:pPr>
              <a:lnSpc>
                <a:spcPct val="150000"/>
              </a:lnSpc>
            </a:pPr>
            <a:r>
              <a:rPr lang="ko-KR" altLang="en-US" sz="800" dirty="0">
                <a:solidFill>
                  <a:srgbClr val="94654D"/>
                </a:solidFill>
                <a:latin typeface="나눔스퀘어 Bold" panose="020B0600000101010101" pitchFamily="50" charset="-127"/>
                <a:ea typeface="나눔스퀘어 Bold" panose="020B0600000101010101" pitchFamily="50" charset="-127"/>
              </a:rPr>
              <a:t>공격력</a:t>
            </a:r>
            <a:endParaRPr lang="en-US" altLang="ko-KR" sz="800" dirty="0">
              <a:solidFill>
                <a:srgbClr val="94654D"/>
              </a:solidFill>
              <a:latin typeface="나눔스퀘어 Bold" panose="020B0600000101010101" pitchFamily="50" charset="-127"/>
              <a:ea typeface="나눔스퀘어 Bold" panose="020B0600000101010101" pitchFamily="50" charset="-127"/>
            </a:endParaRPr>
          </a:p>
          <a:p>
            <a:pPr>
              <a:lnSpc>
                <a:spcPct val="150000"/>
              </a:lnSpc>
            </a:pPr>
            <a:r>
              <a:rPr lang="ko-KR" altLang="en-US" sz="800" dirty="0">
                <a:solidFill>
                  <a:srgbClr val="94654D"/>
                </a:solidFill>
                <a:latin typeface="나눔스퀘어 Bold" panose="020B0600000101010101" pitchFamily="50" charset="-127"/>
                <a:ea typeface="나눔스퀘어 Bold" panose="020B0600000101010101" pitchFamily="50" charset="-127"/>
              </a:rPr>
              <a:t>치명타 확률</a:t>
            </a:r>
            <a:endParaRPr lang="en-US" altLang="ko-KR" sz="800" dirty="0">
              <a:solidFill>
                <a:srgbClr val="94654D"/>
              </a:solidFill>
              <a:latin typeface="나눔스퀘어 Bold" panose="020B0600000101010101" pitchFamily="50" charset="-127"/>
              <a:ea typeface="나눔스퀘어 Bold" panose="020B0600000101010101" pitchFamily="50" charset="-127"/>
            </a:endParaRPr>
          </a:p>
          <a:p>
            <a:pPr>
              <a:lnSpc>
                <a:spcPct val="150000"/>
              </a:lnSpc>
            </a:pPr>
            <a:r>
              <a:rPr lang="ko-KR" altLang="en-US" sz="800" dirty="0">
                <a:solidFill>
                  <a:srgbClr val="94654D"/>
                </a:solidFill>
                <a:latin typeface="나눔스퀘어 Bold" panose="020B0600000101010101" pitchFamily="50" charset="-127"/>
                <a:ea typeface="나눔스퀘어 Bold" panose="020B0600000101010101" pitchFamily="50" charset="-127"/>
              </a:rPr>
              <a:t>체력 </a:t>
            </a:r>
            <a:endParaRPr lang="en-US" altLang="ko-KR" sz="800" dirty="0">
              <a:solidFill>
                <a:srgbClr val="94654D"/>
              </a:solidFill>
              <a:latin typeface="나눔스퀘어 Bold" panose="020B0600000101010101" pitchFamily="50" charset="-127"/>
              <a:ea typeface="나눔스퀘어 Bold" panose="020B0600000101010101" pitchFamily="50" charset="-127"/>
            </a:endParaRPr>
          </a:p>
          <a:p>
            <a:pPr>
              <a:lnSpc>
                <a:spcPct val="150000"/>
              </a:lnSpc>
            </a:pPr>
            <a:r>
              <a:rPr lang="ko-KR" altLang="en-US" sz="800" dirty="0">
                <a:solidFill>
                  <a:srgbClr val="94654D"/>
                </a:solidFill>
                <a:latin typeface="나눔스퀘어 Bold" panose="020B0600000101010101" pitchFamily="50" charset="-127"/>
                <a:ea typeface="나눔스퀘어 Bold" panose="020B0600000101010101" pitchFamily="50" charset="-127"/>
              </a:rPr>
              <a:t>방어력</a:t>
            </a:r>
            <a:endParaRPr lang="en-US" altLang="ko-KR" sz="800" dirty="0">
              <a:solidFill>
                <a:srgbClr val="94654D"/>
              </a:solidFill>
              <a:latin typeface="나눔스퀘어 Bold" panose="020B0600000101010101" pitchFamily="50" charset="-127"/>
              <a:ea typeface="나눔스퀘어 Bold" panose="020B0600000101010101" pitchFamily="50" charset="-127"/>
            </a:endParaRPr>
          </a:p>
          <a:p>
            <a:pPr>
              <a:lnSpc>
                <a:spcPct val="150000"/>
              </a:lnSpc>
            </a:pPr>
            <a:r>
              <a:rPr lang="ko-KR" altLang="en-US" sz="800" dirty="0">
                <a:solidFill>
                  <a:srgbClr val="94654D"/>
                </a:solidFill>
                <a:latin typeface="나눔스퀘어 Bold" panose="020B0600000101010101" pitchFamily="50" charset="-127"/>
                <a:ea typeface="나눔스퀘어 Bold" panose="020B0600000101010101" pitchFamily="50" charset="-127"/>
              </a:rPr>
              <a:t>피해 감소</a:t>
            </a:r>
            <a:endParaRPr lang="en-US" altLang="ko-KR" sz="800" dirty="0">
              <a:solidFill>
                <a:srgbClr val="94654D"/>
              </a:solidFill>
              <a:latin typeface="나눔스퀘어 Bold" panose="020B0600000101010101" pitchFamily="50" charset="-127"/>
              <a:ea typeface="나눔스퀘어 Bold" panose="020B0600000101010101" pitchFamily="50" charset="-127"/>
            </a:endParaRPr>
          </a:p>
          <a:p>
            <a:pPr>
              <a:lnSpc>
                <a:spcPct val="150000"/>
              </a:lnSpc>
            </a:pPr>
            <a:r>
              <a:rPr lang="ko-KR" altLang="en-US" sz="800" dirty="0">
                <a:solidFill>
                  <a:srgbClr val="94654D"/>
                </a:solidFill>
                <a:latin typeface="나눔스퀘어 Bold" panose="020B0600000101010101" pitchFamily="50" charset="-127"/>
                <a:ea typeface="나눔스퀘어 Bold" panose="020B0600000101010101" pitchFamily="50" charset="-127"/>
              </a:rPr>
              <a:t>카드 슬롯</a:t>
            </a:r>
            <a:endParaRPr lang="en-US" altLang="ko-KR" sz="800" dirty="0">
              <a:solidFill>
                <a:srgbClr val="94654D"/>
              </a:solidFill>
              <a:latin typeface="나눔스퀘어 Bold" panose="020B0600000101010101" pitchFamily="50" charset="-127"/>
              <a:ea typeface="나눔스퀘어 Bold" panose="020B0600000101010101" pitchFamily="50" charset="-127"/>
            </a:endParaRPr>
          </a:p>
          <a:p>
            <a:pPr>
              <a:lnSpc>
                <a:spcPct val="150000"/>
              </a:lnSpc>
            </a:pPr>
            <a:r>
              <a:rPr lang="ko-KR" altLang="en-US" sz="800" dirty="0" err="1">
                <a:solidFill>
                  <a:srgbClr val="94654D"/>
                </a:solidFill>
                <a:latin typeface="나눔스퀘어 Bold" panose="020B0600000101010101" pitchFamily="50" charset="-127"/>
                <a:ea typeface="나눔스퀘어 Bold" panose="020B0600000101010101" pitchFamily="50" charset="-127"/>
              </a:rPr>
              <a:t>화속성</a:t>
            </a:r>
            <a:r>
              <a:rPr lang="ko-KR" altLang="en-US" sz="800" dirty="0">
                <a:solidFill>
                  <a:srgbClr val="94654D"/>
                </a:solidFill>
                <a:latin typeface="나눔스퀘어 Bold" panose="020B0600000101010101" pitchFamily="50" charset="-127"/>
                <a:ea typeface="나눔스퀘어 Bold" panose="020B0600000101010101" pitchFamily="50" charset="-127"/>
              </a:rPr>
              <a:t> 저항</a:t>
            </a:r>
            <a:endParaRPr lang="en-US" altLang="ko-KR" sz="800" dirty="0">
              <a:solidFill>
                <a:srgbClr val="94654D"/>
              </a:solidFill>
              <a:latin typeface="나눔스퀘어 Bold" panose="020B0600000101010101" pitchFamily="50" charset="-127"/>
              <a:ea typeface="나눔스퀘어 Bold" panose="020B0600000101010101" pitchFamily="50" charset="-127"/>
            </a:endParaRPr>
          </a:p>
          <a:p>
            <a:pPr>
              <a:lnSpc>
                <a:spcPct val="150000"/>
              </a:lnSpc>
            </a:pPr>
            <a:r>
              <a:rPr lang="ko-KR" altLang="en-US" sz="800" dirty="0" err="1">
                <a:solidFill>
                  <a:srgbClr val="94654D"/>
                </a:solidFill>
                <a:latin typeface="나눔스퀘어 Bold" panose="020B0600000101010101" pitchFamily="50" charset="-127"/>
                <a:ea typeface="나눔스퀘어 Bold" panose="020B0600000101010101" pitchFamily="50" charset="-127"/>
              </a:rPr>
              <a:t>수속성</a:t>
            </a:r>
            <a:r>
              <a:rPr lang="ko-KR" altLang="en-US" sz="800" dirty="0">
                <a:solidFill>
                  <a:srgbClr val="94654D"/>
                </a:solidFill>
                <a:latin typeface="나눔스퀘어 Bold" panose="020B0600000101010101" pitchFamily="50" charset="-127"/>
                <a:ea typeface="나눔스퀘어 Bold" panose="020B0600000101010101" pitchFamily="50" charset="-127"/>
              </a:rPr>
              <a:t> 저항</a:t>
            </a:r>
          </a:p>
        </p:txBody>
      </p:sp>
      <p:sp>
        <p:nvSpPr>
          <p:cNvPr id="21" name="TextBox 20"/>
          <p:cNvSpPr txBox="1"/>
          <p:nvPr/>
        </p:nvSpPr>
        <p:spPr>
          <a:xfrm>
            <a:off x="6526952" y="2359612"/>
            <a:ext cx="742666" cy="1551900"/>
          </a:xfrm>
          <a:prstGeom prst="rect">
            <a:avLst/>
          </a:prstGeom>
          <a:noFill/>
        </p:spPr>
        <p:txBody>
          <a:bodyPr wrap="square" rtlCol="0">
            <a:spAutoFit/>
          </a:bodyPr>
          <a:lstStyle/>
          <a:p>
            <a:pPr algn="r">
              <a:lnSpc>
                <a:spcPct val="150000"/>
              </a:lnSpc>
            </a:pPr>
            <a:r>
              <a:rPr lang="en-US" altLang="ko-KR" sz="800" dirty="0">
                <a:solidFill>
                  <a:srgbClr val="ECD9BB"/>
                </a:solidFill>
                <a:latin typeface="나눔스퀘어 Bold" panose="020B0600000101010101" pitchFamily="50" charset="-127"/>
                <a:ea typeface="나눔스퀘어 Bold" panose="020B0600000101010101" pitchFamily="50" charset="-127"/>
              </a:rPr>
              <a:t>643</a:t>
            </a:r>
          </a:p>
          <a:p>
            <a:pPr algn="r">
              <a:lnSpc>
                <a:spcPct val="150000"/>
              </a:lnSpc>
            </a:pPr>
            <a:r>
              <a:rPr lang="en-US" altLang="ko-KR" sz="800" dirty="0">
                <a:solidFill>
                  <a:srgbClr val="ECD9BB"/>
                </a:solidFill>
                <a:latin typeface="나눔스퀘어 Bold" panose="020B0600000101010101" pitchFamily="50" charset="-127"/>
                <a:ea typeface="나눔스퀘어 Bold" panose="020B0600000101010101" pitchFamily="50" charset="-127"/>
              </a:rPr>
              <a:t>3%</a:t>
            </a:r>
          </a:p>
          <a:p>
            <a:pPr algn="r">
              <a:lnSpc>
                <a:spcPct val="150000"/>
              </a:lnSpc>
            </a:pPr>
            <a:r>
              <a:rPr lang="en-US" altLang="ko-KR" sz="800" dirty="0">
                <a:solidFill>
                  <a:srgbClr val="ECD9BB"/>
                </a:solidFill>
                <a:latin typeface="나눔스퀘어 Bold" panose="020B0600000101010101" pitchFamily="50" charset="-127"/>
                <a:ea typeface="나눔스퀘어 Bold" panose="020B0600000101010101" pitchFamily="50" charset="-127"/>
              </a:rPr>
              <a:t>32,815</a:t>
            </a:r>
          </a:p>
          <a:p>
            <a:pPr algn="r">
              <a:lnSpc>
                <a:spcPct val="150000"/>
              </a:lnSpc>
            </a:pPr>
            <a:r>
              <a:rPr lang="en-US" altLang="ko-KR" sz="800" dirty="0">
                <a:solidFill>
                  <a:srgbClr val="ECD9BB"/>
                </a:solidFill>
                <a:latin typeface="나눔스퀘어 Bold" panose="020B0600000101010101" pitchFamily="50" charset="-127"/>
                <a:ea typeface="나눔스퀘어 Bold" panose="020B0600000101010101" pitchFamily="50" charset="-127"/>
              </a:rPr>
              <a:t>532</a:t>
            </a:r>
          </a:p>
          <a:p>
            <a:pPr algn="r">
              <a:lnSpc>
                <a:spcPct val="150000"/>
              </a:lnSpc>
            </a:pPr>
            <a:r>
              <a:rPr lang="en-US" altLang="ko-KR" sz="800" dirty="0">
                <a:solidFill>
                  <a:srgbClr val="ECD9BB"/>
                </a:solidFill>
                <a:latin typeface="나눔스퀘어 Bold" panose="020B0600000101010101" pitchFamily="50" charset="-127"/>
                <a:ea typeface="나눔스퀘어 Bold" panose="020B0600000101010101" pitchFamily="50" charset="-127"/>
              </a:rPr>
              <a:t>20</a:t>
            </a:r>
          </a:p>
          <a:p>
            <a:pPr algn="r">
              <a:lnSpc>
                <a:spcPct val="150000"/>
              </a:lnSpc>
            </a:pPr>
            <a:r>
              <a:rPr lang="en-US" altLang="ko-KR" sz="800" dirty="0">
                <a:solidFill>
                  <a:srgbClr val="ECD9BB"/>
                </a:solidFill>
                <a:latin typeface="나눔스퀘어 Bold" panose="020B0600000101010101" pitchFamily="50" charset="-127"/>
                <a:ea typeface="나눔스퀘어 Bold" panose="020B0600000101010101" pitchFamily="50" charset="-127"/>
              </a:rPr>
              <a:t>2</a:t>
            </a:r>
          </a:p>
          <a:p>
            <a:pPr algn="r">
              <a:lnSpc>
                <a:spcPct val="150000"/>
              </a:lnSpc>
            </a:pPr>
            <a:r>
              <a:rPr lang="en-US" altLang="ko-KR" sz="800" dirty="0">
                <a:solidFill>
                  <a:srgbClr val="ECD9BB"/>
                </a:solidFill>
                <a:latin typeface="나눔스퀘어 Bold" panose="020B0600000101010101" pitchFamily="50" charset="-127"/>
                <a:ea typeface="나눔스퀘어 Bold" panose="020B0600000101010101" pitchFamily="50" charset="-127"/>
              </a:rPr>
              <a:t>-30%</a:t>
            </a:r>
          </a:p>
          <a:p>
            <a:pPr algn="r">
              <a:lnSpc>
                <a:spcPct val="150000"/>
              </a:lnSpc>
            </a:pPr>
            <a:r>
              <a:rPr lang="en-US" altLang="ko-KR" sz="800" dirty="0">
                <a:solidFill>
                  <a:srgbClr val="ECD9BB"/>
                </a:solidFill>
                <a:latin typeface="나눔스퀘어 Bold" panose="020B0600000101010101" pitchFamily="50" charset="-127"/>
                <a:ea typeface="나눔스퀘어 Bold" panose="020B0600000101010101" pitchFamily="50" charset="-127"/>
              </a:rPr>
              <a:t>30%</a:t>
            </a:r>
            <a:endParaRPr lang="ko-KR" altLang="en-US" sz="800" dirty="0">
              <a:solidFill>
                <a:srgbClr val="ECD9BB"/>
              </a:solidFill>
              <a:latin typeface="나눔스퀘어 Bold" panose="020B0600000101010101" pitchFamily="50" charset="-127"/>
              <a:ea typeface="나눔스퀘어 Bold" panose="020B0600000101010101" pitchFamily="50" charset="-127"/>
            </a:endParaRPr>
          </a:p>
        </p:txBody>
      </p:sp>
      <p:sp>
        <p:nvSpPr>
          <p:cNvPr id="22" name="TextBox 21"/>
          <p:cNvSpPr txBox="1"/>
          <p:nvPr/>
        </p:nvSpPr>
        <p:spPr>
          <a:xfrm>
            <a:off x="5348282" y="4171945"/>
            <a:ext cx="1123956" cy="200055"/>
          </a:xfrm>
          <a:prstGeom prst="rect">
            <a:avLst/>
          </a:prstGeom>
          <a:noFill/>
        </p:spPr>
        <p:txBody>
          <a:bodyPr wrap="square" rtlCol="0">
            <a:spAutoFit/>
          </a:bodyPr>
          <a:lstStyle/>
          <a:p>
            <a:r>
              <a:rPr lang="en-US" altLang="ko-KR" sz="700" dirty="0">
                <a:solidFill>
                  <a:srgbClr val="ECD9BB"/>
                </a:solidFill>
                <a:latin typeface="나눔스퀘어 Bold" panose="020B0600000101010101" pitchFamily="50" charset="-127"/>
                <a:ea typeface="나눔스퀘어 Bold" panose="020B0600000101010101" pitchFamily="50" charset="-127"/>
              </a:rPr>
              <a:t>[</a:t>
            </a:r>
            <a:r>
              <a:rPr lang="ko-KR" altLang="en-US" sz="700" dirty="0">
                <a:solidFill>
                  <a:srgbClr val="ECD9BB"/>
                </a:solidFill>
                <a:latin typeface="나눔스퀘어 Bold" panose="020B0600000101010101" pitchFamily="50" charset="-127"/>
                <a:ea typeface="나눔스퀘어 Bold" panose="020B0600000101010101" pitchFamily="50" charset="-127"/>
              </a:rPr>
              <a:t>파티</a:t>
            </a:r>
            <a:r>
              <a:rPr lang="en-US" altLang="ko-KR" sz="700" dirty="0">
                <a:solidFill>
                  <a:srgbClr val="ECD9BB"/>
                </a:solidFill>
                <a:latin typeface="나눔스퀘어 Bold" panose="020B0600000101010101" pitchFamily="50" charset="-127"/>
                <a:ea typeface="나눔스퀘어 Bold" panose="020B0600000101010101" pitchFamily="50" charset="-127"/>
              </a:rPr>
              <a:t>] </a:t>
            </a:r>
            <a:r>
              <a:rPr lang="ko-KR" altLang="en-US" sz="700" dirty="0">
                <a:solidFill>
                  <a:srgbClr val="ECD9BB"/>
                </a:solidFill>
                <a:latin typeface="나눔스퀘어 Bold" panose="020B0600000101010101" pitchFamily="50" charset="-127"/>
                <a:ea typeface="나눔스퀘어 Bold" panose="020B0600000101010101" pitchFamily="50" charset="-127"/>
              </a:rPr>
              <a:t>방어력 </a:t>
            </a:r>
            <a:r>
              <a:rPr lang="en-US" altLang="ko-KR" sz="700" dirty="0">
                <a:solidFill>
                  <a:srgbClr val="00B050"/>
                </a:solidFill>
                <a:latin typeface="나눔스퀘어 Bold" panose="020B0600000101010101" pitchFamily="50" charset="-127"/>
                <a:ea typeface="나눔스퀘어 Bold" panose="020B0600000101010101" pitchFamily="50" charset="-127"/>
              </a:rPr>
              <a:t>+ 45.0% </a:t>
            </a:r>
            <a:endParaRPr lang="ko-KR" altLang="en-US" sz="700" dirty="0">
              <a:solidFill>
                <a:srgbClr val="00B050"/>
              </a:solidFill>
              <a:latin typeface="나눔스퀘어 Bold" panose="020B0600000101010101" pitchFamily="50" charset="-127"/>
              <a:ea typeface="나눔스퀘어 Bold" panose="020B0600000101010101" pitchFamily="50" charset="-127"/>
            </a:endParaRPr>
          </a:p>
        </p:txBody>
      </p:sp>
      <p:sp>
        <p:nvSpPr>
          <p:cNvPr id="23" name="직사각형 22"/>
          <p:cNvSpPr/>
          <p:nvPr/>
        </p:nvSpPr>
        <p:spPr>
          <a:xfrm>
            <a:off x="7955074" y="2505076"/>
            <a:ext cx="2276475" cy="119062"/>
          </a:xfrm>
          <a:prstGeom prst="rect">
            <a:avLst/>
          </a:prstGeom>
          <a:solidFill>
            <a:srgbClr val="1C191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600" dirty="0">
                <a:solidFill>
                  <a:srgbClr val="54452F"/>
                </a:solidFill>
                <a:latin typeface="나눔스퀘어 Bold" panose="020B0600000101010101" pitchFamily="50" charset="-127"/>
                <a:ea typeface="나눔스퀘어 Bold" panose="020B0600000101010101" pitchFamily="50" charset="-127"/>
              </a:rPr>
              <a:t>착용 가능 장비</a:t>
            </a:r>
          </a:p>
        </p:txBody>
      </p:sp>
      <p:sp>
        <p:nvSpPr>
          <p:cNvPr id="24" name="직사각형 23"/>
          <p:cNvSpPr/>
          <p:nvPr/>
        </p:nvSpPr>
        <p:spPr>
          <a:xfrm>
            <a:off x="7955073" y="3144442"/>
            <a:ext cx="2276475" cy="119062"/>
          </a:xfrm>
          <a:prstGeom prst="rect">
            <a:avLst/>
          </a:prstGeom>
          <a:solidFill>
            <a:srgbClr val="1C191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600" dirty="0">
                <a:solidFill>
                  <a:srgbClr val="54452F"/>
                </a:solidFill>
                <a:latin typeface="나눔스퀘어 Bold" panose="020B0600000101010101" pitchFamily="50" charset="-127"/>
                <a:ea typeface="나눔스퀘어 Bold" panose="020B0600000101010101" pitchFamily="50" charset="-127"/>
              </a:rPr>
              <a:t>일반 공격</a:t>
            </a:r>
          </a:p>
        </p:txBody>
      </p:sp>
      <p:sp>
        <p:nvSpPr>
          <p:cNvPr id="25" name="직사각형 24"/>
          <p:cNvSpPr/>
          <p:nvPr/>
        </p:nvSpPr>
        <p:spPr>
          <a:xfrm>
            <a:off x="7955072" y="3758565"/>
            <a:ext cx="2276475" cy="119062"/>
          </a:xfrm>
          <a:prstGeom prst="rect">
            <a:avLst/>
          </a:prstGeom>
          <a:solidFill>
            <a:srgbClr val="1C191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600" dirty="0" err="1">
                <a:solidFill>
                  <a:srgbClr val="54452F"/>
                </a:solidFill>
                <a:latin typeface="나눔스퀘어 Bold" panose="020B0600000101010101" pitchFamily="50" charset="-127"/>
                <a:ea typeface="나눔스퀘어 Bold" panose="020B0600000101010101" pitchFamily="50" charset="-127"/>
              </a:rPr>
              <a:t>연계기</a:t>
            </a:r>
            <a:endParaRPr lang="ko-KR" altLang="en-US" sz="600" dirty="0">
              <a:solidFill>
                <a:srgbClr val="54452F"/>
              </a:solidFill>
              <a:latin typeface="나눔스퀘어 Bold" panose="020B0600000101010101" pitchFamily="50" charset="-127"/>
              <a:ea typeface="나눔스퀘어 Bold" panose="020B0600000101010101" pitchFamily="50" charset="-127"/>
            </a:endParaRPr>
          </a:p>
        </p:txBody>
      </p:sp>
      <p:sp>
        <p:nvSpPr>
          <p:cNvPr id="26" name="직사각형 25"/>
          <p:cNvSpPr/>
          <p:nvPr/>
        </p:nvSpPr>
        <p:spPr>
          <a:xfrm>
            <a:off x="7955072" y="4679632"/>
            <a:ext cx="2276475" cy="119062"/>
          </a:xfrm>
          <a:prstGeom prst="rect">
            <a:avLst/>
          </a:prstGeom>
          <a:solidFill>
            <a:srgbClr val="1C191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600">
                <a:solidFill>
                  <a:srgbClr val="54452F"/>
                </a:solidFill>
                <a:latin typeface="나눔스퀘어 Bold" panose="020B0600000101010101" pitchFamily="50" charset="-127"/>
                <a:ea typeface="나눔스퀘어 Bold" panose="020B0600000101010101" pitchFamily="50" charset="-127"/>
              </a:rPr>
              <a:t>특수 능력</a:t>
            </a:r>
            <a:endParaRPr lang="ko-KR" altLang="en-US" sz="600" dirty="0">
              <a:solidFill>
                <a:srgbClr val="54452F"/>
              </a:solidFill>
              <a:latin typeface="나눔스퀘어 Bold" panose="020B0600000101010101" pitchFamily="50" charset="-127"/>
              <a:ea typeface="나눔스퀘어 Bold" panose="020B0600000101010101" pitchFamily="50" charset="-127"/>
            </a:endParaRPr>
          </a:p>
        </p:txBody>
      </p:sp>
      <p:sp>
        <p:nvSpPr>
          <p:cNvPr id="27" name="직사각형 26"/>
          <p:cNvSpPr/>
          <p:nvPr/>
        </p:nvSpPr>
        <p:spPr>
          <a:xfrm>
            <a:off x="7955072" y="2648950"/>
            <a:ext cx="2276475" cy="402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50000"/>
              </a:lnSpc>
            </a:pPr>
            <a:r>
              <a:rPr lang="ko-KR" altLang="en-US" sz="700" dirty="0" err="1">
                <a:solidFill>
                  <a:srgbClr val="ECD9BB"/>
                </a:solidFill>
                <a:latin typeface="나눔스퀘어 Bold" panose="020B0600000101010101" pitchFamily="50" charset="-127"/>
                <a:ea typeface="나눔스퀘어 Bold" panose="020B0600000101010101" pitchFamily="50" charset="-127"/>
              </a:rPr>
              <a:t>건틀렛</a:t>
            </a:r>
            <a:r>
              <a:rPr lang="en-US" altLang="ko-KR" sz="700" dirty="0">
                <a:solidFill>
                  <a:srgbClr val="ECD9BB"/>
                </a:solidFill>
                <a:latin typeface="나눔스퀘어 Bold" panose="020B0600000101010101" pitchFamily="50" charset="-127"/>
                <a:ea typeface="나눔스퀘어 Bold" panose="020B0600000101010101" pitchFamily="50" charset="-127"/>
              </a:rPr>
              <a:t>, </a:t>
            </a:r>
            <a:r>
              <a:rPr lang="ko-KR" altLang="en-US" sz="700" dirty="0" err="1">
                <a:solidFill>
                  <a:srgbClr val="ECD9BB"/>
                </a:solidFill>
                <a:latin typeface="나눔스퀘어 Bold" panose="020B0600000101010101" pitchFamily="50" charset="-127"/>
                <a:ea typeface="나눔스퀘어 Bold" panose="020B0600000101010101" pitchFamily="50" charset="-127"/>
              </a:rPr>
              <a:t>악세사리</a:t>
            </a:r>
            <a:endParaRPr lang="ko-KR" altLang="en-US" sz="700" dirty="0">
              <a:solidFill>
                <a:srgbClr val="ECD9BB"/>
              </a:solidFill>
              <a:latin typeface="나눔스퀘어 Bold" panose="020B0600000101010101" pitchFamily="50" charset="-127"/>
              <a:ea typeface="나눔스퀘어 Bold" panose="020B0600000101010101" pitchFamily="50" charset="-127"/>
            </a:endParaRPr>
          </a:p>
        </p:txBody>
      </p:sp>
      <p:sp>
        <p:nvSpPr>
          <p:cNvPr id="56" name="직사각형 55"/>
          <p:cNvSpPr/>
          <p:nvPr/>
        </p:nvSpPr>
        <p:spPr>
          <a:xfrm>
            <a:off x="7955072" y="3289316"/>
            <a:ext cx="2276475" cy="402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50000"/>
              </a:lnSpc>
            </a:pPr>
            <a:r>
              <a:rPr lang="ko-KR" altLang="en-US" sz="700" dirty="0">
                <a:solidFill>
                  <a:srgbClr val="ECD9BB"/>
                </a:solidFill>
                <a:latin typeface="나눔스퀘어 Bold" panose="020B0600000101010101" pitchFamily="50" charset="-127"/>
                <a:ea typeface="나눔스퀘어 Bold" panose="020B0600000101010101" pitchFamily="50" charset="-127"/>
              </a:rPr>
              <a:t>용병술</a:t>
            </a:r>
            <a:endParaRPr lang="en-US" altLang="ko-KR" sz="700" dirty="0">
              <a:solidFill>
                <a:srgbClr val="ECD9BB"/>
              </a:solidFill>
              <a:latin typeface="나눔스퀘어 Bold" panose="020B0600000101010101" pitchFamily="50" charset="-127"/>
              <a:ea typeface="나눔스퀘어 Bold" panose="020B0600000101010101" pitchFamily="50" charset="-127"/>
            </a:endParaRPr>
          </a:p>
          <a:p>
            <a:pPr>
              <a:lnSpc>
                <a:spcPct val="150000"/>
              </a:lnSpc>
            </a:pPr>
            <a:r>
              <a:rPr lang="ko-KR" altLang="en-US" sz="450" dirty="0">
                <a:solidFill>
                  <a:srgbClr val="ECD9BB"/>
                </a:solidFill>
                <a:latin typeface="나눔스퀘어 Bold" panose="020B0600000101010101" pitchFamily="50" charset="-127"/>
                <a:ea typeface="나눔스퀘어 Bold" panose="020B0600000101010101" pitchFamily="50" charset="-127"/>
              </a:rPr>
              <a:t>기본 공격 </a:t>
            </a:r>
            <a:r>
              <a:rPr lang="en-US" altLang="ko-KR" sz="450" dirty="0">
                <a:solidFill>
                  <a:srgbClr val="ECD9BB"/>
                </a:solidFill>
                <a:latin typeface="나눔스퀘어 Bold" panose="020B0600000101010101" pitchFamily="50" charset="-127"/>
                <a:ea typeface="나눔스퀘어 Bold" panose="020B0600000101010101" pitchFamily="50" charset="-127"/>
              </a:rPr>
              <a:t>: </a:t>
            </a:r>
            <a:r>
              <a:rPr lang="ko-KR" altLang="en-US" sz="450" dirty="0">
                <a:solidFill>
                  <a:srgbClr val="ECD9BB"/>
                </a:solidFill>
                <a:latin typeface="나눔스퀘어 Bold" panose="020B0600000101010101" pitchFamily="50" charset="-127"/>
                <a:ea typeface="나눔스퀘어 Bold" panose="020B0600000101010101" pitchFamily="50" charset="-127"/>
              </a:rPr>
              <a:t>가까운 적에게 빠르게 돌진하여 공격합니다</a:t>
            </a:r>
            <a:r>
              <a:rPr lang="en-US" altLang="ko-KR" sz="450" dirty="0">
                <a:solidFill>
                  <a:srgbClr val="ECD9BB"/>
                </a:solidFill>
                <a:latin typeface="나눔스퀘어 Bold" panose="020B0600000101010101" pitchFamily="50" charset="-127"/>
                <a:ea typeface="나눔스퀘어 Bold" panose="020B0600000101010101" pitchFamily="50" charset="-127"/>
              </a:rPr>
              <a:t>.</a:t>
            </a:r>
          </a:p>
          <a:p>
            <a:pPr>
              <a:lnSpc>
                <a:spcPct val="150000"/>
              </a:lnSpc>
            </a:pPr>
            <a:r>
              <a:rPr lang="ko-KR" altLang="en-US" sz="450" dirty="0">
                <a:solidFill>
                  <a:srgbClr val="ECD9BB"/>
                </a:solidFill>
                <a:latin typeface="나눔스퀘어 Bold" panose="020B0600000101010101" pitchFamily="50" charset="-127"/>
                <a:ea typeface="나눔스퀘어 Bold" panose="020B0600000101010101" pitchFamily="50" charset="-127"/>
              </a:rPr>
              <a:t>전투의 함성 </a:t>
            </a:r>
            <a:r>
              <a:rPr lang="en-US" altLang="ko-KR" sz="450" dirty="0">
                <a:solidFill>
                  <a:srgbClr val="ECD9BB"/>
                </a:solidFill>
                <a:latin typeface="나눔스퀘어 Bold" panose="020B0600000101010101" pitchFamily="50" charset="-127"/>
                <a:ea typeface="나눔스퀘어 Bold" panose="020B0600000101010101" pitchFamily="50" charset="-127"/>
              </a:rPr>
              <a:t>: </a:t>
            </a:r>
            <a:r>
              <a:rPr lang="ko-KR" altLang="en-US" sz="450" dirty="0">
                <a:solidFill>
                  <a:srgbClr val="ECD9BB"/>
                </a:solidFill>
                <a:latin typeface="나눔스퀘어 Bold" panose="020B0600000101010101" pitchFamily="50" charset="-127"/>
                <a:ea typeface="나눔스퀘어 Bold" panose="020B0600000101010101" pitchFamily="50" charset="-127"/>
              </a:rPr>
              <a:t>큰 소리를 내어 주변의 적을 도발하고 적의 방어력을 </a:t>
            </a:r>
            <a:r>
              <a:rPr lang="en-US" altLang="ko-KR" sz="450" dirty="0">
                <a:solidFill>
                  <a:srgbClr val="ECD9BB"/>
                </a:solidFill>
                <a:latin typeface="나눔스퀘어 Bold" panose="020B0600000101010101" pitchFamily="50" charset="-127"/>
                <a:ea typeface="나눔스퀘어 Bold" panose="020B0600000101010101" pitchFamily="50" charset="-127"/>
              </a:rPr>
              <a:t>3</a:t>
            </a:r>
            <a:r>
              <a:rPr lang="ko-KR" altLang="en-US" sz="450" dirty="0">
                <a:solidFill>
                  <a:srgbClr val="ECD9BB"/>
                </a:solidFill>
                <a:latin typeface="나눔스퀘어 Bold" panose="020B0600000101010101" pitchFamily="50" charset="-127"/>
                <a:ea typeface="나눔스퀘어 Bold" panose="020B0600000101010101" pitchFamily="50" charset="-127"/>
              </a:rPr>
              <a:t>초간 </a:t>
            </a:r>
            <a:r>
              <a:rPr lang="en-US" altLang="ko-KR" sz="450" dirty="0">
                <a:solidFill>
                  <a:srgbClr val="ECD9BB"/>
                </a:solidFill>
                <a:latin typeface="나눔스퀘어 Bold" panose="020B0600000101010101" pitchFamily="50" charset="-127"/>
                <a:ea typeface="나눔스퀘어 Bold" panose="020B0600000101010101" pitchFamily="50" charset="-127"/>
              </a:rPr>
              <a:t>20% </a:t>
            </a:r>
            <a:r>
              <a:rPr lang="ko-KR" altLang="en-US" sz="450" dirty="0">
                <a:solidFill>
                  <a:srgbClr val="ECD9BB"/>
                </a:solidFill>
                <a:latin typeface="나눔스퀘어 Bold" panose="020B0600000101010101" pitchFamily="50" charset="-127"/>
                <a:ea typeface="나눔스퀘어 Bold" panose="020B0600000101010101" pitchFamily="50" charset="-127"/>
              </a:rPr>
              <a:t>감소 시킵니다</a:t>
            </a:r>
            <a:r>
              <a:rPr lang="en-US" altLang="ko-KR" sz="450" dirty="0">
                <a:solidFill>
                  <a:srgbClr val="ECD9BB"/>
                </a:solidFill>
                <a:latin typeface="나눔스퀘어 Bold" panose="020B0600000101010101" pitchFamily="50" charset="-127"/>
                <a:ea typeface="나눔스퀘어 Bold" panose="020B0600000101010101" pitchFamily="50" charset="-127"/>
              </a:rPr>
              <a:t>.</a:t>
            </a:r>
            <a:endParaRPr lang="ko-KR" altLang="en-US" sz="450" dirty="0">
              <a:solidFill>
                <a:srgbClr val="ECD9BB"/>
              </a:solidFill>
              <a:latin typeface="나눔스퀘어 Bold" panose="020B0600000101010101" pitchFamily="50" charset="-127"/>
              <a:ea typeface="나눔스퀘어 Bold" panose="020B0600000101010101" pitchFamily="50" charset="-127"/>
            </a:endParaRPr>
          </a:p>
        </p:txBody>
      </p:sp>
      <p:sp>
        <p:nvSpPr>
          <p:cNvPr id="57" name="직사각형 56"/>
          <p:cNvSpPr/>
          <p:nvPr/>
        </p:nvSpPr>
        <p:spPr>
          <a:xfrm>
            <a:off x="7956564" y="3899867"/>
            <a:ext cx="2276475" cy="402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50000"/>
              </a:lnSpc>
            </a:pPr>
            <a:r>
              <a:rPr lang="ko-KR" altLang="en-US" sz="700" dirty="0" err="1">
                <a:solidFill>
                  <a:srgbClr val="ECD9BB"/>
                </a:solidFill>
                <a:latin typeface="나눔스퀘어 Bold" panose="020B0600000101010101" pitchFamily="50" charset="-127"/>
                <a:ea typeface="나눔스퀘어 Bold" panose="020B0600000101010101" pitchFamily="50" charset="-127"/>
              </a:rPr>
              <a:t>라이징</a:t>
            </a:r>
            <a:r>
              <a:rPr lang="ko-KR" altLang="en-US" sz="700" dirty="0">
                <a:solidFill>
                  <a:srgbClr val="ECD9BB"/>
                </a:solidFill>
                <a:latin typeface="나눔스퀘어 Bold" panose="020B0600000101010101" pitchFamily="50" charset="-127"/>
                <a:ea typeface="나눔스퀘어 Bold" panose="020B0600000101010101" pitchFamily="50" charset="-127"/>
              </a:rPr>
              <a:t> 드래곤</a:t>
            </a:r>
            <a:endParaRPr lang="en-US" altLang="ko-KR" sz="700" dirty="0">
              <a:solidFill>
                <a:srgbClr val="ECD9BB"/>
              </a:solidFill>
              <a:latin typeface="나눔스퀘어 Bold" panose="020B0600000101010101" pitchFamily="50" charset="-127"/>
              <a:ea typeface="나눔스퀘어 Bold" panose="020B0600000101010101" pitchFamily="50" charset="-127"/>
            </a:endParaRPr>
          </a:p>
          <a:p>
            <a:pPr>
              <a:lnSpc>
                <a:spcPct val="150000"/>
              </a:lnSpc>
            </a:pPr>
            <a:endParaRPr lang="en-US" altLang="ko-KR" sz="700" dirty="0">
              <a:solidFill>
                <a:srgbClr val="ECD9BB"/>
              </a:solidFill>
              <a:latin typeface="나눔스퀘어 Bold" panose="020B0600000101010101" pitchFamily="50" charset="-127"/>
              <a:ea typeface="나눔스퀘어 Bold" panose="020B0600000101010101" pitchFamily="50" charset="-127"/>
            </a:endParaRPr>
          </a:p>
          <a:p>
            <a:pPr>
              <a:lnSpc>
                <a:spcPct val="150000"/>
              </a:lnSpc>
            </a:pPr>
            <a:r>
              <a:rPr lang="ko-KR" altLang="en-US" sz="700" dirty="0">
                <a:solidFill>
                  <a:srgbClr val="ECD9BB"/>
                </a:solidFill>
                <a:latin typeface="나눔스퀘어 Bold" panose="020B0600000101010101" pitchFamily="50" charset="-127"/>
                <a:ea typeface="나눔스퀘어 Bold" panose="020B0600000101010101" pitchFamily="50" charset="-127"/>
              </a:rPr>
              <a:t>적을 강한 힘으로 공중에 띄운 후 땅으로 내려 찍으며</a:t>
            </a:r>
            <a:endParaRPr lang="en-US" altLang="ko-KR" sz="700" dirty="0">
              <a:solidFill>
                <a:srgbClr val="ECD9BB"/>
              </a:solidFill>
              <a:latin typeface="나눔스퀘어 Bold" panose="020B0600000101010101" pitchFamily="50" charset="-127"/>
              <a:ea typeface="나눔스퀘어 Bold" panose="020B0600000101010101" pitchFamily="50" charset="-127"/>
            </a:endParaRPr>
          </a:p>
          <a:p>
            <a:pPr>
              <a:lnSpc>
                <a:spcPct val="150000"/>
              </a:lnSpc>
            </a:pPr>
            <a:r>
              <a:rPr lang="ko-KR" altLang="en-US" sz="700" dirty="0">
                <a:solidFill>
                  <a:srgbClr val="ECD9BB"/>
                </a:solidFill>
                <a:latin typeface="나눔스퀘어 Bold" panose="020B0600000101010101" pitchFamily="50" charset="-127"/>
                <a:ea typeface="나눔스퀘어 Bold" panose="020B0600000101010101" pitchFamily="50" charset="-127"/>
              </a:rPr>
              <a:t>주변의 적에게 강인함의 </a:t>
            </a:r>
            <a:r>
              <a:rPr lang="en-US" altLang="ko-KR" sz="700" dirty="0">
                <a:solidFill>
                  <a:srgbClr val="ECD9BB"/>
                </a:solidFill>
                <a:latin typeface="나눔스퀘어 Bold" panose="020B0600000101010101" pitchFamily="50" charset="-127"/>
                <a:ea typeface="나눔스퀘어 Bold" panose="020B0600000101010101" pitchFamily="50" charset="-127"/>
              </a:rPr>
              <a:t>n% </a:t>
            </a:r>
            <a:r>
              <a:rPr lang="ko-KR" altLang="en-US" sz="700" dirty="0">
                <a:solidFill>
                  <a:srgbClr val="ECD9BB"/>
                </a:solidFill>
                <a:latin typeface="나눔스퀘어 Bold" panose="020B0600000101010101" pitchFamily="50" charset="-127"/>
                <a:ea typeface="나눔스퀘어 Bold" panose="020B0600000101010101" pitchFamily="50" charset="-127"/>
              </a:rPr>
              <a:t>만큼 피해를 줍니다</a:t>
            </a:r>
          </a:p>
        </p:txBody>
      </p:sp>
      <p:sp>
        <p:nvSpPr>
          <p:cNvPr id="58" name="직사각형 57"/>
          <p:cNvSpPr/>
          <p:nvPr/>
        </p:nvSpPr>
        <p:spPr>
          <a:xfrm>
            <a:off x="7955072" y="4823506"/>
            <a:ext cx="2276475" cy="402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50000"/>
              </a:lnSpc>
            </a:pPr>
            <a:r>
              <a:rPr lang="ko-KR" altLang="en-US" sz="700" dirty="0">
                <a:solidFill>
                  <a:srgbClr val="ECD9BB"/>
                </a:solidFill>
                <a:latin typeface="나눔스퀘어 Bold" panose="020B0600000101010101" pitchFamily="50" charset="-127"/>
                <a:ea typeface="나눔스퀘어 Bold" panose="020B0600000101010101" pitchFamily="50" charset="-127"/>
              </a:rPr>
              <a:t>유대감</a:t>
            </a:r>
            <a:endParaRPr lang="en-US" altLang="ko-KR" sz="700" dirty="0">
              <a:solidFill>
                <a:srgbClr val="ECD9BB"/>
              </a:solidFill>
              <a:latin typeface="나눔스퀘어 Bold" panose="020B0600000101010101" pitchFamily="50" charset="-127"/>
              <a:ea typeface="나눔스퀘어 Bold" panose="020B0600000101010101" pitchFamily="50" charset="-127"/>
            </a:endParaRPr>
          </a:p>
          <a:p>
            <a:pPr>
              <a:lnSpc>
                <a:spcPct val="150000"/>
              </a:lnSpc>
            </a:pPr>
            <a:r>
              <a:rPr lang="ko-KR" altLang="en-US" sz="700" dirty="0">
                <a:solidFill>
                  <a:srgbClr val="ECD9BB"/>
                </a:solidFill>
                <a:latin typeface="나눔스퀘어 Bold" panose="020B0600000101010101" pitchFamily="50" charset="-127"/>
                <a:ea typeface="나눔스퀘어 Bold" panose="020B0600000101010101" pitchFamily="50" charset="-127"/>
              </a:rPr>
              <a:t>살아있는 팀원의 수에 비례해 방어력이 최대 </a:t>
            </a:r>
            <a:r>
              <a:rPr lang="en-US" altLang="ko-KR" sz="700" dirty="0">
                <a:solidFill>
                  <a:srgbClr val="ECD9BB"/>
                </a:solidFill>
                <a:latin typeface="나눔스퀘어 Bold" panose="020B0600000101010101" pitchFamily="50" charset="-127"/>
                <a:ea typeface="나눔스퀘어 Bold" panose="020B0600000101010101" pitchFamily="50" charset="-127"/>
              </a:rPr>
              <a:t>50%</a:t>
            </a:r>
            <a:r>
              <a:rPr lang="ko-KR" altLang="en-US" sz="700" dirty="0">
                <a:solidFill>
                  <a:srgbClr val="ECD9BB"/>
                </a:solidFill>
                <a:latin typeface="나눔스퀘어 Bold" panose="020B0600000101010101" pitchFamily="50" charset="-127"/>
                <a:ea typeface="나눔스퀘어 Bold" panose="020B0600000101010101" pitchFamily="50" charset="-127"/>
              </a:rPr>
              <a:t>까지 증가 합니다</a:t>
            </a:r>
            <a:r>
              <a:rPr lang="en-US" altLang="ko-KR" sz="700" dirty="0">
                <a:solidFill>
                  <a:srgbClr val="ECD9BB"/>
                </a:solidFill>
                <a:latin typeface="나눔스퀘어 Bold" panose="020B0600000101010101" pitchFamily="50" charset="-127"/>
                <a:ea typeface="나눔스퀘어 Bold" panose="020B0600000101010101" pitchFamily="50" charset="-127"/>
              </a:rPr>
              <a:t>.</a:t>
            </a:r>
            <a:endParaRPr lang="ko-KR" altLang="en-US" sz="700" dirty="0">
              <a:solidFill>
                <a:srgbClr val="ECD9BB"/>
              </a:solidFill>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34344842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538</Words>
  <Application>Microsoft Office PowerPoint</Application>
  <PresentationFormat>와이드스크린</PresentationFormat>
  <Paragraphs>221</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나눔스퀘어 Bold</vt:lpstr>
      <vt:lpstr>나눔스퀘어 ExtraBold</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Atents</dc:creator>
  <cp:lastModifiedBy>조 성훈</cp:lastModifiedBy>
  <cp:revision>72</cp:revision>
  <dcterms:created xsi:type="dcterms:W3CDTF">2021-03-29T02:11:06Z</dcterms:created>
  <dcterms:modified xsi:type="dcterms:W3CDTF">2021-03-30T12:00:05Z</dcterms:modified>
</cp:coreProperties>
</file>