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399" r:id="rId4"/>
    <p:sldId id="258" r:id="rId5"/>
    <p:sldId id="262" r:id="rId6"/>
    <p:sldId id="263" r:id="rId7"/>
    <p:sldId id="429" r:id="rId8"/>
    <p:sldId id="376" r:id="rId9"/>
    <p:sldId id="392" r:id="rId10"/>
    <p:sldId id="268" r:id="rId11"/>
    <p:sldId id="297" r:id="rId12"/>
    <p:sldId id="407" r:id="rId13"/>
    <p:sldId id="387" r:id="rId14"/>
    <p:sldId id="383" r:id="rId15"/>
    <p:sldId id="428" r:id="rId16"/>
    <p:sldId id="290"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9410108" TargetMode="External"/><Relationship Id="rId2" Type="http://schemas.openxmlformats.org/officeDocument/2006/relationships/hyperlink" Target="https://ieeexplore.ieee.org/document/6405716/" TargetMode="External"/><Relationship Id="rId1" Type="http://schemas.openxmlformats.org/officeDocument/2006/relationships/slideLayout" Target="../slideLayouts/slideLayout1.xml"/><Relationship Id="rId4" Type="http://schemas.openxmlformats.org/officeDocument/2006/relationships/hyperlink" Target="https://doi.org/10.17577/IJERTV9IS10013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6405716/"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www.ijert.org/research/designing-web-based-library-management-system-IJERTV9IS100131.pdf" TargetMode="External"/><Relationship Id="rId4" Type="http://schemas.openxmlformats.org/officeDocument/2006/relationships/hyperlink" Target="https://ieeexplore.ieee.org/document/9410108"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jert.org/research/designing-web-based-library-management-system-IJERTV9IS100131.pdf"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 y="1903197"/>
            <a:ext cx="9144000" cy="584775"/>
          </a:xfrm>
          <a:prstGeom prst="rect">
            <a:avLst/>
          </a:prstGeom>
          <a:noFill/>
        </p:spPr>
        <p:txBody>
          <a:bodyPr wrap="square" rtlCol="0">
            <a:spAutoFit/>
          </a:bodyPr>
          <a:lstStyle/>
          <a:p>
            <a:pPr algn="ctr"/>
            <a:r>
              <a:rPr lang="en-US" sz="3200" b="1" dirty="0">
                <a:latin typeface="+mj-lt"/>
                <a:ea typeface="Calibri" panose="020F0502020204030204" pitchFamily="34" charset="0"/>
                <a:cs typeface="Times New Roman" panose="02020603050405020304" pitchFamily="18" charset="0"/>
              </a:rPr>
              <a:t>Library Management System</a:t>
            </a:r>
            <a:endParaRPr lang="en-US" sz="3200" b="1" dirty="0">
              <a:ln w="1905"/>
              <a:effectLst>
                <a:innerShdw blurRad="69850" dist="43180" dir="5400000">
                  <a:srgbClr val="000000">
                    <a:alpha val="65000"/>
                  </a:srgbClr>
                </a:innerShdw>
              </a:effectLst>
              <a:latin typeface="+mj-lt"/>
            </a:endParaRPr>
          </a:p>
        </p:txBody>
      </p:sp>
      <p:sp>
        <p:nvSpPr>
          <p:cNvPr id="3" name="TextBox 2"/>
          <p:cNvSpPr txBox="1"/>
          <p:nvPr/>
        </p:nvSpPr>
        <p:spPr>
          <a:xfrm>
            <a:off x="6172200" y="3467008"/>
            <a:ext cx="3505200" cy="1231106"/>
          </a:xfrm>
          <a:prstGeom prst="rect">
            <a:avLst/>
          </a:prstGeom>
          <a:noFill/>
        </p:spPr>
        <p:txBody>
          <a:bodyPr wrap="square" rtlCol="0">
            <a:spAutoFit/>
          </a:bodyPr>
          <a:lstStyle/>
          <a:p>
            <a:r>
              <a:rPr lang="en-US" sz="2000" b="1" dirty="0">
                <a:solidFill>
                  <a:schemeClr val="tx2">
                    <a:lumMod val="75000"/>
                  </a:schemeClr>
                </a:solidFill>
              </a:rPr>
              <a:t>Name of the </a:t>
            </a:r>
            <a:r>
              <a:rPr lang="en-US" sz="2000" b="1" dirty="0" smtClean="0">
                <a:solidFill>
                  <a:schemeClr val="tx2">
                    <a:lumMod val="75000"/>
                  </a:schemeClr>
                </a:solidFill>
              </a:rPr>
              <a:t>student</a:t>
            </a:r>
          </a:p>
          <a:p>
            <a:r>
              <a:rPr lang="en-IN" dirty="0" smtClean="0"/>
              <a:t>Om Gupta</a:t>
            </a:r>
          </a:p>
          <a:p>
            <a:r>
              <a:rPr lang="en-IN" dirty="0" err="1"/>
              <a:t>P.Geeta</a:t>
            </a:r>
            <a:r>
              <a:rPr lang="en-IN" dirty="0"/>
              <a:t> </a:t>
            </a:r>
            <a:r>
              <a:rPr lang="en-IN" dirty="0" err="1"/>
              <a:t>Madhuri</a:t>
            </a:r>
            <a:r>
              <a:rPr lang="en-IN" dirty="0" smtClean="0"/>
              <a:t> </a:t>
            </a:r>
          </a:p>
          <a:p>
            <a:r>
              <a:rPr lang="en-IN" dirty="0"/>
              <a:t>Rohan Sachin </a:t>
            </a:r>
            <a:r>
              <a:rPr lang="en-IN" dirty="0" err="1"/>
              <a:t>Rakhe</a:t>
            </a:r>
            <a:endParaRPr lang="en-US" dirty="0" smtClean="0"/>
          </a:p>
        </p:txBody>
      </p:sp>
      <p:sp>
        <p:nvSpPr>
          <p:cNvPr id="4" name="TextBox 3"/>
          <p:cNvSpPr txBox="1"/>
          <p:nvPr/>
        </p:nvSpPr>
        <p:spPr>
          <a:xfrm>
            <a:off x="228600" y="4876800"/>
            <a:ext cx="5181600" cy="129266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Guide Name</a:t>
            </a:r>
          </a:p>
          <a:p>
            <a:r>
              <a:rPr lang="en-IN" dirty="0" err="1"/>
              <a:t>Ms.M.N.Sailaja</a:t>
            </a:r>
            <a:r>
              <a:rPr lang="it-IT" dirty="0" smtClean="0"/>
              <a:t>, </a:t>
            </a:r>
            <a:r>
              <a:rPr lang="it-IT" dirty="0"/>
              <a:t>Assistant Professor</a:t>
            </a:r>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845604"/>
            <a:ext cx="8076600" cy="75600"/>
          </a:xfrm>
          <a:prstGeom prst="rect">
            <a:avLst/>
          </a:prstGeom>
          <a:solidFill>
            <a:srgbClr val="7030A0"/>
          </a:solidFill>
          <a:ln w="25560">
            <a:solidFill>
              <a:srgbClr val="3A5F8B"/>
            </a:solidFill>
            <a:round/>
          </a:ln>
        </p:spPr>
      </p:sp>
      <p:sp>
        <p:nvSpPr>
          <p:cNvPr id="83" name="CustomShape 2"/>
          <p:cNvSpPr/>
          <p:nvPr/>
        </p:nvSpPr>
        <p:spPr>
          <a:xfrm>
            <a:off x="-1219200" y="86508"/>
            <a:ext cx="8152560" cy="760320"/>
          </a:xfrm>
          <a:prstGeom prst="rect">
            <a:avLst/>
          </a:prstGeom>
        </p:spPr>
        <p:txBody>
          <a:bodyPr lIns="90000" tIns="45000" rIns="90000" bIns="45000"/>
          <a:lstStyle/>
          <a:p>
            <a:pPr algn="r">
              <a:lnSpc>
                <a:spcPct val="100000"/>
              </a:lnSpc>
            </a:pPr>
            <a:r>
              <a:rPr lang="en-IN" sz="4400" b="1" dirty="0">
                <a:solidFill>
                  <a:srgbClr val="C00000"/>
                </a:solidFill>
                <a:latin typeface="Arial Black"/>
              </a:rPr>
              <a:t>Research Work </a:t>
            </a:r>
            <a:endParaRPr dirty="0">
              <a:solidFill>
                <a:srgbClr val="C00000"/>
              </a:solidFill>
            </a:endParaRPr>
          </a:p>
        </p:txBody>
      </p:sp>
      <p:sp>
        <p:nvSpPr>
          <p:cNvPr id="84" name="CustomShape 3"/>
          <p:cNvSpPr/>
          <p:nvPr/>
        </p:nvSpPr>
        <p:spPr>
          <a:xfrm>
            <a:off x="609600" y="1066800"/>
            <a:ext cx="7619400" cy="775800"/>
          </a:xfrm>
          <a:prstGeom prst="rect">
            <a:avLst/>
          </a:prstGeom>
        </p:spPr>
        <p:txBody>
          <a:bodyPr lIns="90000" tIns="45000" rIns="90000" bIns="45000"/>
          <a:lstStyle/>
          <a:p>
            <a:r>
              <a:rPr lang="en-US" sz="2800" b="1" dirty="0">
                <a:solidFill>
                  <a:srgbClr val="C00000"/>
                </a:solidFill>
                <a:latin typeface="Calibri" pitchFamily="34" charset="0"/>
              </a:rPr>
              <a:t>Proposed system architecture </a:t>
            </a:r>
          </a:p>
        </p:txBody>
      </p:sp>
      <p:pic>
        <p:nvPicPr>
          <p:cNvPr id="7" name="Picture 6">
            <a:extLst>
              <a:ext uri="{FF2B5EF4-FFF2-40B4-BE49-F238E27FC236}">
                <a16:creationId xmlns:a16="http://schemas.microsoft.com/office/drawing/2014/main" id="{2C477FD9-DD62-4D57-B637-A4CA5D31981E}"/>
              </a:ext>
            </a:extLst>
          </p:cNvPr>
          <p:cNvPicPr>
            <a:picLocks noChangeAspect="1"/>
          </p:cNvPicPr>
          <p:nvPr/>
        </p:nvPicPr>
        <p:blipFill rotWithShape="1">
          <a:blip r:embed="rId3">
            <a:extLst>
              <a:ext uri="{28A0092B-C50C-407E-A947-70E740481C1C}">
                <a14:useLocalDpi xmlns:a14="http://schemas.microsoft.com/office/drawing/2010/main" val="0"/>
              </a:ext>
            </a:extLst>
          </a:blip>
          <a:srcRect r="23179" b="39440"/>
          <a:stretch/>
        </p:blipFill>
        <p:spPr>
          <a:xfrm>
            <a:off x="838200" y="1842600"/>
            <a:ext cx="7641452" cy="45662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2590800" y="405825"/>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3" name="TextBox 2">
            <a:extLst>
              <a:ext uri="{FF2B5EF4-FFF2-40B4-BE49-F238E27FC236}">
                <a16:creationId xmlns:a16="http://schemas.microsoft.com/office/drawing/2014/main" id="{C39F79CF-73C7-3B24-6A62-FDB4B7368606}"/>
              </a:ext>
            </a:extLst>
          </p:cNvPr>
          <p:cNvSpPr txBox="1"/>
          <p:nvPr/>
        </p:nvSpPr>
        <p:spPr>
          <a:xfrm>
            <a:off x="380580" y="1295400"/>
            <a:ext cx="8534400" cy="5324535"/>
          </a:xfrm>
          <a:prstGeom prst="rect">
            <a:avLst/>
          </a:prstGeom>
          <a:noFill/>
        </p:spPr>
        <p:txBody>
          <a:bodyPr wrap="square">
            <a:spAutoFit/>
          </a:bodyPr>
          <a:lstStyle/>
          <a:p>
            <a:r>
              <a:rPr lang="en-US" sz="1700" dirty="0" smtClean="0"/>
              <a:t>The proposed methodology of my project consists of the following steps:</a:t>
            </a:r>
          </a:p>
          <a:p>
            <a:r>
              <a:rPr lang="en-US" sz="1700" b="1" dirty="0" smtClean="0"/>
              <a:t>Requirement </a:t>
            </a:r>
            <a:r>
              <a:rPr lang="en-US" sz="1700" b="1" dirty="0"/>
              <a:t>Analysis:</a:t>
            </a:r>
            <a:r>
              <a:rPr lang="en-US" sz="1700" dirty="0"/>
              <a:t> Gather detailed requirements for the Library Management System application through stakeholder discussions and operational study.</a:t>
            </a:r>
          </a:p>
          <a:p>
            <a:r>
              <a:rPr lang="en-US" sz="1700" b="1" dirty="0"/>
              <a:t>Design Phase:</a:t>
            </a:r>
            <a:r>
              <a:rPr lang="en-US" sz="1700" dirty="0"/>
              <a:t> Design user interface using </a:t>
            </a:r>
            <a:r>
              <a:rPr lang="en-US" sz="1700" dirty="0" err="1"/>
              <a:t>Tkinter</a:t>
            </a:r>
            <a:r>
              <a:rPr lang="en-US" sz="1700" dirty="0"/>
              <a:t> for customization and MySQL for secure data storage.</a:t>
            </a:r>
          </a:p>
          <a:p>
            <a:r>
              <a:rPr lang="en-US" sz="1700" b="1" dirty="0"/>
              <a:t>Development:</a:t>
            </a:r>
            <a:r>
              <a:rPr lang="en-US" sz="1700" dirty="0"/>
              <a:t> Implement frontend and backend logic, integrate with MySQL database.</a:t>
            </a:r>
          </a:p>
          <a:p>
            <a:r>
              <a:rPr lang="en-US" sz="1700" b="1" dirty="0"/>
              <a:t>Functionality Implementation:</a:t>
            </a:r>
            <a:r>
              <a:rPr lang="en-US" sz="1700" dirty="0"/>
              <a:t> Add, edit, and delete book records, manage user authentication, enable book check-in/check-out, and track transactions.</a:t>
            </a:r>
          </a:p>
          <a:p>
            <a:r>
              <a:rPr lang="en-US" sz="1700" b="1" dirty="0"/>
              <a:t>Testing:</a:t>
            </a:r>
            <a:r>
              <a:rPr lang="en-US" sz="1700" dirty="0"/>
              <a:t> Conduct comprehensive testing for functionality, user interface, and database integrity.</a:t>
            </a:r>
          </a:p>
          <a:p>
            <a:r>
              <a:rPr lang="en-US" sz="1700" b="1" dirty="0"/>
              <a:t>Deployment:</a:t>
            </a:r>
            <a:r>
              <a:rPr lang="en-US" sz="1700" dirty="0"/>
              <a:t> Prepare and deploy the application on the designated server.</a:t>
            </a:r>
          </a:p>
          <a:p>
            <a:r>
              <a:rPr lang="en-US" sz="1700" b="1" dirty="0"/>
              <a:t>Training and Documentation:</a:t>
            </a:r>
            <a:r>
              <a:rPr lang="en-US" sz="1700" dirty="0"/>
              <a:t> Provide training to users and create user documentation for reference.</a:t>
            </a:r>
          </a:p>
          <a:p>
            <a:r>
              <a:rPr lang="en-US" sz="1700" b="1" dirty="0"/>
              <a:t>User Acceptance Testing (UAT):</a:t>
            </a:r>
            <a:r>
              <a:rPr lang="en-US" sz="1700" dirty="0"/>
              <a:t> Allow a selected group of users to perform final testing and gather feedback.</a:t>
            </a:r>
          </a:p>
          <a:p>
            <a:r>
              <a:rPr lang="en-US" sz="1700" b="1" dirty="0"/>
              <a:t>Feedback and Iteration:</a:t>
            </a:r>
            <a:r>
              <a:rPr lang="en-US" sz="1700" dirty="0"/>
              <a:t> Incorporate user feedback and make necessary adjustments.</a:t>
            </a:r>
          </a:p>
          <a:p>
            <a:r>
              <a:rPr lang="en-US" sz="1700" b="1" dirty="0"/>
              <a:t>Implementation and Maintenance:</a:t>
            </a:r>
            <a:r>
              <a:rPr lang="en-US" sz="1700" dirty="0"/>
              <a:t> Deploy the final version, monitor performance, and conduct regular updates and maintenance.</a:t>
            </a:r>
          </a:p>
          <a:p>
            <a:endParaRPr lang="en-IN"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4600" y="402777"/>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5" name="TextBox 4">
            <a:extLst>
              <a:ext uri="{FF2B5EF4-FFF2-40B4-BE49-F238E27FC236}">
                <a16:creationId xmlns:a16="http://schemas.microsoft.com/office/drawing/2014/main" id="{9AFBFFA7-60C4-10A4-F1BB-779D0986F09D}"/>
              </a:ext>
            </a:extLst>
          </p:cNvPr>
          <p:cNvSpPr txBox="1"/>
          <p:nvPr/>
        </p:nvSpPr>
        <p:spPr>
          <a:xfrm>
            <a:off x="457200" y="1305342"/>
            <a:ext cx="8381160" cy="4916731"/>
          </a:xfrm>
          <a:prstGeom prst="rect">
            <a:avLst/>
          </a:prstGeom>
          <a:noFill/>
        </p:spPr>
        <p:txBody>
          <a:bodyPr wrap="square">
            <a:spAutoFit/>
          </a:bodyPr>
          <a:lstStyle/>
          <a:p>
            <a:r>
              <a:rPr lang="en-US" sz="1650" dirty="0"/>
              <a:t>The performance measure for </a:t>
            </a:r>
            <a:r>
              <a:rPr lang="en-US" sz="1650" dirty="0" smtClean="0"/>
              <a:t>our </a:t>
            </a:r>
            <a:r>
              <a:rPr lang="en-US" sz="1650" dirty="0"/>
              <a:t>project is a way to evaluate how well </a:t>
            </a:r>
            <a:r>
              <a:rPr lang="en-US" sz="1650" dirty="0" smtClean="0"/>
              <a:t>our </a:t>
            </a:r>
            <a:r>
              <a:rPr lang="en-US" sz="1650" dirty="0"/>
              <a:t>application meets the requirements and expectations of the library system. </a:t>
            </a:r>
            <a:r>
              <a:rPr lang="en-US" sz="1650" dirty="0" smtClean="0"/>
              <a:t>We </a:t>
            </a:r>
            <a:r>
              <a:rPr lang="en-US" sz="1650" dirty="0"/>
              <a:t>can use various criteria and metrics to measure the performance of </a:t>
            </a:r>
            <a:r>
              <a:rPr lang="en-US" sz="1650" dirty="0" smtClean="0"/>
              <a:t>our </a:t>
            </a:r>
            <a:r>
              <a:rPr lang="en-US" sz="1650" dirty="0"/>
              <a:t>project, such as:</a:t>
            </a:r>
          </a:p>
          <a:p>
            <a:r>
              <a:rPr lang="en-US" sz="1650" b="1" dirty="0"/>
              <a:t>Functionality: </a:t>
            </a:r>
            <a:r>
              <a:rPr lang="en-US" sz="1650" dirty="0"/>
              <a:t>This criterion assesses whether </a:t>
            </a:r>
            <a:r>
              <a:rPr lang="en-US" sz="1650" dirty="0" smtClean="0"/>
              <a:t>our </a:t>
            </a:r>
            <a:r>
              <a:rPr lang="en-US" sz="1650" dirty="0"/>
              <a:t>application performs all the functions that are specified in the project scope, such as adding, deleting, viewing, issuing, and returning books and users. </a:t>
            </a:r>
            <a:r>
              <a:rPr lang="en-US" sz="1650" dirty="0" smtClean="0"/>
              <a:t>We </a:t>
            </a:r>
            <a:r>
              <a:rPr lang="en-US" sz="1650" dirty="0"/>
              <a:t>can use metrics such as the number of functions implemented, the accuracy of the functions, the error rate of the functions, etc.</a:t>
            </a:r>
          </a:p>
          <a:p>
            <a:r>
              <a:rPr lang="en-US" sz="1650" b="1" dirty="0"/>
              <a:t>Usability: </a:t>
            </a:r>
            <a:r>
              <a:rPr lang="en-US" sz="1650" dirty="0"/>
              <a:t>This criterion evaluates how easy and user-friendly </a:t>
            </a:r>
            <a:r>
              <a:rPr lang="en-US" sz="1650" dirty="0" smtClean="0"/>
              <a:t>our </a:t>
            </a:r>
            <a:r>
              <a:rPr lang="en-US" sz="1650" dirty="0"/>
              <a:t>application is for the library staff and the users. </a:t>
            </a:r>
            <a:r>
              <a:rPr lang="en-US" sz="1650" dirty="0" smtClean="0"/>
              <a:t>We </a:t>
            </a:r>
            <a:r>
              <a:rPr lang="en-US" sz="1650" dirty="0"/>
              <a:t>can use metrics such as the user satisfaction, the user feedback, the user interface design, the user interaction, the user documentation, etc.</a:t>
            </a:r>
          </a:p>
          <a:p>
            <a:r>
              <a:rPr lang="en-US" sz="1650" b="1" dirty="0"/>
              <a:t>Efficiency: </a:t>
            </a:r>
            <a:r>
              <a:rPr lang="en-US" sz="1650" dirty="0"/>
              <a:t>This criterion measures how fast and reliable </a:t>
            </a:r>
            <a:r>
              <a:rPr lang="en-US" sz="1650" dirty="0" smtClean="0"/>
              <a:t>our </a:t>
            </a:r>
            <a:r>
              <a:rPr lang="en-US" sz="1650" dirty="0"/>
              <a:t>application is for the library operations. </a:t>
            </a:r>
            <a:r>
              <a:rPr lang="en-US" sz="1650" dirty="0" smtClean="0"/>
              <a:t>We </a:t>
            </a:r>
            <a:r>
              <a:rPr lang="en-US" sz="1650" dirty="0"/>
              <a:t>can use metrics such as the response time, the throughput, the resource utilization, the scalability, the reliability, etc.</a:t>
            </a:r>
          </a:p>
          <a:p>
            <a:r>
              <a:rPr lang="en-US" sz="1650" b="1" dirty="0"/>
              <a:t>Security: </a:t>
            </a:r>
            <a:r>
              <a:rPr lang="en-US" sz="1650" dirty="0"/>
              <a:t>This criterion examines how secure and authenticated </a:t>
            </a:r>
            <a:r>
              <a:rPr lang="en-US" sz="1650" dirty="0" smtClean="0"/>
              <a:t>our </a:t>
            </a:r>
            <a:r>
              <a:rPr lang="en-US" sz="1650" dirty="0"/>
              <a:t>application is for the library resources and the user data. </a:t>
            </a:r>
            <a:r>
              <a:rPr lang="en-US" sz="1650" dirty="0" smtClean="0"/>
              <a:t>We </a:t>
            </a:r>
            <a:r>
              <a:rPr lang="en-US" sz="1650" dirty="0"/>
              <a:t>can use metrics such as the encryption, the authentication, the authorization, the access control, the audit trail, etc.</a:t>
            </a:r>
          </a:p>
          <a:p>
            <a:r>
              <a:rPr lang="en-US" sz="1650" b="1" dirty="0" smtClean="0"/>
              <a:t>Flexibility:</a:t>
            </a:r>
            <a:r>
              <a:rPr lang="en-US" sz="1650" dirty="0" smtClean="0"/>
              <a:t> </a:t>
            </a:r>
            <a:r>
              <a:rPr lang="en-US" sz="1650" dirty="0"/>
              <a:t>This criterion checks how flexible and configurable </a:t>
            </a:r>
            <a:r>
              <a:rPr lang="en-US" sz="1650" dirty="0" smtClean="0"/>
              <a:t>our </a:t>
            </a:r>
            <a:r>
              <a:rPr lang="en-US" sz="1650" dirty="0"/>
              <a:t>application is for the library services and policies. </a:t>
            </a:r>
            <a:r>
              <a:rPr lang="en-US" sz="1650" dirty="0" smtClean="0"/>
              <a:t>We </a:t>
            </a:r>
            <a:r>
              <a:rPr lang="en-US" sz="1650" dirty="0"/>
              <a:t>can use metrics such as the customization, the adaptability, the modifiability, the maintainability,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2590800" y="439948"/>
            <a:ext cx="3048000" cy="523220"/>
          </a:xfrm>
          <a:prstGeom prst="rect">
            <a:avLst/>
          </a:prstGeom>
          <a:noFill/>
        </p:spPr>
        <p:txBody>
          <a:bodyPr wrap="square" rtlCol="0">
            <a:spAutoFit/>
          </a:bodyPr>
          <a:lstStyle/>
          <a:p>
            <a:pPr algn="ctr"/>
            <a:r>
              <a:rPr lang="en-US" sz="2800" b="1" dirty="0">
                <a:solidFill>
                  <a:srgbClr val="C00000"/>
                </a:solidFill>
                <a:latin typeface="Calibri" pitchFamily="34" charset="0"/>
              </a:rPr>
              <a:t>Result Analysis</a:t>
            </a:r>
          </a:p>
        </p:txBody>
      </p:sp>
      <p:pic>
        <p:nvPicPr>
          <p:cNvPr id="6" name="Picture 5">
            <a:extLst>
              <a:ext uri="{FF2B5EF4-FFF2-40B4-BE49-F238E27FC236}">
                <a16:creationId xmlns:a16="http://schemas.microsoft.com/office/drawing/2014/main" id="{0F5B9FE9-9F7C-46F1-B27F-C378BE5089E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 y="1300509"/>
            <a:ext cx="3886200" cy="2585691"/>
          </a:xfrm>
          <a:prstGeom prst="rect">
            <a:avLst/>
          </a:prstGeom>
        </p:spPr>
      </p:pic>
      <p:pic>
        <p:nvPicPr>
          <p:cNvPr id="9" name="Picture 8">
            <a:extLst>
              <a:ext uri="{FF2B5EF4-FFF2-40B4-BE49-F238E27FC236}">
                <a16:creationId xmlns:a16="http://schemas.microsoft.com/office/drawing/2014/main" id="{FD8C1F92-31EC-4ABA-BB1D-A9C510637B1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53000" y="1300509"/>
            <a:ext cx="3579505" cy="2585692"/>
          </a:xfrm>
          <a:prstGeom prst="rect">
            <a:avLst/>
          </a:prstGeom>
        </p:spPr>
      </p:pic>
      <p:pic>
        <p:nvPicPr>
          <p:cNvPr id="10" name="Picture 9">
            <a:extLst>
              <a:ext uri="{FF2B5EF4-FFF2-40B4-BE49-F238E27FC236}">
                <a16:creationId xmlns:a16="http://schemas.microsoft.com/office/drawing/2014/main" id="{C02D9DF4-33AF-407E-B7B0-2945CCB34D9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4684" y="3886200"/>
            <a:ext cx="3891116" cy="2585691"/>
          </a:xfrm>
          <a:prstGeom prst="rect">
            <a:avLst/>
          </a:prstGeom>
        </p:spPr>
      </p:pic>
      <p:pic>
        <p:nvPicPr>
          <p:cNvPr id="11" name="Picture 10">
            <a:extLst>
              <a:ext uri="{FF2B5EF4-FFF2-40B4-BE49-F238E27FC236}">
                <a16:creationId xmlns:a16="http://schemas.microsoft.com/office/drawing/2014/main" id="{5A1CFBD7-2484-4BA4-AFB5-214469E94FA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945626" y="3886200"/>
            <a:ext cx="3579505" cy="25856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4742" y="861710"/>
            <a:ext cx="8381160" cy="75600"/>
          </a:xfrm>
          <a:prstGeom prst="rect">
            <a:avLst/>
          </a:prstGeom>
          <a:solidFill>
            <a:srgbClr val="7030A0"/>
          </a:solidFill>
          <a:ln w="25560">
            <a:solidFill>
              <a:srgbClr val="3A5F8B"/>
            </a:solidFill>
            <a:round/>
          </a:ln>
        </p:spPr>
      </p:sp>
      <p:sp>
        <p:nvSpPr>
          <p:cNvPr id="5" name="CustomShape 2"/>
          <p:cNvSpPr/>
          <p:nvPr/>
        </p:nvSpPr>
        <p:spPr>
          <a:xfrm>
            <a:off x="424682" y="221784"/>
            <a:ext cx="8381160" cy="455760"/>
          </a:xfrm>
          <a:prstGeom prst="rect">
            <a:avLst/>
          </a:prstGeom>
        </p:spPr>
        <p:txBody>
          <a:bodyPr lIns="90000" tIns="45000" rIns="90000" bIns="45000"/>
          <a:lstStyle/>
          <a:p>
            <a:pPr algn="ctr">
              <a:lnSpc>
                <a:spcPct val="100000"/>
              </a:lnSpc>
            </a:pPr>
            <a:r>
              <a:rPr lang="en-IN" sz="3200" b="1" dirty="0">
                <a:solidFill>
                  <a:srgbClr val="C00000"/>
                </a:solidFill>
                <a:latin typeface="Calibri"/>
              </a:rPr>
              <a:t>Conclusion</a:t>
            </a:r>
            <a:endParaRPr sz="3200" dirty="0">
              <a:solidFill>
                <a:srgbClr val="C00000"/>
              </a:solidFill>
            </a:endParaRPr>
          </a:p>
        </p:txBody>
      </p:sp>
      <p:sp>
        <p:nvSpPr>
          <p:cNvPr id="3" name="TextBox 2">
            <a:extLst>
              <a:ext uri="{FF2B5EF4-FFF2-40B4-BE49-F238E27FC236}">
                <a16:creationId xmlns:a16="http://schemas.microsoft.com/office/drawing/2014/main" id="{98CB9737-A547-0BFB-2899-B4103503F3C0}"/>
              </a:ext>
            </a:extLst>
          </p:cNvPr>
          <p:cNvSpPr txBox="1"/>
          <p:nvPr/>
        </p:nvSpPr>
        <p:spPr>
          <a:xfrm>
            <a:off x="454742" y="1143599"/>
            <a:ext cx="8321040" cy="5355312"/>
          </a:xfrm>
          <a:prstGeom prst="rect">
            <a:avLst/>
          </a:prstGeom>
          <a:noFill/>
        </p:spPr>
        <p:txBody>
          <a:bodyPr wrap="square">
            <a:spAutoFit/>
          </a:bodyPr>
          <a:lstStyle/>
          <a:p>
            <a:r>
              <a:rPr lang="en-US" dirty="0"/>
              <a:t>It overcomes all the disadvantages of the manual system, and it reduces the manual work partially.</a:t>
            </a:r>
          </a:p>
          <a:p>
            <a:r>
              <a:rPr lang="en-US" dirty="0"/>
              <a:t>We have successfully completed the Library Management System project. Here are the files we have created and the functions they </a:t>
            </a:r>
            <a:r>
              <a:rPr lang="en-US" dirty="0" smtClean="0"/>
              <a:t>perform:</a:t>
            </a:r>
          </a:p>
          <a:p>
            <a:pPr marL="285750" indent="-285750">
              <a:buFont typeface="Arial" panose="020B0604020202020204" pitchFamily="34" charset="0"/>
              <a:buChar char="•"/>
            </a:pPr>
            <a:r>
              <a:rPr lang="en-US" b="1" dirty="0" err="1" smtClean="0"/>
              <a:t>Adduser</a:t>
            </a:r>
            <a:r>
              <a:rPr lang="en-US" dirty="0"/>
              <a:t>: This file allows the library staff to add new users to the </a:t>
            </a:r>
            <a:r>
              <a:rPr lang="en-US" dirty="0" smtClean="0"/>
              <a:t>system.</a:t>
            </a:r>
          </a:p>
          <a:p>
            <a:pPr marL="285750" indent="-285750">
              <a:buFont typeface="Arial" panose="020B0604020202020204" pitchFamily="34" charset="0"/>
              <a:buChar char="•"/>
            </a:pPr>
            <a:r>
              <a:rPr lang="en-US" b="1" dirty="0" err="1" smtClean="0"/>
              <a:t>Deleteuser</a:t>
            </a:r>
            <a:r>
              <a:rPr lang="en-US" dirty="0"/>
              <a:t>: This file allows the library staff to delete existing users from the </a:t>
            </a:r>
            <a:r>
              <a:rPr lang="en-US" dirty="0" smtClean="0"/>
              <a:t>system.</a:t>
            </a:r>
          </a:p>
          <a:p>
            <a:pPr marL="285750" indent="-285750">
              <a:buFont typeface="Arial" panose="020B0604020202020204" pitchFamily="34" charset="0"/>
              <a:buChar char="•"/>
            </a:pPr>
            <a:r>
              <a:rPr lang="en-US" b="1" dirty="0" err="1" smtClean="0"/>
              <a:t>Viewusers</a:t>
            </a:r>
            <a:r>
              <a:rPr lang="en-US" dirty="0"/>
              <a:t>: This file allows the library staff to view the total number of users in the </a:t>
            </a:r>
            <a:r>
              <a:rPr lang="en-US" dirty="0" smtClean="0"/>
              <a:t>system.</a:t>
            </a:r>
          </a:p>
          <a:p>
            <a:pPr marL="285750" indent="-285750">
              <a:buFont typeface="Arial" panose="020B0604020202020204" pitchFamily="34" charset="0"/>
              <a:buChar char="•"/>
            </a:pPr>
            <a:r>
              <a:rPr lang="en-US" b="1" dirty="0" err="1" smtClean="0"/>
              <a:t>Addbook</a:t>
            </a:r>
            <a:r>
              <a:rPr lang="en-US" dirty="0"/>
              <a:t>: This file allows the library staff to add new books to the library </a:t>
            </a:r>
            <a:r>
              <a:rPr lang="en-US" dirty="0" smtClean="0"/>
              <a:t>database.</a:t>
            </a:r>
          </a:p>
          <a:p>
            <a:pPr marL="285750" indent="-285750">
              <a:buFont typeface="Arial" panose="020B0604020202020204" pitchFamily="34" charset="0"/>
              <a:buChar char="•"/>
            </a:pPr>
            <a:r>
              <a:rPr lang="en-US" b="1" dirty="0" err="1" smtClean="0"/>
              <a:t>Deletebook</a:t>
            </a:r>
            <a:r>
              <a:rPr lang="en-US" dirty="0"/>
              <a:t>: This file allows the library staff to delete existing books from the library </a:t>
            </a:r>
            <a:r>
              <a:rPr lang="en-US" dirty="0" smtClean="0"/>
              <a:t>database.</a:t>
            </a:r>
          </a:p>
          <a:p>
            <a:pPr marL="285750" indent="-285750">
              <a:buFont typeface="Arial" panose="020B0604020202020204" pitchFamily="34" charset="0"/>
              <a:buChar char="•"/>
            </a:pPr>
            <a:r>
              <a:rPr lang="en-US" b="1" dirty="0" err="1" smtClean="0"/>
              <a:t>Viewbook</a:t>
            </a:r>
            <a:r>
              <a:rPr lang="en-US" dirty="0"/>
              <a:t>: This file allows the library staff and the users to view the books available in the </a:t>
            </a:r>
            <a:r>
              <a:rPr lang="en-US" dirty="0" smtClean="0"/>
              <a:t>library.</a:t>
            </a:r>
          </a:p>
          <a:p>
            <a:pPr marL="285750" indent="-285750">
              <a:buFont typeface="Arial" panose="020B0604020202020204" pitchFamily="34" charset="0"/>
              <a:buChar char="•"/>
            </a:pPr>
            <a:r>
              <a:rPr lang="en-US" b="1" dirty="0" err="1" smtClean="0"/>
              <a:t>Issuebook</a:t>
            </a:r>
            <a:r>
              <a:rPr lang="en-US" dirty="0"/>
              <a:t>: This file allows the library staff to issue books to the </a:t>
            </a:r>
            <a:r>
              <a:rPr lang="en-US" dirty="0" smtClean="0"/>
              <a:t>users.</a:t>
            </a:r>
          </a:p>
          <a:p>
            <a:pPr marL="285750" indent="-285750">
              <a:buFont typeface="Arial" panose="020B0604020202020204" pitchFamily="34" charset="0"/>
              <a:buChar char="•"/>
            </a:pPr>
            <a:r>
              <a:rPr lang="en-US" b="1" dirty="0" err="1" smtClean="0"/>
              <a:t>Returnbook</a:t>
            </a:r>
            <a:r>
              <a:rPr lang="en-US" dirty="0"/>
              <a:t>: This file allows the library staff to return books from the </a:t>
            </a:r>
            <a:r>
              <a:rPr lang="en-US" dirty="0" smtClean="0"/>
              <a:t>users.</a:t>
            </a:r>
          </a:p>
          <a:p>
            <a:pPr marL="285750" indent="-285750">
              <a:buFont typeface="Arial" panose="020B0604020202020204" pitchFamily="34" charset="0"/>
              <a:buChar char="•"/>
            </a:pPr>
            <a:r>
              <a:rPr lang="en-US" b="1" dirty="0" smtClean="0"/>
              <a:t>Home</a:t>
            </a:r>
            <a:r>
              <a:rPr lang="en-US" b="1" dirty="0"/>
              <a:t>: </a:t>
            </a:r>
            <a:r>
              <a:rPr lang="en-US" dirty="0"/>
              <a:t>This file displays the home page of the system, which shows all the functions available.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3276600" y="482625"/>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CD04DC7E-08A4-9377-B183-DECE4D567903}"/>
              </a:ext>
            </a:extLst>
          </p:cNvPr>
          <p:cNvSpPr txBox="1"/>
          <p:nvPr/>
        </p:nvSpPr>
        <p:spPr>
          <a:xfrm>
            <a:off x="457200" y="1524000"/>
            <a:ext cx="8381160" cy="4247317"/>
          </a:xfrm>
          <a:prstGeom prst="rect">
            <a:avLst/>
          </a:prstGeom>
          <a:noFill/>
        </p:spPr>
        <p:txBody>
          <a:bodyPr wrap="square">
            <a:spAutoFit/>
          </a:bodyPr>
          <a:lstStyle/>
          <a:p>
            <a:r>
              <a:rPr lang="en-US" dirty="0"/>
              <a:t>The project has achieved its main objectives and delivered a functional and user-friendly library management system for the registered students. However, there are still some areas that can be improved and enhanced in the future. Some of the future work for this project are:</a:t>
            </a:r>
          </a:p>
          <a:p>
            <a:r>
              <a:rPr lang="en-US" dirty="0"/>
              <a:t>Adding more features and services for the users, such as book recommendation, book rating, book review, book sharing, and book club.</a:t>
            </a:r>
          </a:p>
          <a:p>
            <a:r>
              <a:rPr lang="en-US" dirty="0"/>
              <a:t>Improving the security and privacy of the system, such as encrypting the data, implementing the backup and recovery mechanisms, and adding the role-based access control for the users and the librarians.</a:t>
            </a:r>
          </a:p>
          <a:p>
            <a:r>
              <a:rPr lang="en-US" dirty="0"/>
              <a:t>Improving the performance and scalability of the system, such as optimizing the code, using the caching and indexing techniques, and deploying the system on the cloud platform.</a:t>
            </a:r>
          </a:p>
          <a:p>
            <a:r>
              <a:rPr lang="en-US" dirty="0"/>
              <a:t>Improving the user interface and user experience of the system, such as adding the animations, sounds, and notifications, and conducting the user testing and feedback sessions</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3276600" y="375791"/>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7" name="TextBox 6">
            <a:extLst>
              <a:ext uri="{FF2B5EF4-FFF2-40B4-BE49-F238E27FC236}">
                <a16:creationId xmlns:a16="http://schemas.microsoft.com/office/drawing/2014/main" id="{974F1A9D-36C8-984B-4E24-433975398283}"/>
              </a:ext>
            </a:extLst>
          </p:cNvPr>
          <p:cNvSpPr txBox="1"/>
          <p:nvPr/>
        </p:nvSpPr>
        <p:spPr>
          <a:xfrm>
            <a:off x="533400" y="1205443"/>
            <a:ext cx="8076360" cy="3139321"/>
          </a:xfrm>
          <a:prstGeom prst="rect">
            <a:avLst/>
          </a:prstGeom>
          <a:noFill/>
        </p:spPr>
        <p:txBody>
          <a:bodyPr wrap="square">
            <a:spAutoFit/>
          </a:bodyPr>
          <a:lstStyle/>
          <a:p>
            <a:pPr marL="285750" indent="-285750">
              <a:buFont typeface="Arial" panose="020B0604020202020204" pitchFamily="34" charset="0"/>
              <a:buChar char="•"/>
            </a:pPr>
            <a:r>
              <a:rPr lang="en-US" i="1" dirty="0"/>
              <a:t>Design and Implementation of a Library Management System Based on the Web Service</a:t>
            </a:r>
            <a:r>
              <a:rPr lang="en-US" dirty="0"/>
              <a:t>. (</a:t>
            </a:r>
            <a:r>
              <a:rPr lang="en-US" dirty="0" err="1"/>
              <a:t>n.d.</a:t>
            </a:r>
            <a:r>
              <a:rPr lang="en-US" dirty="0"/>
              <a:t>). Design and Implementation of a Library Management System Based on the Web Service | IEEE Conference Publication | IEEE </a:t>
            </a:r>
            <a:r>
              <a:rPr lang="en-US" dirty="0" err="1"/>
              <a:t>Xplore</a:t>
            </a:r>
            <a:r>
              <a:rPr lang="en-US" dirty="0"/>
              <a:t>. </a:t>
            </a:r>
            <a:r>
              <a:rPr lang="en-US" dirty="0">
                <a:hlinkClick r:id="rId2"/>
              </a:rPr>
              <a:t>https://ieeexplore.ieee.org/document/6405716</a:t>
            </a:r>
            <a:r>
              <a:rPr lang="en-US" dirty="0" smtClean="0">
                <a:hlinkClick r:id="rId2"/>
              </a:rPr>
              <a:t>/</a:t>
            </a:r>
            <a:endParaRPr lang="en-US" dirty="0" smtClean="0"/>
          </a:p>
          <a:p>
            <a:pPr marL="285750" indent="-285750">
              <a:buFont typeface="Arial" panose="020B0604020202020204" pitchFamily="34" charset="0"/>
              <a:buChar char="•"/>
            </a:pPr>
            <a:r>
              <a:rPr lang="en-US" i="1" dirty="0"/>
              <a:t>Research on The Framework of Library Management System Based on Internet of Things</a:t>
            </a:r>
            <a:r>
              <a:rPr lang="en-US" dirty="0"/>
              <a:t>. (</a:t>
            </a:r>
            <a:r>
              <a:rPr lang="en-US" dirty="0" err="1"/>
              <a:t>n.d.</a:t>
            </a:r>
            <a:r>
              <a:rPr lang="en-US" dirty="0"/>
              <a:t>). Research on the Framework of Library Management System Based on Internet of Things | IEEE Conference Publication | IEEE </a:t>
            </a:r>
            <a:r>
              <a:rPr lang="en-US" dirty="0" err="1"/>
              <a:t>Xplore</a:t>
            </a:r>
            <a:r>
              <a:rPr lang="en-US" dirty="0"/>
              <a:t>. </a:t>
            </a:r>
            <a:r>
              <a:rPr lang="en-US" dirty="0">
                <a:hlinkClick r:id="rId3"/>
              </a:rPr>
              <a:t>https://</a:t>
            </a:r>
            <a:r>
              <a:rPr lang="en-US" dirty="0" smtClean="0">
                <a:hlinkClick r:id="rId3"/>
              </a:rPr>
              <a:t>ieeexplore.ieee.org/document/9410108</a:t>
            </a:r>
            <a:endParaRPr lang="en-US" dirty="0" smtClean="0"/>
          </a:p>
          <a:p>
            <a:pPr marL="285750" indent="-285750">
              <a:buFont typeface="Arial" panose="020B0604020202020204" pitchFamily="34" charset="0"/>
              <a:buChar char="•"/>
            </a:pPr>
            <a:r>
              <a:rPr lang="en-IN" dirty="0"/>
              <a:t> Araya, T. W., &amp; </a:t>
            </a:r>
            <a:r>
              <a:rPr lang="en-IN" dirty="0" err="1"/>
              <a:t>Mengsteab</a:t>
            </a:r>
            <a:r>
              <a:rPr lang="en-IN" dirty="0"/>
              <a:t>, A. (2020, October 18). </a:t>
            </a:r>
            <a:r>
              <a:rPr lang="en-IN" i="1" dirty="0"/>
              <a:t>Designing Web-based Library Management System – IJERT</a:t>
            </a:r>
            <a:r>
              <a:rPr lang="en-IN" dirty="0"/>
              <a:t>. Designing Web-based Library Management System – IJERT. </a:t>
            </a:r>
            <a:r>
              <a:rPr lang="en-IN" dirty="0">
                <a:hlinkClick r:id="rId4"/>
              </a:rPr>
              <a:t>https://</a:t>
            </a:r>
            <a:r>
              <a:rPr lang="en-IN" dirty="0" smtClean="0">
                <a:hlinkClick r:id="rId4"/>
              </a:rPr>
              <a:t>doi.org/10.17577/IJERTV9IS100131</a:t>
            </a:r>
            <a:endParaRPr lang="en-I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6201" y="2286000"/>
            <a:ext cx="6771597" cy="1569660"/>
          </a:xfrm>
          <a:prstGeom prst="rect">
            <a:avLst/>
          </a:prstGeom>
          <a:noFill/>
        </p:spPr>
        <p:txBody>
          <a:bodyPr wrap="none" lIns="91440" tIns="45720" rIns="91440" bIns="45720">
            <a:spAutoFit/>
          </a:bodyPr>
          <a:lstStyle/>
          <a:p>
            <a:pPr algn="ctr"/>
            <a:r>
              <a:rPr lang="en-US" sz="9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a:t>
            </a: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Existed system</a:t>
            </a:r>
          </a:p>
          <a:p>
            <a:pPr lvl="2"/>
            <a:r>
              <a:rPr lang="en-IN" sz="2000" dirty="0">
                <a:solidFill>
                  <a:srgbClr val="000000"/>
                </a:solidFill>
                <a:latin typeface="Bookman Old Style" pitchFamily="18" charset="0"/>
              </a:rPr>
              <a:t>- Problems in existed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existed system</a:t>
            </a:r>
          </a:p>
          <a:p>
            <a:pPr>
              <a:buFont typeface="Arial" pitchFamily="34" charset="0"/>
              <a:buChar char="•"/>
            </a:pPr>
            <a:r>
              <a:rPr lang="en-IN" sz="2000" b="1" dirty="0">
                <a:solidFill>
                  <a:srgbClr val="000000"/>
                </a:solidFill>
                <a:latin typeface="Bookman Old Style" pitchFamily="18" charset="0"/>
              </a:rPr>
              <a:t>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95180" y="935118"/>
            <a:ext cx="8076600" cy="75600"/>
          </a:xfrm>
          <a:prstGeom prst="rect">
            <a:avLst/>
          </a:prstGeom>
          <a:solidFill>
            <a:srgbClr val="7030A0"/>
          </a:solidFill>
          <a:ln w="25560">
            <a:solidFill>
              <a:srgbClr val="3A5F8B"/>
            </a:solidFill>
            <a:round/>
          </a:ln>
        </p:spPr>
      </p:sp>
      <p:sp>
        <p:nvSpPr>
          <p:cNvPr id="83" name="CustomShape 2"/>
          <p:cNvSpPr/>
          <p:nvPr/>
        </p:nvSpPr>
        <p:spPr>
          <a:xfrm>
            <a:off x="304800" y="152400"/>
            <a:ext cx="8152560" cy="760320"/>
          </a:xfrm>
          <a:prstGeom prst="rect">
            <a:avLst/>
          </a:prstGeom>
        </p:spPr>
        <p:txBody>
          <a:bodyPr lIns="90000" tIns="45000" rIns="90000" bIns="45000"/>
          <a:lstStyle/>
          <a:p>
            <a:pPr algn="ctr">
              <a:lnSpc>
                <a:spcPct val="100000"/>
              </a:lnSpc>
            </a:pPr>
            <a:r>
              <a:rPr lang="en-IN" sz="4400" b="1" dirty="0">
                <a:solidFill>
                  <a:srgbClr val="C00000"/>
                </a:solidFill>
                <a:latin typeface="Arial Black" pitchFamily="34" charset="0"/>
              </a:rPr>
              <a:t>Abstract</a:t>
            </a:r>
            <a:r>
              <a:rPr lang="en-IN" sz="4400" b="1" dirty="0">
                <a:solidFill>
                  <a:srgbClr val="000000"/>
                </a:solidFill>
                <a:latin typeface="Arial Black" pitchFamily="34" charset="0"/>
              </a:rPr>
              <a:t> </a:t>
            </a:r>
            <a:endParaRPr lang="en-IN" dirty="0">
              <a:latin typeface="Arial Black" pitchFamily="34" charset="0"/>
            </a:endParaRPr>
          </a:p>
        </p:txBody>
      </p:sp>
      <p:sp>
        <p:nvSpPr>
          <p:cNvPr id="84" name="CustomShape 3"/>
          <p:cNvSpPr/>
          <p:nvPr/>
        </p:nvSpPr>
        <p:spPr>
          <a:xfrm>
            <a:off x="685800" y="1295280"/>
            <a:ext cx="7619400" cy="5105520"/>
          </a:xfrm>
          <a:prstGeom prst="rect">
            <a:avLst/>
          </a:prstGeom>
        </p:spPr>
        <p:txBody>
          <a:bodyPr lIns="90000" tIns="45000" rIns="90000" bIns="45000"/>
          <a:lstStyle/>
          <a:p>
            <a:pPr>
              <a:lnSpc>
                <a:spcPct val="150000"/>
              </a:lnSpc>
            </a:pPr>
            <a:endParaRPr/>
          </a:p>
          <a:p>
            <a:pPr>
              <a:lnSpc>
                <a:spcPct val="100000"/>
              </a:lnSpc>
            </a:pPr>
            <a:endParaRPr/>
          </a:p>
        </p:txBody>
      </p:sp>
      <p:sp>
        <p:nvSpPr>
          <p:cNvPr id="4" name="TextBox 3">
            <a:extLst>
              <a:ext uri="{FF2B5EF4-FFF2-40B4-BE49-F238E27FC236}">
                <a16:creationId xmlns:a16="http://schemas.microsoft.com/office/drawing/2014/main" id="{A729B5BA-A0A6-D2EC-1E49-B9466F26AB78}"/>
              </a:ext>
            </a:extLst>
          </p:cNvPr>
          <p:cNvSpPr txBox="1"/>
          <p:nvPr/>
        </p:nvSpPr>
        <p:spPr>
          <a:xfrm>
            <a:off x="457200" y="1169850"/>
            <a:ext cx="8152560" cy="4524315"/>
          </a:xfrm>
          <a:prstGeom prst="rect">
            <a:avLst/>
          </a:prstGeom>
          <a:noFill/>
        </p:spPr>
        <p:txBody>
          <a:bodyPr wrap="square" rtlCol="0">
            <a:spAutoFit/>
          </a:bodyPr>
          <a:lstStyle/>
          <a:p>
            <a:r>
              <a:rPr lang="en-IN" dirty="0"/>
              <a:t>To create an application for the purpose of efficient and effective Library Management System for registered students. Library Management System is customizable and user configurable. This project is an effort to develop an efficient and user friendly application in regards to Library management. The system employs </a:t>
            </a:r>
            <a:r>
              <a:rPr lang="en-IN" dirty="0" err="1"/>
              <a:t>Tkinter</a:t>
            </a:r>
            <a:r>
              <a:rPr lang="en-IN" dirty="0"/>
              <a:t> for its graphical user interface(GUI) and relies on MySQL for secure data storage. This combination enhances Library Operations simplifying tasks, improving data management, and increasing overall accessibility. In this we try to maintain the record of books in library. It will track on how many books are available and issued. As we know that for issuing books, students have to go to the Main library and then find the books they wish to borrow. Although having separate compartments for similar kind of books based on department and genres, the process of browsing through the large shelfs in the physical library could be cumbersome. In order to resolve all these problems, we decided to create this project. To maintain the records related to availability of books and addition of books. As it is computerized so Book issue will be faster and it is also easy to keep track of every book issued.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81240" y="972312"/>
            <a:ext cx="8381520" cy="75480"/>
          </a:xfrm>
          <a:prstGeom prst="rect">
            <a:avLst/>
          </a:prstGeom>
          <a:solidFill>
            <a:srgbClr val="7030A0"/>
          </a:solidFill>
          <a:ln w="25560">
            <a:solidFill>
              <a:srgbClr val="3A5F8B"/>
            </a:solidFill>
            <a:round/>
          </a:ln>
        </p:spPr>
      </p:sp>
      <p:sp>
        <p:nvSpPr>
          <p:cNvPr id="47" name="CustomShape 2"/>
          <p:cNvSpPr/>
          <p:nvPr/>
        </p:nvSpPr>
        <p:spPr>
          <a:xfrm>
            <a:off x="-1143000" y="211992"/>
            <a:ext cx="10896600" cy="760320"/>
          </a:xfrm>
          <a:prstGeom prst="rect">
            <a:avLst/>
          </a:prstGeom>
        </p:spPr>
        <p:txBody>
          <a:bodyPr lIns="90000" tIns="45000" rIns="90000" bIns="45000"/>
          <a:lstStyle/>
          <a:p>
            <a:pPr algn="ctr">
              <a:lnSpc>
                <a:spcPct val="100000"/>
              </a:lnSpc>
            </a:pPr>
            <a:r>
              <a:rPr lang="en-IN" sz="4400" b="1" dirty="0">
                <a:solidFill>
                  <a:srgbClr val="C00000"/>
                </a:solidFill>
                <a:latin typeface="Arial Black"/>
              </a:rPr>
              <a:t>I</a:t>
            </a:r>
            <a:r>
              <a:rPr lang="en-IN" sz="3200" b="1" dirty="0">
                <a:solidFill>
                  <a:srgbClr val="C00000"/>
                </a:solidFill>
                <a:latin typeface="Arial Black"/>
              </a:rPr>
              <a:t>NTRODUCTION</a:t>
            </a:r>
            <a:endParaRPr lang="en-IN" dirty="0">
              <a:solidFill>
                <a:srgbClr val="C00000"/>
              </a:solidFill>
            </a:endParaRPr>
          </a:p>
        </p:txBody>
      </p:sp>
      <p:sp>
        <p:nvSpPr>
          <p:cNvPr id="3" name="TextBox 2">
            <a:extLst>
              <a:ext uri="{FF2B5EF4-FFF2-40B4-BE49-F238E27FC236}">
                <a16:creationId xmlns:a16="http://schemas.microsoft.com/office/drawing/2014/main" id="{BA36711D-8100-0D74-BDCE-3976B47B02F3}"/>
              </a:ext>
            </a:extLst>
          </p:cNvPr>
          <p:cNvSpPr txBox="1"/>
          <p:nvPr/>
        </p:nvSpPr>
        <p:spPr>
          <a:xfrm>
            <a:off x="381240" y="1361373"/>
            <a:ext cx="8433816" cy="3970318"/>
          </a:xfrm>
          <a:prstGeom prst="rect">
            <a:avLst/>
          </a:prstGeom>
          <a:noFill/>
        </p:spPr>
        <p:txBody>
          <a:bodyPr wrap="square">
            <a:spAutoFit/>
          </a:bodyPr>
          <a:lstStyle/>
          <a:p>
            <a:r>
              <a:rPr lang="en-US" dirty="0"/>
              <a:t>Library management is an essential task for any educational institution that aims to provide a conducive learning environment for its students. A library management system (LMS) is a software application that helps to organize, maintain, and track the books and other resources in a library. An LMS can also facilitate the borrowing and returning of books, as well as the management of users and their accounts.</a:t>
            </a:r>
          </a:p>
          <a:p>
            <a:r>
              <a:rPr lang="en-US" dirty="0"/>
              <a:t>The purpose of this project is to create an LMS that is efficient, effective, and customizable for the registered students of a specific institution. The LMS will allow the students to search, reserve, and borrow books from the library, as well as to view their borrowing history and due dates. The LMS will also enable the librarians to manage the inventory of books, as well as to monitor the status and availability of each book. The LMS will be user configurable, meaning that the librarians can adjust the settings and preferences of the system according to their needs and preferences.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700" y="1066800"/>
            <a:ext cx="8076600" cy="75600"/>
          </a:xfrm>
          <a:prstGeom prst="rect">
            <a:avLst/>
          </a:prstGeom>
          <a:solidFill>
            <a:srgbClr val="7030A0"/>
          </a:solidFill>
          <a:ln w="25560">
            <a:solidFill>
              <a:srgbClr val="3A5F8B"/>
            </a:solidFill>
            <a:round/>
          </a:ln>
        </p:spPr>
      </p:sp>
      <p:sp>
        <p:nvSpPr>
          <p:cNvPr id="62" name="CustomShape 2"/>
          <p:cNvSpPr/>
          <p:nvPr/>
        </p:nvSpPr>
        <p:spPr>
          <a:xfrm>
            <a:off x="419220" y="179388"/>
            <a:ext cx="8152560" cy="760320"/>
          </a:xfrm>
          <a:prstGeom prst="rect">
            <a:avLst/>
          </a:prstGeom>
        </p:spPr>
        <p:txBody>
          <a:bodyPr lIns="90000" tIns="45000" rIns="90000" bIns="45000"/>
          <a:lstStyle/>
          <a:p>
            <a:pPr algn="ctr">
              <a:lnSpc>
                <a:spcPct val="100000"/>
              </a:lnSpc>
            </a:pPr>
            <a:r>
              <a:rPr lang="en-IN" sz="4400" b="1" dirty="0">
                <a:solidFill>
                  <a:srgbClr val="C00000"/>
                </a:solidFill>
                <a:latin typeface="Arial Black"/>
              </a:rPr>
              <a:t>Literature Survey</a:t>
            </a:r>
            <a:endParaRPr dirty="0">
              <a:solidFill>
                <a:srgbClr val="C00000"/>
              </a:solidFill>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3" name="TextBox 2">
            <a:extLst>
              <a:ext uri="{FF2B5EF4-FFF2-40B4-BE49-F238E27FC236}">
                <a16:creationId xmlns:a16="http://schemas.microsoft.com/office/drawing/2014/main" id="{A07DF294-B5C6-F472-9EF2-36E0067F2DDA}"/>
              </a:ext>
            </a:extLst>
          </p:cNvPr>
          <p:cNvSpPr txBox="1"/>
          <p:nvPr/>
        </p:nvSpPr>
        <p:spPr>
          <a:xfrm>
            <a:off x="419220" y="1304424"/>
            <a:ext cx="8572380" cy="4801314"/>
          </a:xfrm>
          <a:prstGeom prst="rect">
            <a:avLst/>
          </a:prstGeom>
          <a:noFill/>
        </p:spPr>
        <p:txBody>
          <a:bodyPr wrap="square">
            <a:spAutoFit/>
          </a:bodyPr>
          <a:lstStyle/>
          <a:p>
            <a:r>
              <a:rPr lang="en-US" dirty="0" smtClean="0">
                <a:hlinkClick r:id="rId3"/>
              </a:rPr>
              <a:t>Design and Implementation of a Library Management System Based on the Web Service</a:t>
            </a:r>
            <a:r>
              <a:rPr lang="en-US" dirty="0" smtClean="0"/>
              <a:t>: This paper proposes a library management system that uses a three-layer architecture, UML, JSP, and SQL Server 2005 technologies. The system also includes a guest book sub module to provide feedback for the users. The paper claims that the system improves the operating efficiency and performance of the database.</a:t>
            </a:r>
          </a:p>
          <a:p>
            <a:r>
              <a:rPr lang="en-US" dirty="0" smtClean="0">
                <a:hlinkClick r:id="rId4"/>
              </a:rPr>
              <a:t>Research on The Framework of Library Management System Based on Internet of Things</a:t>
            </a:r>
            <a:r>
              <a:rPr lang="en-US" dirty="0" smtClean="0"/>
              <a:t>: This paper designs the information infrastructure and key mechanism of a library management system that uses RFID technology as the core. The system also integrates SAAS and cloud computing platform to provide intelligent and innovative services for the users. The paper reports that the system has good information acquisition ability and meets the needs of the readers.</a:t>
            </a:r>
          </a:p>
          <a:p>
            <a:r>
              <a:rPr lang="en-US" dirty="0" smtClean="0">
                <a:hlinkClick r:id="rId5"/>
              </a:rPr>
              <a:t>Designing Web-based Library Management System</a:t>
            </a:r>
            <a:r>
              <a:rPr lang="en-US" dirty="0" smtClean="0"/>
              <a:t>: This paper designs a web-based library management system that aims to solve the problems encountered in the manual library. The system uses PHP, MySQL, HTML, CSS, and JavaScript technologies. The paper states that the system provides a user-friendly and secure interface for the users.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EXISTED SYSTEM</a:t>
            </a:r>
            <a:endParaRPr sz="2400" b="1" dirty="0">
              <a:solidFill>
                <a:srgbClr val="C00000"/>
              </a:solidFill>
            </a:endParaRPr>
          </a:p>
        </p:txBody>
      </p:sp>
      <p:sp>
        <p:nvSpPr>
          <p:cNvPr id="5" name="TextBox 4">
            <a:extLst>
              <a:ext uri="{FF2B5EF4-FFF2-40B4-BE49-F238E27FC236}">
                <a16:creationId xmlns:a16="http://schemas.microsoft.com/office/drawing/2014/main" id="{0A2CC029-411B-EE1A-CEB2-C1366CDBD1D9}"/>
              </a:ext>
            </a:extLst>
          </p:cNvPr>
          <p:cNvSpPr txBox="1"/>
          <p:nvPr/>
        </p:nvSpPr>
        <p:spPr>
          <a:xfrm>
            <a:off x="457200" y="1276434"/>
            <a:ext cx="8381160" cy="4801314"/>
          </a:xfrm>
          <a:prstGeom prst="rect">
            <a:avLst/>
          </a:prstGeom>
          <a:noFill/>
        </p:spPr>
        <p:txBody>
          <a:bodyPr wrap="square">
            <a:spAutoFit/>
          </a:bodyPr>
          <a:lstStyle/>
          <a:p>
            <a:r>
              <a:rPr lang="en-US" dirty="0"/>
              <a:t>One of the existing systems that I improved upon is the web-based library management system designed by </a:t>
            </a:r>
            <a:r>
              <a:rPr lang="en-US" dirty="0" smtClean="0"/>
              <a:t>[</a:t>
            </a:r>
            <a:r>
              <a:rPr lang="en-US" dirty="0" smtClean="0">
                <a:hlinkClick r:id="rId3"/>
              </a:rPr>
              <a:t>Khan et al</a:t>
            </a:r>
            <a:r>
              <a:rPr lang="en-US" dirty="0" smtClean="0"/>
              <a:t>.]. Their </a:t>
            </a:r>
            <a:r>
              <a:rPr lang="en-US" dirty="0"/>
              <a:t>system aims to solve the problems encountered in the manual library, such as low efficiency, high error rate, and poor security. Their system uses PHP, MySQL, HTML, CSS, and JavaScript technologies to provide a user-friendly and secure interface for the users. </a:t>
            </a:r>
            <a:r>
              <a:rPr lang="en-US" dirty="0" smtClean="0"/>
              <a:t>However</a:t>
            </a:r>
            <a:r>
              <a:rPr lang="en-US" dirty="0"/>
              <a:t>, their system has some limitations and drawbacks, such as:</a:t>
            </a:r>
          </a:p>
          <a:p>
            <a:r>
              <a:rPr lang="en-US" dirty="0"/>
              <a:t>The system does not support the reservation and cancellation of books, which can cause inconvenience and confusion for the users who want to borrow or return books.</a:t>
            </a:r>
          </a:p>
          <a:p>
            <a:r>
              <a:rPr lang="en-US" dirty="0"/>
              <a:t>The system does not provide any feedback or notification mechanism for the users, such as email or SMS alerts, which can help them to keep track of their borrowing status and due dates.</a:t>
            </a:r>
          </a:p>
          <a:p>
            <a:r>
              <a:rPr lang="en-US" dirty="0"/>
              <a:t>The system does not have any book recommendation or rating system, which can enhance the user satisfaction and engagement with the library resources.</a:t>
            </a:r>
          </a:p>
          <a:p>
            <a:r>
              <a:rPr lang="en-US" dirty="0"/>
              <a:t>The system does not have any backup or recovery mechanism, which can jeopardize the data integrity and reliability of the system in case of any failure or disaster.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a:extLst>
              <a:ext uri="{FF2B5EF4-FFF2-40B4-BE49-F238E27FC236}">
                <a16:creationId xmlns:a16="http://schemas.microsoft.com/office/drawing/2014/main" id="{DE07375D-874C-11B9-D7A1-6BD6B52F4827}"/>
              </a:ext>
            </a:extLst>
          </p:cNvPr>
          <p:cNvSpPr/>
          <p:nvPr/>
        </p:nvSpPr>
        <p:spPr>
          <a:xfrm>
            <a:off x="457200" y="762000"/>
            <a:ext cx="8076600" cy="75600"/>
          </a:xfrm>
          <a:prstGeom prst="rect">
            <a:avLst/>
          </a:prstGeom>
          <a:solidFill>
            <a:srgbClr val="7030A0"/>
          </a:solidFill>
          <a:ln w="25560">
            <a:solidFill>
              <a:srgbClr val="3A5F8B"/>
            </a:solidFill>
            <a:round/>
          </a:ln>
        </p:spPr>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0000" t="24457" r="24167" b="15926"/>
          <a:stretch/>
        </p:blipFill>
        <p:spPr>
          <a:xfrm>
            <a:off x="952200" y="1295400"/>
            <a:ext cx="7086600" cy="4038600"/>
          </a:xfrm>
          <a:prstGeom prst="rect">
            <a:avLst/>
          </a:prstGeom>
        </p:spPr>
      </p:pic>
    </p:spTree>
    <p:extLst>
      <p:ext uri="{BB962C8B-B14F-4D97-AF65-F5344CB8AC3E}">
        <p14:creationId xmlns:p14="http://schemas.microsoft.com/office/powerpoint/2010/main" val="363811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2857080" y="478977"/>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9C0EF74F-08EE-8D1B-10B7-EF460445A599}"/>
              </a:ext>
            </a:extLst>
          </p:cNvPr>
          <p:cNvSpPr txBox="1"/>
          <p:nvPr/>
        </p:nvSpPr>
        <p:spPr>
          <a:xfrm>
            <a:off x="457200" y="1443841"/>
            <a:ext cx="8381160" cy="3970318"/>
          </a:xfrm>
          <a:prstGeom prst="rect">
            <a:avLst/>
          </a:prstGeom>
          <a:noFill/>
        </p:spPr>
        <p:txBody>
          <a:bodyPr wrap="square">
            <a:spAutoFit/>
          </a:bodyPr>
          <a:lstStyle/>
          <a:p>
            <a:r>
              <a:rPr lang="en-US" dirty="0"/>
              <a:t>The main goal of </a:t>
            </a:r>
            <a:r>
              <a:rPr lang="en-US" dirty="0" smtClean="0"/>
              <a:t>this project </a:t>
            </a:r>
            <a:r>
              <a:rPr lang="en-US" dirty="0"/>
              <a:t>is to create a highly efficient and user-friendly Library Management System that is customized for the registered students of a specific institution. The system, which uses </a:t>
            </a:r>
            <a:r>
              <a:rPr lang="en-US" dirty="0" err="1"/>
              <a:t>Tkinter</a:t>
            </a:r>
            <a:r>
              <a:rPr lang="en-US" dirty="0"/>
              <a:t> as the graphical user interface (GUI) framework and MySQL as the database management system, aims to simplify and improve the library operations, such as book search, reservation, borrowing, returning, and account management. This research tries to solve the problems and challenges that the students face when they want to access the books from the physical library, such as low efficiency, high error rate, and poor accessibility. By implementing a digital solution, the system can help the students to find and borrow the books they need easily and quickly. Additionally, the project aims to keep accurate and updated records of the book availability and additions in the library, with the ultimate goal of speeding up the book issuing process and ensuring comprehensive tracking of all the books that are issued.</a:t>
            </a:r>
            <a:endParaRPr lang="en-US" b="0" i="0" dirty="0">
              <a:effectLst/>
              <a:latin typeface="-apple-syste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2666580" y="482025"/>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5A8AFB03-ED90-D527-3556-97428E3278CA}"/>
              </a:ext>
            </a:extLst>
          </p:cNvPr>
          <p:cNvSpPr txBox="1"/>
          <p:nvPr/>
        </p:nvSpPr>
        <p:spPr>
          <a:xfrm>
            <a:off x="381000" y="1524000"/>
            <a:ext cx="8457360" cy="1477328"/>
          </a:xfrm>
          <a:prstGeom prst="rect">
            <a:avLst/>
          </a:prstGeom>
          <a:noFill/>
        </p:spPr>
        <p:txBody>
          <a:bodyPr wrap="square">
            <a:spAutoFit/>
          </a:bodyPr>
          <a:lstStyle/>
          <a:p>
            <a:r>
              <a:rPr lang="en-US" dirty="0" smtClean="0"/>
              <a:t>It </a:t>
            </a:r>
            <a:r>
              <a:rPr lang="en-US" dirty="0"/>
              <a:t>is a common practice that students have to go to the Main library and search for the books they are interested in borrowing. However, this can be a time-consuming and exhausting process, as the books are arranged by department and genres in separate sections, but the shelfs are still large and crowded. To address these issues, we embarked on this project.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10307</TotalTime>
  <Words>1925</Words>
  <Application>Microsoft Office PowerPoint</Application>
  <PresentationFormat>On-screen Show (4:3)</PresentationFormat>
  <Paragraphs>100</Paragraphs>
  <Slides>17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Arial Black</vt:lpstr>
      <vt:lpstr>Bookman Old Style</vt:lpstr>
      <vt:lpstr>Calibri</vt:lpstr>
      <vt:lpstr>DejaVu Sans</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Venkata Sathwik Reddy Danda</cp:lastModifiedBy>
  <cp:revision>718</cp:revision>
  <dcterms:modified xsi:type="dcterms:W3CDTF">2023-11-05T17:38:19Z</dcterms:modified>
</cp:coreProperties>
</file>