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79" r:id="rId5"/>
    <p:sldId id="262" r:id="rId6"/>
    <p:sldId id="269" r:id="rId7"/>
    <p:sldId id="270" r:id="rId8"/>
    <p:sldId id="271" r:id="rId9"/>
    <p:sldId id="280" r:id="rId10"/>
    <p:sldId id="281" r:id="rId11"/>
    <p:sldId id="267" r:id="rId12"/>
    <p:sldId id="263" r:id="rId13"/>
    <p:sldId id="276" r:id="rId14"/>
    <p:sldId id="282" r:id="rId15"/>
    <p:sldId id="277" r:id="rId16"/>
    <p:sldId id="278" r:id="rId17"/>
    <p:sldId id="283"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t>5/14/2021</a:t>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t>5/14/2021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5/14/2021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t>5/14/2021</a:t>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2170" y="3378927"/>
            <a:ext cx="9971313" cy="1976847"/>
          </a:xfrm>
        </p:spPr>
        <p:txBody>
          <a:bodyPr>
            <a:normAutofit/>
          </a:bodyPr>
          <a:lstStyle/>
          <a:p>
            <a:pPr algn="ctr"/>
            <a:r>
              <a:rPr lang="en-IN" dirty="0" smtClean="0"/>
              <a:t>Fake </a:t>
            </a:r>
            <a:r>
              <a:rPr lang="en-IN" dirty="0">
                <a:latin typeface="Times New Roman" panose="02020603050405020304" pitchFamily="18" charset="0"/>
                <a:cs typeface="Times New Roman" panose="02020603050405020304" pitchFamily="18" charset="0"/>
              </a:rPr>
              <a:t>Currency</a:t>
            </a:r>
            <a:r>
              <a:rPr lang="en-IN" dirty="0"/>
              <a:t> </a:t>
            </a:r>
            <a:r>
              <a:rPr lang="en-IN" dirty="0" smtClean="0"/>
              <a:t>Detection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694055"/>
          </a:xfrm>
        </p:spPr>
        <p:txBody>
          <a:bodyPr/>
          <a:lstStyle/>
          <a:p>
            <a:r>
              <a:rPr lang="en-US" b="1" dirty="0">
                <a:latin typeface="Times New Roman" panose="02020603050405020304" pitchFamily="18" charset="0"/>
                <a:cs typeface="Times New Roman" panose="02020603050405020304" pitchFamily="18" charset="0"/>
              </a:rPr>
              <a:t>Activity Diagram:</a:t>
            </a:r>
          </a:p>
        </p:txBody>
      </p:sp>
      <p:pic>
        <p:nvPicPr>
          <p:cNvPr id="2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1188" y="750627"/>
            <a:ext cx="6428096" cy="52355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922" y="614150"/>
            <a:ext cx="11241358" cy="585684"/>
          </a:xfrm>
        </p:spPr>
        <p:txBody>
          <a:bodyPr/>
          <a:lstStyle/>
          <a:p>
            <a:r>
              <a:rPr lang="en-IN" sz="4000" b="1" dirty="0" smtClean="0">
                <a:latin typeface="Times New Roman" panose="02020603050405020304" pitchFamily="18" charset="0"/>
                <a:cs typeface="Times New Roman" panose="02020603050405020304" pitchFamily="18" charset="0"/>
              </a:rPr>
              <a:t>Methodology</a:t>
            </a:r>
            <a:r>
              <a:rPr lang="en-US" altLang="en-IN" b="1" dirty="0" smtClean="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116993" y="1574450"/>
            <a:ext cx="10332720" cy="4648835"/>
          </a:xfrm>
        </p:spPr>
        <p:txBody>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Acquisition of currency note using digital scanner</a:t>
            </a:r>
          </a:p>
          <a:p>
            <a:pPr algn="just">
              <a:lnSpc>
                <a:spcPct val="150000"/>
              </a:lnSpc>
            </a:pPr>
            <a:r>
              <a:rPr lang="en-US" sz="2000" dirty="0" smtClean="0">
                <a:latin typeface="Times New Roman" panose="02020603050405020304" pitchFamily="18" charset="0"/>
                <a:cs typeface="Times New Roman" panose="02020603050405020304" pitchFamily="18" charset="0"/>
              </a:rPr>
              <a:t>Pre-process the captured image</a:t>
            </a:r>
          </a:p>
          <a:p>
            <a:pPr algn="just">
              <a:lnSpc>
                <a:spcPct val="150000"/>
              </a:lnSpc>
            </a:pPr>
            <a:r>
              <a:rPr lang="en-US" sz="2000" dirty="0" smtClean="0">
                <a:latin typeface="Times New Roman" panose="02020603050405020304" pitchFamily="18" charset="0"/>
                <a:cs typeface="Times New Roman" panose="02020603050405020304" pitchFamily="18" charset="0"/>
              </a:rPr>
              <a:t>Perform segmentation on the image and extract feature</a:t>
            </a:r>
          </a:p>
          <a:p>
            <a:pPr algn="just">
              <a:lnSpc>
                <a:spcPct val="150000"/>
              </a:lnSpc>
            </a:pPr>
            <a:r>
              <a:rPr lang="en-US" sz="2000" dirty="0" smtClean="0">
                <a:latin typeface="Times New Roman" panose="02020603050405020304" pitchFamily="18" charset="0"/>
                <a:cs typeface="Times New Roman" panose="02020603050405020304" pitchFamily="18" charset="0"/>
              </a:rPr>
              <a:t>Categorization of note on basic of colour and denomination</a:t>
            </a:r>
          </a:p>
          <a:p>
            <a:pPr algn="just">
              <a:lnSpc>
                <a:spcPct val="150000"/>
              </a:lnSpc>
            </a:pPr>
            <a:r>
              <a:rPr lang="en-US" sz="2000" dirty="0" smtClean="0">
                <a:latin typeface="Times New Roman" panose="02020603050405020304" pitchFamily="18" charset="0"/>
                <a:cs typeface="Times New Roman" panose="02020603050405020304" pitchFamily="18" charset="0"/>
              </a:rPr>
              <a:t>UV validation for presence of dashed metal strip</a:t>
            </a:r>
          </a:p>
          <a:p>
            <a:pPr algn="just">
              <a:lnSpc>
                <a:spcPct val="150000"/>
              </a:lnSpc>
            </a:pPr>
            <a:r>
              <a:rPr lang="en-US" sz="2000" dirty="0" smtClean="0">
                <a:latin typeface="Times New Roman" panose="02020603050405020304" pitchFamily="18" charset="0"/>
                <a:cs typeface="Times New Roman" panose="02020603050405020304" pitchFamily="18" charset="0"/>
              </a:rPr>
              <a:t>Watermark Validation for presence of Watermark image of Mahatma Gandhi on the note</a:t>
            </a:r>
          </a:p>
          <a:p>
            <a:pPr algn="just">
              <a:lnSpc>
                <a:spcPct val="150000"/>
              </a:lnSpc>
            </a:pPr>
            <a:r>
              <a:rPr lang="en-US" sz="2000" dirty="0" smtClean="0">
                <a:latin typeface="Times New Roman" panose="02020603050405020304" pitchFamily="18" charset="0"/>
                <a:cs typeface="Times New Roman" panose="02020603050405020304" pitchFamily="18" charset="0"/>
              </a:rPr>
              <a:t>Based on results classify the note as Real or Fake</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61" y="526993"/>
            <a:ext cx="10972800" cy="582613"/>
          </a:xfrm>
        </p:spPr>
        <p:txBody>
          <a:bodyPr/>
          <a:lstStyle/>
          <a:p>
            <a:r>
              <a:rPr lang="en-IN" b="1" dirty="0">
                <a:latin typeface="Times New Roman" panose="02020603050405020304" pitchFamily="18" charset="0"/>
                <a:cs typeface="Times New Roman" panose="02020603050405020304" pitchFamily="18" charset="0"/>
              </a:rPr>
              <a:t>Expected Input and Output</a:t>
            </a:r>
            <a:r>
              <a:rPr lang="en-US" altLang="en-IN"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609600" y="1397635"/>
            <a:ext cx="10972800" cy="4730115"/>
          </a:xfrm>
        </p:spPr>
        <p:txBody>
          <a:bodyPr/>
          <a:lstStyle/>
          <a:p>
            <a:pPr algn="just"/>
            <a:r>
              <a:rPr lang="en-US" sz="2000" dirty="0">
                <a:latin typeface="Times New Roman" panose="02020603050405020304" pitchFamily="18" charset="0"/>
                <a:cs typeface="Times New Roman" panose="02020603050405020304" pitchFamily="18" charset="0"/>
              </a:rPr>
              <a:t>Input-</a:t>
            </a:r>
          </a:p>
          <a:p>
            <a:pPr marL="0" indent="0" algn="just">
              <a:buFont typeface="Wingdings" panose="05000000000000000000" pitchFamily="2" charset="2"/>
              <a:buChar char="Ø"/>
            </a:pPr>
            <a:r>
              <a:rPr lang="en-US" sz="2000" dirty="0">
                <a:sym typeface="+mn-ea"/>
              </a:rPr>
              <a:t> </a:t>
            </a:r>
            <a:r>
              <a:rPr lang="en-US" sz="2000" dirty="0">
                <a:latin typeface="Times New Roman" panose="02020603050405020304" pitchFamily="18" charset="0"/>
                <a:cs typeface="Times New Roman" panose="02020603050405020304" pitchFamily="18" charset="0"/>
                <a:sym typeface="+mn-ea"/>
              </a:rPr>
              <a:t>Image of Currency note such as 100 Rupee Note, 200 Rupee Note, 500 Rupee Note and 2000 Rupee Note.</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Output-</a:t>
            </a:r>
          </a:p>
          <a:p>
            <a:pPr lvl="1"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mean intensity of both color components of currency note and extracted features of currency note are compared with threshold value to conclude that the currency is real or </a:t>
            </a:r>
            <a:r>
              <a:rPr lang="en-US" sz="2000" dirty="0" smtClean="0">
                <a:latin typeface="Times New Roman" panose="02020603050405020304" pitchFamily="18" charset="0"/>
                <a:cs typeface="Times New Roman" panose="02020603050405020304" pitchFamily="18" charset="0"/>
              </a:rPr>
              <a:t>fake.</a:t>
            </a:r>
          </a:p>
          <a:p>
            <a:pPr lvl="1"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currency is fake the system concludes that “currency is fake” and shows where the differences are in the currencies otherwise if currency is not fake the system concludes that “currency is original”.</a:t>
            </a:r>
          </a:p>
          <a:p>
            <a:pPr lvl="1"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8657" y="313330"/>
            <a:ext cx="10972800" cy="582613"/>
          </a:xfrm>
        </p:spPr>
        <p:txBody>
          <a:bodyPr/>
          <a:lstStyle/>
          <a:p>
            <a:r>
              <a:rPr lang="en-US" b="1" dirty="0">
                <a:latin typeface="Times New Roman" panose="02020603050405020304" pitchFamily="18" charset="0"/>
                <a:cs typeface="Times New Roman" panose="02020603050405020304" pitchFamily="18" charset="0"/>
              </a:rPr>
              <a:t>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5084313"/>
              </p:ext>
            </p:extLst>
          </p:nvPr>
        </p:nvGraphicFramePr>
        <p:xfrm>
          <a:off x="926627" y="1078172"/>
          <a:ext cx="10018879" cy="4845154"/>
        </p:xfrm>
        <a:graphic>
          <a:graphicData uri="http://schemas.openxmlformats.org/drawingml/2006/table">
            <a:tbl>
              <a:tblPr firstRow="1" bandRow="1">
                <a:tableStyleId>{5940675A-B579-460E-94D1-54222C63F5DA}</a:tableStyleId>
              </a:tblPr>
              <a:tblGrid>
                <a:gridCol w="1434239">
                  <a:extLst>
                    <a:ext uri="{9D8B030D-6E8A-4147-A177-3AD203B41FA5}">
                      <a16:colId xmlns:a16="http://schemas.microsoft.com/office/drawing/2014/main" val="20000"/>
                    </a:ext>
                  </a:extLst>
                </a:gridCol>
                <a:gridCol w="2560567">
                  <a:extLst>
                    <a:ext uri="{9D8B030D-6E8A-4147-A177-3AD203B41FA5}">
                      <a16:colId xmlns:a16="http://schemas.microsoft.com/office/drawing/2014/main" val="20001"/>
                    </a:ext>
                  </a:extLst>
                </a:gridCol>
                <a:gridCol w="1439606">
                  <a:extLst>
                    <a:ext uri="{9D8B030D-6E8A-4147-A177-3AD203B41FA5}">
                      <a16:colId xmlns:a16="http://schemas.microsoft.com/office/drawing/2014/main" val="20002"/>
                    </a:ext>
                  </a:extLst>
                </a:gridCol>
                <a:gridCol w="1757580">
                  <a:extLst>
                    <a:ext uri="{9D8B030D-6E8A-4147-A177-3AD203B41FA5}">
                      <a16:colId xmlns:a16="http://schemas.microsoft.com/office/drawing/2014/main" val="20003"/>
                    </a:ext>
                  </a:extLst>
                </a:gridCol>
                <a:gridCol w="1760264">
                  <a:extLst>
                    <a:ext uri="{9D8B030D-6E8A-4147-A177-3AD203B41FA5}">
                      <a16:colId xmlns:a16="http://schemas.microsoft.com/office/drawing/2014/main" val="20004"/>
                    </a:ext>
                  </a:extLst>
                </a:gridCol>
                <a:gridCol w="1066623">
                  <a:extLst>
                    <a:ext uri="{9D8B030D-6E8A-4147-A177-3AD203B41FA5}">
                      <a16:colId xmlns:a16="http://schemas.microsoft.com/office/drawing/2014/main" val="20005"/>
                    </a:ext>
                  </a:extLst>
                </a:gridCol>
              </a:tblGrid>
              <a:tr h="641454">
                <a:tc>
                  <a:txBody>
                    <a:bodyPr/>
                    <a:lstStyle/>
                    <a:p>
                      <a:pPr indent="0" algn="ctr">
                        <a:buNone/>
                      </a:pPr>
                      <a:r>
                        <a:rPr lang="en-US" sz="1100" b="0" dirty="0">
                          <a:latin typeface="Times New Roman" panose="02020603050405020304" pitchFamily="18" charset="0"/>
                          <a:cs typeface="Times New Roman" panose="02020603050405020304" pitchFamily="18" charset="0"/>
                        </a:rPr>
                        <a:t>Test </a:t>
                      </a:r>
                      <a:r>
                        <a:rPr lang="en-US" sz="1100" b="0" dirty="0" smtClean="0">
                          <a:latin typeface="Times New Roman" panose="02020603050405020304" pitchFamily="18" charset="0"/>
                          <a:cs typeface="Times New Roman" panose="02020603050405020304" pitchFamily="18" charset="0"/>
                        </a:rPr>
                        <a:t>Case No</a:t>
                      </a:r>
                      <a:r>
                        <a:rPr lang="en-US" sz="1100" b="0" dirty="0">
                          <a:latin typeface="Times New Roman" panose="02020603050405020304" pitchFamily="18" charset="0"/>
                          <a:cs typeface="Times New Roman" panose="02020603050405020304" pitchFamily="18" charset="0"/>
                        </a:rPr>
                        <a:t>.</a:t>
                      </a:r>
                      <a:endParaRPr 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Test Case</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Input</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ExpectedOutput</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Actual Output</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Status</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0580">
                <a:tc>
                  <a:txBody>
                    <a:bodyPr/>
                    <a:lstStyle/>
                    <a:p>
                      <a:pPr indent="0" algn="ctr">
                        <a:buNone/>
                      </a:pPr>
                      <a:r>
                        <a:rPr lang="en-US" sz="1100" b="0">
                          <a:latin typeface="Times New Roman" panose="02020603050405020304" pitchFamily="18" charset="0"/>
                          <a:cs typeface="Times New Roman" panose="02020603050405020304" pitchFamily="18" charset="0"/>
                        </a:rPr>
                        <a:t>1</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Upload Image</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Image</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     Image Uploaded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    Image Uploaded</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Pass</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8680">
                <a:tc>
                  <a:txBody>
                    <a:bodyPr/>
                    <a:lstStyle/>
                    <a:p>
                      <a:pPr indent="0" algn="ctr">
                        <a:buNone/>
                      </a:pPr>
                      <a:r>
                        <a:rPr lang="en-US" sz="1100" b="0">
                          <a:latin typeface="Times New Roman" panose="02020603050405020304" pitchFamily="18" charset="0"/>
                          <a:cs typeface="Times New Roman" panose="02020603050405020304" pitchFamily="18" charset="0"/>
                        </a:rPr>
                        <a:t>2</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    Finding Denomination and basic classification</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Image</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Denomination Identified</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Denomination Identified</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Pass</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0580">
                <a:tc>
                  <a:txBody>
                    <a:bodyPr/>
                    <a:lstStyle/>
                    <a:p>
                      <a:pPr indent="0" algn="ctr">
                        <a:buNone/>
                      </a:pPr>
                      <a:r>
                        <a:rPr lang="en-US" sz="1100" b="0">
                          <a:latin typeface="Times New Roman" panose="02020603050405020304" pitchFamily="18" charset="0"/>
                          <a:cs typeface="Times New Roman" panose="02020603050405020304" pitchFamily="18" charset="0"/>
                        </a:rPr>
                        <a:t>3</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Ultraviolet Validation</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     Contrast Adjusted Image</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Checked for presence of metal strip</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Checked for presence of metal strip</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Pass</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0580">
                <a:tc>
                  <a:txBody>
                    <a:bodyPr/>
                    <a:lstStyle/>
                    <a:p>
                      <a:pPr indent="0" algn="ctr">
                        <a:buNone/>
                      </a:pPr>
                      <a:r>
                        <a:rPr lang="en-US" sz="1100" b="0">
                          <a:latin typeface="Times New Roman" panose="02020603050405020304" pitchFamily="18" charset="0"/>
                          <a:cs typeface="Times New Roman" panose="02020603050405020304" pitchFamily="18" charset="0"/>
                        </a:rPr>
                        <a:t>4</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pitchFamily="18" charset="0"/>
                          <a:cs typeface="Times New Roman" panose="02020603050405020304" pitchFamily="18" charset="0"/>
                        </a:rPr>
                        <a:t>Watermark Validation</a:t>
                      </a:r>
                      <a:endParaRPr 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Image with backlight</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Checked for presence of watermark</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Checked for presence of watermark</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Pass</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43280">
                <a:tc>
                  <a:txBody>
                    <a:bodyPr/>
                    <a:lstStyle/>
                    <a:p>
                      <a:pPr indent="0" algn="ctr">
                        <a:buNone/>
                      </a:pPr>
                      <a:r>
                        <a:rPr lang="en-US" sz="1100" b="0">
                          <a:latin typeface="Times New Roman" panose="02020603050405020304" pitchFamily="18" charset="0"/>
                          <a:cs typeface="Times New Roman" panose="02020603050405020304" pitchFamily="18" charset="0"/>
                        </a:rPr>
                        <a:t>5</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Final Result(Fake or Real)</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pitchFamily="18" charset="0"/>
                          <a:cs typeface="Times New Roman" panose="02020603050405020304" pitchFamily="18" charset="0"/>
                        </a:rPr>
                        <a:t> Output of above three steps</a:t>
                      </a:r>
                      <a:endParaRPr 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Note Classified(Fake or Real)</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pitchFamily="18" charset="0"/>
                          <a:cs typeface="Times New Roman" panose="02020603050405020304" pitchFamily="18" charset="0"/>
                        </a:rPr>
                        <a:t>Note Classified(Fake or Real)</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pitchFamily="18" charset="0"/>
                          <a:cs typeface="Times New Roman" panose="02020603050405020304" pitchFamily="18" charset="0"/>
                        </a:rPr>
                        <a:t>Pass</a:t>
                      </a:r>
                      <a:endParaRPr lang="en-US" sz="11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61" y="486050"/>
            <a:ext cx="10972800" cy="582613"/>
          </a:xfrm>
        </p:spPr>
        <p:txBody>
          <a:bodyPr/>
          <a:lstStyle/>
          <a:p>
            <a:r>
              <a:rPr lang="en-US" b="1" dirty="0">
                <a:latin typeface="Times New Roman" panose="02020603050405020304" pitchFamily="18" charset="0"/>
                <a:cs typeface="Times New Roman" panose="02020603050405020304" pitchFamily="18" charset="0"/>
              </a:rPr>
              <a:t>Installation Guide:</a:t>
            </a:r>
          </a:p>
        </p:txBody>
      </p:sp>
      <p:sp>
        <p:nvSpPr>
          <p:cNvPr id="3" name="Content Placeholder 2"/>
          <p:cNvSpPr>
            <a:spLocks noGrp="1"/>
          </p:cNvSpPr>
          <p:nvPr>
            <p:ph idx="1"/>
          </p:nvPr>
        </p:nvSpPr>
        <p:spPr>
          <a:xfrm>
            <a:off x="568657" y="1488676"/>
            <a:ext cx="10972800" cy="4871085"/>
          </a:xfrm>
        </p:spPr>
        <p:txBody>
          <a:bodyPr/>
          <a:lstStyle/>
          <a:p>
            <a:pPr algn="just"/>
            <a:r>
              <a:rPr lang="en-US" sz="2000" dirty="0">
                <a:latin typeface="Times New Roman" panose="02020603050405020304" pitchFamily="18" charset="0"/>
                <a:cs typeface="Times New Roman" panose="02020603050405020304" pitchFamily="18" charset="0"/>
              </a:rPr>
              <a:t>Step 1 – Create a virtual environment for flask.</a:t>
            </a:r>
          </a:p>
          <a:p>
            <a:pPr algn="just"/>
            <a:r>
              <a:rPr lang="en-US" sz="2000" dirty="0">
                <a:latin typeface="Times New Roman" panose="02020603050405020304" pitchFamily="18" charset="0"/>
                <a:cs typeface="Times New Roman" panose="02020603050405020304" pitchFamily="18" charset="0"/>
              </a:rPr>
              <a:t>Step 2 – Install Flask.</a:t>
            </a:r>
          </a:p>
          <a:p>
            <a:pPr algn="just"/>
            <a:r>
              <a:rPr lang="en-US" sz="2000" dirty="0">
                <a:latin typeface="Times New Roman" panose="02020603050405020304" pitchFamily="18" charset="0"/>
                <a:cs typeface="Times New Roman" panose="02020603050405020304" pitchFamily="18" charset="0"/>
              </a:rPr>
              <a:t>Step 3 – Install all the python packages mentioned in provided text files </a:t>
            </a:r>
          </a:p>
          <a:p>
            <a:pPr algn="just"/>
            <a:r>
              <a:rPr lang="en-US" sz="2000" dirty="0">
                <a:latin typeface="Times New Roman" panose="02020603050405020304" pitchFamily="18" charset="0"/>
                <a:cs typeface="Times New Roman" panose="02020603050405020304" pitchFamily="18" charset="0"/>
              </a:rPr>
              <a:t>Step 4 – Download zip folder provided on the </a:t>
            </a:r>
            <a:r>
              <a:rPr lang="en-US" sz="2000" dirty="0" smtClean="0">
                <a:latin typeface="Times New Roman" panose="02020603050405020304" pitchFamily="18" charset="0"/>
                <a:cs typeface="Times New Roman" panose="02020603050405020304" pitchFamily="18" charset="0"/>
              </a:rPr>
              <a:t>Google </a:t>
            </a:r>
            <a:r>
              <a:rPr lang="en-US" sz="2000" dirty="0">
                <a:latin typeface="Times New Roman" panose="02020603050405020304" pitchFamily="18" charset="0"/>
                <a:cs typeface="Times New Roman" panose="02020603050405020304" pitchFamily="18" charset="0"/>
              </a:rPr>
              <a:t>drive. Extract folder and copy all the files present in the folder to the folder created for virtual environment.</a:t>
            </a:r>
          </a:p>
          <a:p>
            <a:pPr algn="just"/>
            <a:r>
              <a:rPr lang="en-US" sz="2000" dirty="0">
                <a:latin typeface="Times New Roman" panose="02020603050405020304" pitchFamily="18" charset="0"/>
                <a:cs typeface="Times New Roman" panose="02020603050405020304" pitchFamily="18" charset="0"/>
              </a:rPr>
              <a:t>Step 5 – Now go to command prompt and run gui-trial.py file using Python gui-trial.py</a:t>
            </a:r>
          </a:p>
          <a:p>
            <a:pPr algn="just"/>
            <a:r>
              <a:rPr lang="en-US" sz="2000" dirty="0">
                <a:latin typeface="Times New Roman" panose="02020603050405020304" pitchFamily="18" charset="0"/>
                <a:cs typeface="Times New Roman" panose="02020603050405020304" pitchFamily="18" charset="0"/>
              </a:rPr>
              <a:t>Now after successful execution of the command you will be provided with a link(http://127.0.0.1:5000/).</a:t>
            </a:r>
          </a:p>
          <a:p>
            <a:pPr algn="just"/>
            <a:r>
              <a:rPr lang="en-US" sz="2000" dirty="0">
                <a:latin typeface="Times New Roman" panose="02020603050405020304" pitchFamily="18" charset="0"/>
                <a:cs typeface="Times New Roman" panose="02020603050405020304" pitchFamily="18" charset="0"/>
              </a:rPr>
              <a:t>Copy this link and paste it in your browser and click on go. You will be sent to home page of our project and you can use our program to check whether your currency notes are real or fake.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66" y="520321"/>
            <a:ext cx="10972800" cy="582613"/>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73123" y="1434058"/>
            <a:ext cx="10972800" cy="4953000"/>
          </a:xfrm>
        </p:spPr>
        <p:txBody>
          <a:bodyPr>
            <a:normAutofit/>
          </a:bodyPr>
          <a:lstStyle/>
          <a:p>
            <a:pPr algn="just"/>
            <a:r>
              <a:rPr lang="en-US" sz="2000" dirty="0">
                <a:latin typeface="Times New Roman" panose="02020603050405020304" pitchFamily="18" charset="0"/>
                <a:cs typeface="Times New Roman" panose="02020603050405020304" pitchFamily="18" charset="0"/>
              </a:rPr>
              <a:t>This project helps to detect the fake currency using image processing.</a:t>
            </a:r>
          </a:p>
          <a:p>
            <a:pPr algn="just"/>
            <a:r>
              <a:rPr lang="en-US" sz="2000" dirty="0">
                <a:latin typeface="Times New Roman" panose="02020603050405020304" pitchFamily="18" charset="0"/>
                <a:cs typeface="Times New Roman" panose="02020603050405020304" pitchFamily="18" charset="0"/>
              </a:rPr>
              <a:t>This would eliminate the circulation of fake note in the system to some extent.</a:t>
            </a:r>
          </a:p>
          <a:p>
            <a:pPr algn="just"/>
            <a:r>
              <a:rPr lang="en-US" sz="2000" dirty="0">
                <a:latin typeface="Times New Roman" panose="02020603050405020304" pitchFamily="18" charset="0"/>
                <a:cs typeface="Times New Roman" panose="02020603050405020304" pitchFamily="18" charset="0"/>
              </a:rPr>
              <a:t>It would provide an opportunity for the user to properly detect the authenticity of note actually without going to the banks. This project discussed a technique for verifying Indian paper currency</a:t>
            </a:r>
          </a:p>
          <a:p>
            <a:pPr algn="just"/>
            <a:r>
              <a:rPr lang="en-US" sz="2000" dirty="0">
                <a:latin typeface="Times New Roman" panose="02020603050405020304" pitchFamily="18" charset="0"/>
                <a:cs typeface="Times New Roman" panose="02020603050405020304" pitchFamily="18" charset="0"/>
              </a:rPr>
              <a:t>By using digital image processing, analysis of Currency Image is more accurate as well as this method is efficient in terms of cost and time consuming as compared to existing techniques.</a:t>
            </a:r>
          </a:p>
          <a:p>
            <a:pPr algn="just"/>
            <a:r>
              <a:rPr lang="en-US" sz="2000" dirty="0">
                <a:latin typeface="Times New Roman" panose="02020603050405020304" pitchFamily="18" charset="0"/>
                <a:cs typeface="Times New Roman" panose="02020603050405020304" pitchFamily="18" charset="0"/>
              </a:rPr>
              <a:t>The work will surely be very useful for minimizing the fake currency. Mobile app is developed which would be useful for normal as well as visually impaired persons, the same system can be developed for the </a:t>
            </a:r>
            <a:r>
              <a:rPr lang="en-US" sz="2000" dirty="0" smtClean="0">
                <a:latin typeface="Times New Roman" panose="02020603050405020304" pitchFamily="18" charset="0"/>
                <a:cs typeface="Times New Roman" panose="02020603050405020304" pitchFamily="18" charset="0"/>
              </a:rPr>
              <a:t>remaining.</a:t>
            </a:r>
          </a:p>
          <a:p>
            <a:pPr algn="just"/>
            <a:r>
              <a:rPr lang="en-US" sz="2000" dirty="0" smtClean="0">
                <a:latin typeface="Times New Roman" panose="02020603050405020304" pitchFamily="18" charset="0"/>
                <a:cs typeface="Times New Roman" panose="02020603050405020304" pitchFamily="18" charset="0"/>
              </a:rPr>
              <a:t>Accuracy is much more improved than previous similar projects. It reaches </a:t>
            </a:r>
            <a:r>
              <a:rPr lang="en-US" sz="2000" dirty="0" err="1" smtClean="0">
                <a:latin typeface="Times New Roman" panose="02020603050405020304" pitchFamily="18" charset="0"/>
                <a:cs typeface="Times New Roman" panose="02020603050405020304" pitchFamily="18" charset="0"/>
              </a:rPr>
              <a:t>upto</a:t>
            </a:r>
            <a:r>
              <a:rPr lang="en-US" sz="2000" dirty="0" smtClean="0">
                <a:latin typeface="Times New Roman" panose="02020603050405020304" pitchFamily="18" charset="0"/>
                <a:cs typeface="Times New Roman" panose="02020603050405020304" pitchFamily="18" charset="0"/>
              </a:rPr>
              <a:t> almost 99% with well trained data.</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17" y="560658"/>
            <a:ext cx="10972800" cy="582613"/>
          </a:xfrm>
        </p:spPr>
        <p:txBody>
          <a:bodyPr/>
          <a:lstStyle/>
          <a:p>
            <a:r>
              <a:rPr lang="en-US" b="1"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771525" y="1479550"/>
            <a:ext cx="10810875" cy="4648200"/>
          </a:xfrm>
        </p:spPr>
        <p:txBody>
          <a:bodyPr/>
          <a:lstStyle/>
          <a:p>
            <a:pPr algn="just"/>
            <a:r>
              <a:rPr lang="en-US" sz="2000" dirty="0">
                <a:latin typeface="Times New Roman" panose="02020603050405020304" pitchFamily="18" charset="0"/>
                <a:cs typeface="Times New Roman" panose="02020603050405020304" pitchFamily="18" charset="0"/>
              </a:rPr>
              <a:t>As the new currencies are used in the market, the proposed system seems to be useful to detect the currency to be genuine or not.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system compares more features for feature extraction than other proposed systems.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shows where the differences are in the currencies instead of simply displaying the result.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system is useful to common people.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657"/>
            <a:ext cx="10972800" cy="582613"/>
          </a:xfrm>
        </p:spPr>
        <p:txBody>
          <a:bodyPr/>
          <a:lstStyle/>
          <a:p>
            <a:r>
              <a:rPr lang="en-US" b="1" dirty="0">
                <a:latin typeface="Times New Roman" panose="02020603050405020304" pitchFamily="18" charset="0"/>
                <a:cs typeface="Times New Roman" panose="02020603050405020304" pitchFamily="18" charset="0"/>
                <a:sym typeface="+mn-ea"/>
              </a:rPr>
              <a:t>ETHICS: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0643" y="933345"/>
            <a:ext cx="10607040" cy="5328285"/>
          </a:xfrm>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As A Computer Science &amp; Engineering Student, I believe it is Unethical To,</a:t>
            </a:r>
          </a:p>
          <a:p>
            <a:pPr algn="just"/>
            <a:r>
              <a:rPr lang="en-US" sz="2000" dirty="0">
                <a:latin typeface="Times New Roman" panose="02020603050405020304" pitchFamily="18" charset="0"/>
                <a:cs typeface="Times New Roman" panose="02020603050405020304" pitchFamily="18" charset="0"/>
              </a:rPr>
              <a:t> 1. Surf the internet for personal interest and non-class related purposes during classes</a:t>
            </a:r>
          </a:p>
          <a:p>
            <a:pPr algn="just"/>
            <a:r>
              <a:rPr lang="en-US" sz="2000" dirty="0">
                <a:latin typeface="Times New Roman" panose="02020603050405020304" pitchFamily="18" charset="0"/>
                <a:cs typeface="Times New Roman" panose="02020603050405020304" pitchFamily="18" charset="0"/>
              </a:rPr>
              <a:t> 2. Make a copy of software for personal or commercial use </a:t>
            </a:r>
          </a:p>
          <a:p>
            <a:pPr algn="just"/>
            <a:r>
              <a:rPr lang="en-US" sz="2000" dirty="0">
                <a:latin typeface="Times New Roman" panose="02020603050405020304" pitchFamily="18" charset="0"/>
                <a:cs typeface="Times New Roman" panose="02020603050405020304" pitchFamily="18" charset="0"/>
              </a:rPr>
              <a:t>3. Make a copy of software for a friend</a:t>
            </a:r>
          </a:p>
          <a:p>
            <a:pPr algn="just"/>
            <a:r>
              <a:rPr lang="en-US" sz="2000" dirty="0">
                <a:latin typeface="Times New Roman" panose="02020603050405020304" pitchFamily="18" charset="0"/>
                <a:cs typeface="Times New Roman" panose="02020603050405020304" pitchFamily="18" charset="0"/>
              </a:rPr>
              <a:t>4. Loan CDs of software to friends</a:t>
            </a:r>
          </a:p>
          <a:p>
            <a:pPr algn="just"/>
            <a:r>
              <a:rPr lang="en-US" sz="2000" dirty="0">
                <a:latin typeface="Times New Roman" panose="02020603050405020304" pitchFamily="18" charset="0"/>
                <a:cs typeface="Times New Roman" panose="02020603050405020304" pitchFamily="18" charset="0"/>
              </a:rPr>
              <a:t>5. Download pirated software from the internet</a:t>
            </a:r>
          </a:p>
          <a:p>
            <a:pPr algn="just"/>
            <a:r>
              <a:rPr lang="en-US" sz="2000" dirty="0">
                <a:latin typeface="Times New Roman" panose="02020603050405020304" pitchFamily="18" charset="0"/>
                <a:cs typeface="Times New Roman" panose="02020603050405020304" pitchFamily="18" charset="0"/>
              </a:rPr>
              <a:t>6. Distribute pirated software from the internet </a:t>
            </a:r>
          </a:p>
          <a:p>
            <a:pPr algn="just"/>
            <a:r>
              <a:rPr lang="en-US" sz="2000" dirty="0">
                <a:latin typeface="Times New Roman" panose="02020603050405020304" pitchFamily="18" charset="0"/>
                <a:cs typeface="Times New Roman" panose="02020603050405020304" pitchFamily="18" charset="0"/>
              </a:rPr>
              <a:t>7. Buy software with a single user license and then install it on multiple Computers </a:t>
            </a:r>
          </a:p>
          <a:p>
            <a:pPr algn="just"/>
            <a:r>
              <a:rPr lang="en-US" sz="2000" dirty="0">
                <a:latin typeface="Times New Roman" panose="02020603050405020304" pitchFamily="18" charset="0"/>
                <a:cs typeface="Times New Roman" panose="02020603050405020304" pitchFamily="18" charset="0"/>
              </a:rPr>
              <a:t>8. Share a pirated copy of software </a:t>
            </a:r>
          </a:p>
          <a:p>
            <a:pPr algn="just"/>
            <a:r>
              <a:rPr lang="en-US" sz="2000" dirty="0">
                <a:latin typeface="Times New Roman" panose="02020603050405020304" pitchFamily="18" charset="0"/>
                <a:cs typeface="Times New Roman" panose="02020603050405020304" pitchFamily="18" charset="0"/>
              </a:rPr>
              <a:t>9. Install a pirated copy of software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115" y="344777"/>
            <a:ext cx="10972800" cy="582613"/>
          </a:xfrm>
        </p:spPr>
        <p:txBody>
          <a:bodyPr/>
          <a:lstStyle/>
          <a:p>
            <a:r>
              <a:rPr lang="en-IN" b="1" dirty="0">
                <a:latin typeface="Times New Roman" panose="02020603050405020304" pitchFamily="18" charset="0"/>
                <a:cs typeface="Times New Roman" panose="02020603050405020304" pitchFamily="18" charset="0"/>
              </a:rPr>
              <a:t>References</a:t>
            </a:r>
            <a:r>
              <a:rPr lang="en-US" altLang="en-IN"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29945" y="1241425"/>
            <a:ext cx="10497185" cy="4623435"/>
          </a:xfrm>
        </p:spPr>
        <p:txBody>
          <a:bodyPr>
            <a:noAutofit/>
          </a:bodyPr>
          <a:lstStyle/>
          <a:p>
            <a:pPr algn="just"/>
            <a:r>
              <a:rPr lang="en-US" sz="1600" b="1" dirty="0">
                <a:sym typeface="+mn-ea"/>
              </a:rPr>
              <a:t>[1]“Indian Currency Denomination Identification Using Image Processing Technique”</a:t>
            </a:r>
            <a:r>
              <a:rPr lang="en-US" sz="1600" dirty="0">
                <a:sym typeface="+mn-ea"/>
              </a:rPr>
              <a:t> by Vipin Kumar Jain, Dr. Ritu Vijay .</a:t>
            </a:r>
            <a:endParaRPr lang="en-US" sz="1600" dirty="0"/>
          </a:p>
          <a:p>
            <a:pPr algn="just"/>
            <a:r>
              <a:rPr lang="en-US" sz="1600" dirty="0">
                <a:sym typeface="+mn-ea"/>
              </a:rPr>
              <a:t>[</a:t>
            </a:r>
            <a:r>
              <a:rPr lang="en-US" sz="1600" b="1" dirty="0">
                <a:sym typeface="+mn-ea"/>
              </a:rPr>
              <a:t>2]</a:t>
            </a:r>
            <a:r>
              <a:rPr lang="en-US" sz="1600" dirty="0">
                <a:sym typeface="+mn-ea"/>
              </a:rPr>
              <a:t>P. D. Deshpande and A. Shrivastava,“ </a:t>
            </a:r>
            <a:r>
              <a:rPr lang="en-US" sz="1600" b="1" dirty="0">
                <a:sym typeface="+mn-ea"/>
              </a:rPr>
              <a:t>Indian Currency Recognition and Authentication using Image Processing </a:t>
            </a:r>
            <a:r>
              <a:rPr lang="en-US" sz="1600" dirty="0">
                <a:sym typeface="+mn-ea"/>
              </a:rPr>
              <a:t>,” IJARSE, Vol. 07, No. 7, pp. 1107-1119, 2018.</a:t>
            </a:r>
            <a:endParaRPr lang="en-US" sz="1600" dirty="0"/>
          </a:p>
          <a:p>
            <a:pPr algn="just"/>
            <a:r>
              <a:rPr lang="en-US" sz="1600" b="1" dirty="0">
                <a:sym typeface="+mn-ea"/>
              </a:rPr>
              <a:t>[3]</a:t>
            </a:r>
            <a:r>
              <a:rPr lang="en-US" sz="1600" dirty="0">
                <a:sym typeface="+mn-ea"/>
              </a:rPr>
              <a:t>K. Sawant and C. More, “</a:t>
            </a:r>
            <a:r>
              <a:rPr lang="en-US" sz="1600" b="1" dirty="0">
                <a:sym typeface="+mn-ea"/>
              </a:rPr>
              <a:t>Currency Recognition Using Image Processing and Minimum Distance Classifier Technique</a:t>
            </a:r>
            <a:r>
              <a:rPr lang="en-US" sz="1600" dirty="0">
                <a:sym typeface="+mn-ea"/>
              </a:rPr>
              <a:t>,” IJAERS, Vol. 3, No. 3, pp. 1-8, 2016.</a:t>
            </a:r>
            <a:endParaRPr lang="en-US" sz="1600" dirty="0"/>
          </a:p>
          <a:p>
            <a:pPr algn="just"/>
            <a:r>
              <a:rPr lang="en-US" sz="1600" b="1" dirty="0">
                <a:sym typeface="+mn-ea"/>
              </a:rPr>
              <a:t>[4]</a:t>
            </a:r>
            <a:r>
              <a:rPr lang="en-US" sz="1600" dirty="0">
                <a:sym typeface="+mn-ea"/>
              </a:rPr>
              <a:t>K. B. Zende, B. Kokare, S. Pise and P. S. Togrikar, “</a:t>
            </a:r>
            <a:r>
              <a:rPr lang="en-US" sz="1600" b="1" dirty="0">
                <a:sym typeface="+mn-ea"/>
              </a:rPr>
              <a:t>Fake Note Detection System</a:t>
            </a:r>
            <a:r>
              <a:rPr lang="en-US" sz="1600" dirty="0">
                <a:sym typeface="+mn-ea"/>
              </a:rPr>
              <a:t>,” IJIRT, Vol. 4, No. 1, pp. 46-49, 2017.</a:t>
            </a:r>
            <a:endParaRPr lang="en-US" sz="1600" dirty="0"/>
          </a:p>
          <a:p>
            <a:pPr algn="just"/>
            <a:r>
              <a:rPr lang="en-US" sz="1600" b="1" dirty="0">
                <a:sym typeface="+mn-ea"/>
              </a:rPr>
              <a:t>[5]</a:t>
            </a:r>
            <a:r>
              <a:rPr lang="en-US" sz="1600" dirty="0">
                <a:sym typeface="+mn-ea"/>
              </a:rPr>
              <a:t>Eshita Pilania, Bhavika Arora, ― “</a:t>
            </a:r>
            <a:r>
              <a:rPr lang="en-US" sz="1600" b="1" dirty="0">
                <a:sym typeface="+mn-ea"/>
              </a:rPr>
              <a:t>Recognition of Fake Currency Based on Security Thread Feature of Currency</a:t>
            </a:r>
            <a:r>
              <a:rPr lang="en-US" sz="1600" dirty="0">
                <a:sym typeface="+mn-ea"/>
              </a:rPr>
              <a:t>” International Journal Of Engineering And Computer Science, ISSN: 2319-7242</a:t>
            </a:r>
            <a:endParaRPr lang="en-US" sz="1600" dirty="0"/>
          </a:p>
          <a:p>
            <a:pPr algn="just"/>
            <a:r>
              <a:rPr lang="en-US" sz="1600" b="1" dirty="0">
                <a:sym typeface="+mn-ea"/>
              </a:rPr>
              <a:t>[6]</a:t>
            </a:r>
            <a:r>
              <a:rPr lang="en-US" sz="1600" dirty="0">
                <a:sym typeface="+mn-ea"/>
              </a:rPr>
              <a:t>P. Julia Grace, Ph.D., A. Sheema, “</a:t>
            </a:r>
            <a:r>
              <a:rPr lang="en-US" sz="1600" b="1" dirty="0">
                <a:sym typeface="+mn-ea"/>
              </a:rPr>
              <a:t>A survey on Fake Indian Paper Currency Identification System</a:t>
            </a:r>
            <a:r>
              <a:rPr lang="en-US" sz="1600" dirty="0">
                <a:sym typeface="+mn-ea"/>
              </a:rPr>
              <a:t>” Grace et al., International Journal of Advanced Research in Computer Science and Software Engineering (6-7), July- 2016, pp. 340-345 ISSN: 2277 128X</a:t>
            </a:r>
            <a:endParaRPr lang="en-US" sz="1600" dirty="0"/>
          </a:p>
          <a:p>
            <a:pPr algn="just"/>
            <a:r>
              <a:rPr lang="en-US" sz="1600" b="1" dirty="0">
                <a:sym typeface="+mn-ea"/>
              </a:rPr>
              <a:t>[7]</a:t>
            </a:r>
            <a:r>
              <a:rPr lang="en-US" sz="1600" dirty="0">
                <a:sym typeface="+mn-ea"/>
              </a:rPr>
              <a:t>Komal Vora, Ami Shah, Jay Mehta, “</a:t>
            </a:r>
            <a:r>
              <a:rPr lang="en-US" sz="1600" b="1" dirty="0">
                <a:sym typeface="+mn-ea"/>
              </a:rPr>
              <a:t>A Review Paper on Currency Recognition System</a:t>
            </a:r>
            <a:r>
              <a:rPr lang="en-US" sz="1600" dirty="0">
                <a:sym typeface="+mn-ea"/>
              </a:rPr>
              <a:t>”International Journal of Computer Applications (0975 – 8887), Volume 115 – No. 20, April 2015</a:t>
            </a:r>
            <a:endParaRPr lang="en-US" sz="1600" dirty="0"/>
          </a:p>
          <a:p>
            <a:pPr algn="just"/>
            <a:r>
              <a:rPr lang="en-US" sz="1600" b="1" dirty="0">
                <a:sym typeface="+mn-ea"/>
              </a:rPr>
              <a:t>[8]</a:t>
            </a:r>
            <a:r>
              <a:rPr lang="en-US" sz="1600" dirty="0">
                <a:sym typeface="+mn-ea"/>
              </a:rPr>
              <a:t>Yanyan Qin, Hongke Xu , Huiru Chen, “</a:t>
            </a:r>
            <a:r>
              <a:rPr lang="en-US" sz="1600" b="1" dirty="0">
                <a:sym typeface="+mn-ea"/>
              </a:rPr>
              <a:t>Image Feature Points Matching via Improved ORB</a:t>
            </a:r>
            <a:r>
              <a:rPr lang="en-US" sz="1600" dirty="0">
                <a:sym typeface="+mn-ea"/>
              </a:rPr>
              <a:t>”, ICPIC, Vol. 14, pp. 204-208, 2014.</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231" y="1544361"/>
            <a:ext cx="8728218" cy="3050907"/>
          </a:xfrm>
        </p:spPr>
        <p:txBody>
          <a:bodyPr>
            <a:noAutofit/>
          </a:bodyPr>
          <a:lstStyle/>
          <a:p>
            <a:pPr algn="ctr"/>
            <a:r>
              <a:rPr lang="en-IN" sz="13800" dirty="0">
                <a:latin typeface="Bernard MT Condensed" panose="020508060609050204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3540"/>
            <a:ext cx="10972800" cy="582613"/>
          </a:xfrm>
        </p:spPr>
        <p:txBody>
          <a:bodyPr/>
          <a:lstStyle/>
          <a:p>
            <a:r>
              <a:rPr lang="en-IN" b="1" dirty="0">
                <a:latin typeface="Times New Roman" panose="02020603050405020304" pitchFamily="18" charset="0"/>
                <a:cs typeface="Times New Roman" panose="02020603050405020304" pitchFamily="18" charset="0"/>
              </a:rPr>
              <a:t>Introduction</a:t>
            </a:r>
            <a:r>
              <a:rPr lang="en-US" altLang="en-IN"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474033" y="1283601"/>
            <a:ext cx="11094720" cy="4994275"/>
          </a:xfrm>
        </p:spPr>
        <p:txBody>
          <a:bodyPr>
            <a:normAutofit/>
          </a:bodyPr>
          <a:lstStyle/>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are surrounded by various technologies and these technologies are growing day by day in rapid manner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people are utilizing the advantages of such technology to fulfill their bad </a:t>
            </a:r>
            <a:r>
              <a:rPr lang="en-US" sz="2000" dirty="0" smtClean="0">
                <a:latin typeface="Times New Roman" panose="02020603050405020304" pitchFamily="18" charset="0"/>
                <a:cs typeface="Times New Roman" panose="02020603050405020304" pitchFamily="18" charset="0"/>
              </a:rPr>
              <a:t>purposes.</a:t>
            </a:r>
          </a:p>
          <a:p>
            <a:r>
              <a:rPr lang="en-US" sz="2000" dirty="0" smtClean="0">
                <a:latin typeface="Times New Roman" panose="02020603050405020304" pitchFamily="18" charset="0"/>
                <a:cs typeface="Times New Roman" panose="02020603050405020304" pitchFamily="18" charset="0"/>
              </a:rPr>
              <a:t>Producing Fake </a:t>
            </a:r>
            <a:r>
              <a:rPr lang="en-US" sz="2000" dirty="0">
                <a:latin typeface="Times New Roman" panose="02020603050405020304" pitchFamily="18" charset="0"/>
                <a:cs typeface="Times New Roman" panose="02020603050405020304" pitchFamily="18" charset="0"/>
              </a:rPr>
              <a:t>currency notes </a:t>
            </a:r>
            <a:r>
              <a:rPr lang="en-US" sz="2000" dirty="0" smtClean="0">
                <a:latin typeface="Times New Roman" panose="02020603050405020304" pitchFamily="18" charset="0"/>
                <a:cs typeface="Times New Roman" panose="02020603050405020304" pitchFamily="18" charset="0"/>
              </a:rPr>
              <a:t>is best example.</a:t>
            </a:r>
          </a:p>
          <a:p>
            <a:r>
              <a:rPr lang="en-US" sz="2000" dirty="0" smtClean="0">
                <a:latin typeface="Times New Roman" panose="02020603050405020304" pitchFamily="18" charset="0"/>
                <a:cs typeface="Times New Roman" panose="02020603050405020304" pitchFamily="18" charset="0"/>
              </a:rPr>
              <a:t>We need a system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such </a:t>
            </a:r>
            <a:r>
              <a:rPr lang="en-US" sz="2000" dirty="0">
                <a:latin typeface="Times New Roman" panose="02020603050405020304" pitchFamily="18" charset="0"/>
                <a:cs typeface="Times New Roman" panose="02020603050405020304" pitchFamily="18" charset="0"/>
              </a:rPr>
              <a:t>that any person can use it easily and detect the authenticity of the currency he </a:t>
            </a:r>
            <a:r>
              <a:rPr lang="en-US" sz="2000" dirty="0" smtClean="0">
                <a:latin typeface="Times New Roman" panose="02020603050405020304" pitchFamily="18" charset="0"/>
                <a:cs typeface="Times New Roman" panose="02020603050405020304" pitchFamily="18" charset="0"/>
              </a:rPr>
              <a:t>has.</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technology of currency recognition basically aims for identifying and extracting visible and invisible features of currency </a:t>
            </a:r>
            <a:r>
              <a:rPr lang="en-US" sz="2000" dirty="0" smtClean="0">
                <a:latin typeface="Times New Roman" panose="02020603050405020304" pitchFamily="18" charset="0"/>
                <a:cs typeface="Times New Roman" panose="02020603050405020304" pitchFamily="18" charset="0"/>
              </a:rPr>
              <a:t>notes.</a:t>
            </a:r>
          </a:p>
          <a:p>
            <a:r>
              <a:rPr lang="en-US" sz="2000" dirty="0" smtClean="0">
                <a:latin typeface="Times New Roman" panose="02020603050405020304" pitchFamily="18" charset="0"/>
                <a:cs typeface="Times New Roman" panose="02020603050405020304" pitchFamily="18" charset="0"/>
              </a:rPr>
              <a:t>But </a:t>
            </a:r>
            <a:r>
              <a:rPr lang="en-US" sz="2000" dirty="0">
                <a:latin typeface="Times New Roman" panose="02020603050405020304" pitchFamily="18" charset="0"/>
                <a:cs typeface="Times New Roman" panose="02020603050405020304" pitchFamily="18" charset="0"/>
              </a:rPr>
              <a:t>the best way is to use the visible features of the note. </a:t>
            </a:r>
            <a:r>
              <a:rPr lang="en-US" sz="2000" dirty="0" smtClean="0">
                <a:latin typeface="Times New Roman" panose="02020603050405020304" pitchFamily="18" charset="0"/>
                <a:cs typeface="Times New Roman" panose="02020603050405020304" pitchFamily="18" charset="0"/>
              </a:rPr>
              <a:t> We </a:t>
            </a:r>
            <a:r>
              <a:rPr lang="en-US" sz="2000" dirty="0">
                <a:latin typeface="Times New Roman" panose="02020603050405020304" pitchFamily="18" charset="0"/>
                <a:cs typeface="Times New Roman" panose="02020603050405020304" pitchFamily="18" charset="0"/>
              </a:rPr>
              <a:t>extract the features of the image of the currency note and apply proper algorithms to improve accuracy to recognize the note.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520" y="627380"/>
            <a:ext cx="10759440" cy="532130"/>
          </a:xfrm>
        </p:spPr>
        <p:txBody>
          <a:bodyPr/>
          <a:lstStyle/>
          <a:p>
            <a:r>
              <a:rPr lang="en-IN" b="1" dirty="0">
                <a:latin typeface="Times New Roman" panose="02020603050405020304" pitchFamily="18" charset="0"/>
                <a:cs typeface="Times New Roman" panose="02020603050405020304" pitchFamily="18" charset="0"/>
              </a:rPr>
              <a:t>Problem Statement</a:t>
            </a:r>
            <a:r>
              <a:rPr lang="en-US" altLang="en-IN"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78173" y="1610436"/>
            <a:ext cx="9475527" cy="4207434"/>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Fake currency notes are increasing day by day and are affecting Indian economy severely. In order to minimize them, easy detection is necessary. Build an application to detect counterfeit currency notes with maximum accuracy using deep leaning.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25" y="591820"/>
            <a:ext cx="10972800" cy="582613"/>
          </a:xfrm>
        </p:spPr>
        <p:txBody>
          <a:bodyPr/>
          <a:lstStyle/>
          <a:p>
            <a:r>
              <a:rPr lang="en-US" b="1" dirty="0">
                <a:latin typeface="Times New Roman" panose="02020603050405020304" pitchFamily="18" charset="0"/>
                <a:cs typeface="Times New Roman" panose="02020603050405020304" pitchFamily="18" charset="0"/>
                <a:sym typeface="+mn-ea"/>
              </a:rPr>
              <a:t>Literature Review: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2320" y="875665"/>
            <a:ext cx="10800080" cy="5252085"/>
          </a:xfrm>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Fake currency detection is a serious issue worldwide, affecting the economy of almost every country including </a:t>
            </a:r>
            <a:r>
              <a:rPr lang="en-US" sz="2000" dirty="0" smtClean="0">
                <a:latin typeface="Times New Roman" panose="02020603050405020304" pitchFamily="18" charset="0"/>
                <a:cs typeface="Times New Roman" panose="02020603050405020304" pitchFamily="18" charset="0"/>
              </a:rPr>
              <a:t>India.</a:t>
            </a: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counterfeiters are becoming harder to track down because of their use of highly advanced technology One of the most effective methods to stop counterfeiting can be the use of counterfeit detection software that is easily available and is efficient.</a:t>
            </a:r>
          </a:p>
          <a:p>
            <a:pPr algn="just"/>
            <a:r>
              <a:rPr lang="en-US" sz="2000" dirty="0">
                <a:latin typeface="Times New Roman" panose="02020603050405020304" pitchFamily="18" charset="0"/>
                <a:cs typeface="Times New Roman" panose="02020603050405020304" pitchFamily="18" charset="0"/>
              </a:rPr>
              <a:t>Our project will recognize Indian currency notes using a real-time image obtained from a webcam. The background of our topic is image processing technology and applying it for the purpose of verifying valid currency </a:t>
            </a:r>
            <a:r>
              <a:rPr lang="en-US" sz="2000" dirty="0" err="1" smtClean="0">
                <a:latin typeface="Times New Roman" panose="02020603050405020304" pitchFamily="18" charset="0"/>
                <a:cs typeface="Times New Roman" panose="02020603050405020304" pitchFamily="18" charset="0"/>
              </a:rPr>
              <a:t>notes.The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success rate of this software can be measured in terms of accuracy and speed</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We inspected many previous works done and studied well so that we can come up with an idea of overcoming them.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5300"/>
            <a:ext cx="10972800" cy="582613"/>
          </a:xfrm>
        </p:spPr>
        <p:txBody>
          <a:bodyPr/>
          <a:lstStyle/>
          <a:p>
            <a:r>
              <a:rPr lang="en-IN" b="1" dirty="0">
                <a:latin typeface="Times New Roman" panose="02020603050405020304" pitchFamily="18" charset="0"/>
                <a:cs typeface="Times New Roman" panose="02020603050405020304" pitchFamily="18" charset="0"/>
              </a:rPr>
              <a:t>Objectives</a:t>
            </a:r>
            <a:r>
              <a:rPr lang="en-US" altLang="en-IN" b="1" dirty="0"/>
              <a:t>:</a:t>
            </a:r>
          </a:p>
        </p:txBody>
      </p:sp>
      <p:sp>
        <p:nvSpPr>
          <p:cNvPr id="3" name="Content Placeholder 2"/>
          <p:cNvSpPr>
            <a:spLocks noGrp="1"/>
          </p:cNvSpPr>
          <p:nvPr>
            <p:ph idx="1"/>
          </p:nvPr>
        </p:nvSpPr>
        <p:spPr>
          <a:xfrm>
            <a:off x="1003916" y="1344656"/>
            <a:ext cx="9606280" cy="4215130"/>
          </a:xfrm>
        </p:spPr>
        <p:txBody>
          <a:bodyPr>
            <a:norm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objectives of this project are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To abstract out </a:t>
            </a:r>
            <a:r>
              <a:rPr lang="en-US" sz="2000" smtClean="0">
                <a:latin typeface="Times New Roman" panose="02020603050405020304" pitchFamily="18" charset="0"/>
                <a:cs typeface="Times New Roman" panose="02020603050405020304" pitchFamily="18" charset="0"/>
              </a:rPr>
              <a:t>accurate </a:t>
            </a:r>
            <a:r>
              <a:rPr lang="en-US" sz="2000" smtClean="0">
                <a:latin typeface="Times New Roman" panose="02020603050405020304" pitchFamily="18" charset="0"/>
                <a:cs typeface="Times New Roman" panose="02020603050405020304" pitchFamily="18" charset="0"/>
              </a:rPr>
              <a:t>results</a:t>
            </a:r>
            <a:r>
              <a:rPr lang="en-US" sz="200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thread-line and color of Currency image taken and feature extraction with help of region-based CNN algorithm.</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detect accurately whether the note image provided to application is counterfeit or real.</a:t>
            </a:r>
          </a:p>
          <a:p>
            <a:pPr lvl="0" algn="just"/>
            <a:r>
              <a:rPr lang="en-US" sz="2000" dirty="0">
                <a:latin typeface="Times New Roman" panose="02020603050405020304" pitchFamily="18" charset="0"/>
                <a:cs typeface="Times New Roman" panose="02020603050405020304" pitchFamily="18" charset="0"/>
              </a:rPr>
              <a:t>To achieve more speed and accuracy as well as ease in use by common people than many other older currency detection techniques available.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180"/>
            <a:ext cx="10972800" cy="582613"/>
          </a:xfrm>
        </p:spPr>
        <p:txBody>
          <a:bodyPr/>
          <a:lstStyle/>
          <a:p>
            <a:r>
              <a:rPr lang="en-US" b="1" dirty="0" smtClean="0">
                <a:latin typeface="Times New Roman" panose="02020603050405020304" pitchFamily="18" charset="0"/>
                <a:cs typeface="Times New Roman" panose="02020603050405020304" pitchFamily="18" charset="0"/>
              </a:rPr>
              <a:t>Requirement</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Specifications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56005" y="1346835"/>
            <a:ext cx="10526395" cy="4780915"/>
          </a:xfrm>
        </p:spPr>
        <p:txBody>
          <a:bodyPr>
            <a:normAutofit/>
          </a:bodyPr>
          <a:lstStyle/>
          <a:p>
            <a:pPr marL="0" indent="0">
              <a:lnSpc>
                <a:spcPct val="200000"/>
              </a:lnSpc>
              <a:buNone/>
            </a:pPr>
            <a:r>
              <a:rPr lang="en-US" sz="2200" b="1" dirty="0">
                <a:latin typeface="Times New Roman" panose="02020603050405020304" pitchFamily="18" charset="0"/>
                <a:cs typeface="Times New Roman" panose="02020603050405020304" pitchFamily="18" charset="0"/>
              </a:rPr>
              <a:t>HARDWARE </a:t>
            </a:r>
            <a:r>
              <a:rPr lang="en-US" sz="2200" b="1" dirty="0" smtClean="0">
                <a:latin typeface="Times New Roman" panose="02020603050405020304" pitchFamily="18" charset="0"/>
                <a:cs typeface="Times New Roman" panose="02020603050405020304" pitchFamily="18" charset="0"/>
              </a:rPr>
              <a:t>REQUIREMENTS</a:t>
            </a:r>
            <a:r>
              <a:rPr lang="en-US" sz="2200"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Processor Type     : Pentium-IV</a:t>
            </a:r>
          </a:p>
          <a:p>
            <a:pPr lvl="0"/>
            <a:r>
              <a:rPr lang="en-US" sz="1800" dirty="0">
                <a:latin typeface="Times New Roman" panose="02020603050405020304" pitchFamily="18" charset="0"/>
                <a:cs typeface="Times New Roman" panose="02020603050405020304" pitchFamily="18" charset="0"/>
              </a:rPr>
              <a:t>Speed                    : 2.4 </a:t>
            </a:r>
            <a:r>
              <a:rPr lang="en-US" sz="1800" dirty="0" smtClean="0">
                <a:latin typeface="Times New Roman" panose="02020603050405020304" pitchFamily="18" charset="0"/>
                <a:cs typeface="Times New Roman" panose="02020603050405020304" pitchFamily="18" charset="0"/>
              </a:rPr>
              <a:t>GHz</a:t>
            </a:r>
          </a:p>
          <a:p>
            <a:pPr lvl="0"/>
            <a:r>
              <a:rPr lang="en-US" sz="1800" dirty="0" smtClean="0">
                <a:latin typeface="Times New Roman" panose="02020603050405020304" pitchFamily="18" charset="0"/>
                <a:cs typeface="Times New Roman" panose="02020603050405020304" pitchFamily="18" charset="0"/>
              </a:rPr>
              <a:t>RAM                       </a:t>
            </a:r>
            <a:r>
              <a:rPr lang="en-US" sz="1800" dirty="0">
                <a:latin typeface="Times New Roman" panose="02020603050405020304" pitchFamily="18" charset="0"/>
                <a:cs typeface="Times New Roman" panose="02020603050405020304" pitchFamily="18" charset="0"/>
              </a:rPr>
              <a:t>: 2</a:t>
            </a:r>
            <a:r>
              <a:rPr lang="en-US" sz="1800" dirty="0" smtClean="0">
                <a:latin typeface="Times New Roman" panose="02020603050405020304" pitchFamily="18" charset="0"/>
                <a:cs typeface="Times New Roman" panose="02020603050405020304" pitchFamily="18" charset="0"/>
              </a:rPr>
              <a:t>  GB RAM</a:t>
            </a:r>
          </a:p>
          <a:p>
            <a:pPr lvl="0"/>
            <a:r>
              <a:rPr lang="en-US" sz="1800" dirty="0" smtClean="0">
                <a:latin typeface="Times New Roman" panose="02020603050405020304" pitchFamily="18" charset="0"/>
                <a:cs typeface="Times New Roman" panose="02020603050405020304" pitchFamily="18" charset="0"/>
              </a:rPr>
              <a:t>Hard </a:t>
            </a:r>
            <a:r>
              <a:rPr lang="en-US" sz="1800" dirty="0">
                <a:latin typeface="Times New Roman" panose="02020603050405020304" pitchFamily="18" charset="0"/>
                <a:cs typeface="Times New Roman" panose="02020603050405020304" pitchFamily="18" charset="0"/>
              </a:rPr>
              <a:t>disk              : 20 GB </a:t>
            </a:r>
            <a:r>
              <a:rPr lang="en-US" sz="1800" dirty="0" smtClean="0">
                <a:latin typeface="Times New Roman" panose="02020603050405020304" pitchFamily="18" charset="0"/>
                <a:cs typeface="Times New Roman" panose="02020603050405020304" pitchFamily="18" charset="0"/>
              </a:rPr>
              <a:t>HDD</a:t>
            </a:r>
            <a:r>
              <a:rPr lang="en-US" sz="1800" dirty="0">
                <a:latin typeface="Times New Roman" panose="02020603050405020304" pitchFamily="18" charset="0"/>
                <a:cs typeface="Times New Roman" panose="02020603050405020304" pitchFamily="18" charset="0"/>
              </a:rPr>
              <a:t> </a:t>
            </a:r>
          </a:p>
          <a:p>
            <a:pPr marL="0" indent="0">
              <a:lnSpc>
                <a:spcPct val="200000"/>
              </a:lnSpc>
              <a:buNone/>
            </a:pPr>
            <a:r>
              <a:rPr lang="en-US" sz="2200" b="1" dirty="0" smtClean="0">
                <a:latin typeface="Times New Roman" panose="02020603050405020304" pitchFamily="18" charset="0"/>
                <a:cs typeface="Times New Roman" panose="02020603050405020304" pitchFamily="18" charset="0"/>
              </a:rPr>
              <a:t>SOFTWARE REQUIREMENTS</a:t>
            </a:r>
            <a:r>
              <a:rPr lang="en-US" sz="22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Operating System : Windows </a:t>
            </a:r>
            <a:r>
              <a:rPr lang="en-US" sz="1800" dirty="0" smtClean="0">
                <a:latin typeface="Times New Roman" panose="02020603050405020304" pitchFamily="18" charset="0"/>
                <a:cs typeface="Times New Roman" panose="02020603050405020304" pitchFamily="18" charset="0"/>
              </a:rPr>
              <a:t>XP or above</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Software Programming </a:t>
            </a:r>
            <a:r>
              <a:rPr lang="en-US" sz="1800" dirty="0" smtClean="0">
                <a:latin typeface="Times New Roman" panose="02020603050405020304" pitchFamily="18" charset="0"/>
                <a:cs typeface="Times New Roman" panose="02020603050405020304" pitchFamily="18" charset="0"/>
              </a:rPr>
              <a:t>Packages : </a:t>
            </a:r>
          </a:p>
          <a:p>
            <a:pPr lvl="7">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Python</a:t>
            </a:r>
          </a:p>
          <a:p>
            <a:pPr lvl="7">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Tensor flow</a:t>
            </a:r>
          </a:p>
          <a:p>
            <a:pPr lvl="7">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Keras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166" y="-327935"/>
            <a:ext cx="9168765" cy="1665605"/>
          </a:xfrm>
        </p:spPr>
        <p:txBody>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Functional Requirements: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1725" y="1132764"/>
            <a:ext cx="10021200" cy="5845886"/>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This </a:t>
            </a:r>
            <a:r>
              <a:rPr lang="en-US" sz="2000" dirty="0" smtClean="0">
                <a:latin typeface="Times New Roman" panose="02020603050405020304" pitchFamily="18" charset="0"/>
                <a:cs typeface="Times New Roman" panose="02020603050405020304" pitchFamily="18" charset="0"/>
              </a:rPr>
              <a:t>should </a:t>
            </a:r>
            <a:r>
              <a:rPr lang="en-US" sz="2000" dirty="0">
                <a:latin typeface="Times New Roman" panose="02020603050405020304" pitchFamily="18" charset="0"/>
                <a:cs typeface="Times New Roman" panose="02020603050405020304" pitchFamily="18" charset="0"/>
              </a:rPr>
              <a:t>be able to retrieve results accurately from classifier.</a:t>
            </a:r>
          </a:p>
          <a:p>
            <a:pPr lvl="0" algn="just"/>
            <a:r>
              <a:rPr lang="en-US" sz="2000" dirty="0" smtClean="0">
                <a:latin typeface="Times New Roman" panose="02020603050405020304" pitchFamily="18" charset="0"/>
                <a:cs typeface="Times New Roman" panose="02020603050405020304" pitchFamily="18" charset="0"/>
              </a:rPr>
              <a:t>The Android </a:t>
            </a:r>
            <a:r>
              <a:rPr lang="en-US" sz="2000" dirty="0">
                <a:latin typeface="Times New Roman" panose="02020603050405020304" pitchFamily="18" charset="0"/>
                <a:cs typeface="Times New Roman" panose="02020603050405020304" pitchFamily="18" charset="0"/>
              </a:rPr>
              <a:t>application must capture the image of Currency note properly and successfully transforms it to image processing and classification algorithm. </a:t>
            </a:r>
          </a:p>
          <a:p>
            <a:pPr lvl="0" algn="just"/>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application should </a:t>
            </a:r>
            <a:r>
              <a:rPr lang="en-US" sz="2000" dirty="0">
                <a:latin typeface="Times New Roman" panose="02020603050405020304" pitchFamily="18" charset="0"/>
                <a:cs typeface="Times New Roman" panose="02020603050405020304" pitchFamily="18" charset="0"/>
              </a:rPr>
              <a:t>be able to relay the result to the user using audio feedback along with normal window display for visually challenged peoples.</a:t>
            </a:r>
          </a:p>
          <a:p>
            <a:pPr lvl="0" algn="just"/>
            <a:r>
              <a:rPr lang="en-US" sz="2000" dirty="0">
                <a:latin typeface="Times New Roman" panose="02020603050405020304" pitchFamily="18" charset="0"/>
                <a:cs typeface="Times New Roman" panose="02020603050405020304" pitchFamily="18" charset="0"/>
              </a:rPr>
              <a:t>The system should provide a vast and easily accessible dataset to deal with deep learning properly.</a:t>
            </a:r>
          </a:p>
          <a:p>
            <a:pPr lvl="0" algn="just"/>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CNN architecture(MobileNetV2) </a:t>
            </a:r>
            <a:r>
              <a:rPr lang="en-US" sz="2000" dirty="0">
                <a:latin typeface="Times New Roman" panose="02020603050405020304" pitchFamily="18" charset="0"/>
                <a:cs typeface="Times New Roman" panose="02020603050405020304" pitchFamily="18" charset="0"/>
              </a:rPr>
              <a:t>used must be appropriate according to parameters we extract.</a:t>
            </a:r>
          </a:p>
          <a:p>
            <a:pPr lvl="0" algn="just"/>
            <a:r>
              <a:rPr lang="en-US" sz="2000" dirty="0">
                <a:latin typeface="Times New Roman" panose="02020603050405020304" pitchFamily="18" charset="0"/>
                <a:cs typeface="Times New Roman" panose="02020603050405020304" pitchFamily="18" charset="0"/>
              </a:rPr>
              <a:t>Region selection must be done in very accurate and proper manner by classifier</a:t>
            </a:r>
            <a:r>
              <a:rPr lang="en-US" sz="2000" dirty="0" smtClean="0">
                <a:latin typeface="Times New Roman" panose="02020603050405020304" pitchFamily="18" charset="0"/>
                <a:cs typeface="Times New Roman" panose="02020603050405020304" pitchFamily="18" charset="0"/>
              </a:rPr>
              <a:t>.</a:t>
            </a:r>
          </a:p>
          <a:p>
            <a:pPr lvl="0" algn="just"/>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1" dirty="0" smtClean="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smtClean="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678" y="592815"/>
            <a:ext cx="8759190" cy="1036320"/>
          </a:xfrm>
        </p:spPr>
        <p:txBody>
          <a:bodyPr/>
          <a:lstStyle/>
          <a:p>
            <a:r>
              <a:rPr lang="en-US" b="1" dirty="0" smtClean="0">
                <a:latin typeface="Times New Roman" panose="02020603050405020304" pitchFamily="18" charset="0"/>
                <a:cs typeface="Times New Roman" panose="02020603050405020304" pitchFamily="18" charset="0"/>
              </a:rPr>
              <a:t>Non-Functional Requirements: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5218" y="1337480"/>
            <a:ext cx="10031104" cy="4519759"/>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The camera should be clear and capable to capture image with clarity above some minimum threshold clarity size.</a:t>
            </a:r>
          </a:p>
          <a:p>
            <a:pPr lvl="0" algn="just"/>
            <a:r>
              <a:rPr lang="en-US" sz="2000" dirty="0">
                <a:latin typeface="Times New Roman" panose="02020603050405020304" pitchFamily="18" charset="0"/>
                <a:cs typeface="Times New Roman" panose="02020603050405020304" pitchFamily="18" charset="0"/>
              </a:rPr>
              <a:t>There should be minimal lag between capturing the image and the result.</a:t>
            </a:r>
          </a:p>
          <a:p>
            <a:pPr lvl="0" algn="just"/>
            <a:r>
              <a:rPr lang="en-US" sz="2000" dirty="0">
                <a:latin typeface="Times New Roman" panose="02020603050405020304" pitchFamily="18" charset="0"/>
                <a:cs typeface="Times New Roman" panose="02020603050405020304" pitchFamily="18" charset="0"/>
              </a:rPr>
              <a:t>The dataset must be well trained and validated enough.</a:t>
            </a:r>
          </a:p>
          <a:p>
            <a:pPr lvl="0" algn="just"/>
            <a:r>
              <a:rPr lang="en-US" sz="2000" dirty="0">
                <a:latin typeface="Times New Roman" panose="02020603050405020304" pitchFamily="18" charset="0"/>
                <a:cs typeface="Times New Roman" panose="02020603050405020304" pitchFamily="18" charset="0"/>
              </a:rPr>
              <a:t>The classification technique used must be chosen according to need and ease of use. </a:t>
            </a:r>
          </a:p>
          <a:p>
            <a:pPr lvl="0" algn="just"/>
            <a:r>
              <a:rPr lang="en-US" sz="2000" dirty="0">
                <a:latin typeface="Times New Roman" panose="02020603050405020304" pitchFamily="18" charset="0"/>
                <a:cs typeface="Times New Roman" panose="02020603050405020304" pitchFamily="18" charset="0"/>
              </a:rPr>
              <a:t>The image processing should be done with desirable accuracy. </a:t>
            </a:r>
          </a:p>
          <a:p>
            <a:pPr lvl="0" algn="just"/>
            <a:r>
              <a:rPr lang="en-US" sz="2000" dirty="0">
                <a:latin typeface="Times New Roman" panose="02020603050405020304" pitchFamily="18" charset="0"/>
                <a:cs typeface="Times New Roman" panose="02020603050405020304" pitchFamily="18" charset="0"/>
              </a:rPr>
              <a:t>The system should give valid result for positive as well as negative test cases.</a:t>
            </a:r>
          </a:p>
          <a:p>
            <a:pPr lvl="0" algn="just"/>
            <a:r>
              <a:rPr lang="en-US" sz="2000" dirty="0">
                <a:latin typeface="Times New Roman" panose="02020603050405020304" pitchFamily="18" charset="0"/>
                <a:cs typeface="Times New Roman" panose="02020603050405020304" pitchFamily="18" charset="0"/>
              </a:rPr>
              <a:t>The system should try to get more and more accurate with maximum use.</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5935"/>
            <a:ext cx="10972800" cy="561975"/>
          </a:xfrm>
        </p:spPr>
        <p:txBody>
          <a:bodyPr/>
          <a:lstStyle/>
          <a:p>
            <a:r>
              <a:rPr lang="en-US" b="1" dirty="0">
                <a:latin typeface="Times New Roman" panose="02020603050405020304" pitchFamily="18" charset="0"/>
                <a:cs typeface="Times New Roman" panose="02020603050405020304" pitchFamily="18" charset="0"/>
              </a:rPr>
              <a:t>Architecture Design of System:</a:t>
            </a:r>
          </a:p>
        </p:txBody>
      </p:sp>
      <p:pic>
        <p:nvPicPr>
          <p:cNvPr id="10"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0878" y="1551030"/>
            <a:ext cx="9771797" cy="4140086"/>
          </a:xfrm>
          <a:prstGeom prst="rect">
            <a:avLst/>
          </a:prstGeom>
          <a:noFill/>
          <a:ln>
            <a:noFill/>
          </a:ln>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TotalTime>
  <Words>1629</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SimSun</vt:lpstr>
      <vt:lpstr>Arial</vt:lpstr>
      <vt:lpstr>Bernard MT Condensed</vt:lpstr>
      <vt:lpstr>Times New Roman</vt:lpstr>
      <vt:lpstr>Wingdings</vt:lpstr>
      <vt:lpstr>Orange Waves</vt:lpstr>
      <vt:lpstr>Fake Currency Detection</vt:lpstr>
      <vt:lpstr>Introduction:</vt:lpstr>
      <vt:lpstr>Problem Statement:</vt:lpstr>
      <vt:lpstr>Literature Review:</vt:lpstr>
      <vt:lpstr>Objectives:</vt:lpstr>
      <vt:lpstr>Requirement Specifications:</vt:lpstr>
      <vt:lpstr> Functional Requirements:</vt:lpstr>
      <vt:lpstr>Non-Functional Requirements: </vt:lpstr>
      <vt:lpstr>Architecture Design of System:</vt:lpstr>
      <vt:lpstr>Activity Diagram:</vt:lpstr>
      <vt:lpstr>Methodology:</vt:lpstr>
      <vt:lpstr>Expected Input and Output:</vt:lpstr>
      <vt:lpstr>Testing:</vt:lpstr>
      <vt:lpstr>Installation Guide:</vt:lpstr>
      <vt:lpstr>Conclusion:</vt:lpstr>
      <vt:lpstr>Applications:</vt:lpstr>
      <vt:lpstr>ETHICS: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Counterfeit Currency Detection         using           Image Processing</dc:title>
  <dc:creator>Gunjan Rajgure</dc:creator>
  <cp:lastModifiedBy>Gunjan Rajgure</cp:lastModifiedBy>
  <cp:revision>95</cp:revision>
  <dcterms:created xsi:type="dcterms:W3CDTF">2020-09-26T06:20:00Z</dcterms:created>
  <dcterms:modified xsi:type="dcterms:W3CDTF">2021-05-14T05:05:59Z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