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61" r:id="rId5"/>
    <p:sldId id="279" r:id="rId6"/>
    <p:sldId id="262" r:id="rId7"/>
    <p:sldId id="269" r:id="rId8"/>
    <p:sldId id="270" r:id="rId9"/>
    <p:sldId id="271" r:id="rId10"/>
    <p:sldId id="280" r:id="rId11"/>
    <p:sldId id="281" r:id="rId12"/>
    <p:sldId id="267" r:id="rId13"/>
    <p:sldId id="263" r:id="rId14"/>
    <p:sldId id="276" r:id="rId15"/>
    <p:sldId id="282" r:id="rId16"/>
    <p:sldId id="277" r:id="rId17"/>
    <p:sldId id="278" r:id="rId18"/>
    <p:sldId id="283"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4856" y="2769327"/>
            <a:ext cx="9971313" cy="1976847"/>
          </a:xfrm>
        </p:spPr>
        <p:txBody>
          <a:bodyPr>
            <a:normAutofit/>
          </a:bodyPr>
          <a:lstStyle/>
          <a:p>
            <a:pPr algn="ctr"/>
            <a:r>
              <a:rPr lang="en-IN" dirty="0" smtClean="0"/>
              <a:t>Fake </a:t>
            </a:r>
            <a:r>
              <a:rPr lang="en-IN" dirty="0"/>
              <a:t>Currency </a:t>
            </a:r>
            <a:r>
              <a:rPr lang="en-IN" dirty="0" smtClean="0"/>
              <a:t>Detection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94055"/>
          </a:xfrm>
        </p:spPr>
        <p:txBody>
          <a:bodyPr/>
          <a:p>
            <a:r>
              <a:rPr lang="en-US"/>
              <a:t>Activity Diagram:</a:t>
            </a:r>
            <a:endParaRPr lang="en-US"/>
          </a:p>
        </p:txBody>
      </p:sp>
      <p:pic>
        <p:nvPicPr>
          <p:cNvPr id="20"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630170" y="1017270"/>
            <a:ext cx="5874385" cy="496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80" y="617220"/>
            <a:ext cx="10972800" cy="582613"/>
          </a:xfrm>
        </p:spPr>
        <p:txBody>
          <a:bodyPr/>
          <a:lstStyle/>
          <a:p>
            <a:r>
              <a:rPr lang="en-IN" dirty="0" smtClean="0"/>
              <a:t>Methodology</a:t>
            </a:r>
            <a:r>
              <a:rPr lang="en-US" altLang="en-IN" dirty="0" smtClean="0"/>
              <a:t>:</a:t>
            </a:r>
            <a:endParaRPr lang="en-US" altLang="en-IN" dirty="0" smtClean="0"/>
          </a:p>
        </p:txBody>
      </p:sp>
      <p:sp>
        <p:nvSpPr>
          <p:cNvPr id="3" name="Content Placeholder 2"/>
          <p:cNvSpPr>
            <a:spLocks noGrp="1"/>
          </p:cNvSpPr>
          <p:nvPr>
            <p:ph idx="1"/>
          </p:nvPr>
        </p:nvSpPr>
        <p:spPr>
          <a:xfrm>
            <a:off x="1198880" y="1478915"/>
            <a:ext cx="10332720" cy="4648835"/>
          </a:xfrm>
        </p:spPr>
        <p:txBody>
          <a:bodyPr/>
          <a:lstStyle/>
          <a:p>
            <a:r>
              <a:rPr lang="en-US" sz="2000" dirty="0" smtClean="0"/>
              <a:t>Acquisition of currency note using digital scanner</a:t>
            </a:r>
            <a:endParaRPr lang="en-US" sz="2000" dirty="0" smtClean="0"/>
          </a:p>
          <a:p>
            <a:r>
              <a:rPr lang="en-US" sz="2000" dirty="0" smtClean="0"/>
              <a:t>Pre-process the captured image</a:t>
            </a:r>
            <a:endParaRPr lang="en-US" sz="2000" dirty="0" smtClean="0"/>
          </a:p>
          <a:p>
            <a:r>
              <a:rPr lang="en-US" sz="2000" dirty="0" smtClean="0"/>
              <a:t>Perform segmentation on the image and extract feature</a:t>
            </a:r>
            <a:endParaRPr lang="en-US" sz="2000" dirty="0" smtClean="0"/>
          </a:p>
          <a:p>
            <a:r>
              <a:rPr lang="en-US" sz="2000" dirty="0" smtClean="0"/>
              <a:t>Categorization of note on basic of colour and denomination</a:t>
            </a:r>
            <a:endParaRPr lang="en-US" sz="2000" dirty="0" smtClean="0"/>
          </a:p>
          <a:p>
            <a:r>
              <a:rPr lang="en-US" sz="2000" dirty="0" smtClean="0"/>
              <a:t>UV validation for presence of dashed metal strip</a:t>
            </a:r>
            <a:endParaRPr lang="en-US" sz="2000" dirty="0" smtClean="0"/>
          </a:p>
          <a:p>
            <a:r>
              <a:rPr lang="en-US" sz="2000" dirty="0" smtClean="0"/>
              <a:t>Watermark Validation for presence of Watermark image of Mahatma Gandhi on the note</a:t>
            </a:r>
            <a:endParaRPr lang="en-US" sz="2000" dirty="0" smtClean="0"/>
          </a:p>
          <a:p>
            <a:r>
              <a:rPr lang="en-US" sz="2000" dirty="0" smtClean="0"/>
              <a:t>Based on results classify the note as Real or Fake</a:t>
            </a:r>
            <a:endParaRPr lang="en-US" dirty="0" smtClean="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3220"/>
            <a:ext cx="10972800" cy="582613"/>
          </a:xfrm>
        </p:spPr>
        <p:txBody>
          <a:bodyPr/>
          <a:lstStyle/>
          <a:p>
            <a:r>
              <a:rPr lang="en-IN" dirty="0"/>
              <a:t>Expected Input and Output</a:t>
            </a:r>
            <a:r>
              <a:rPr lang="en-US" altLang="en-IN" dirty="0"/>
              <a:t>:</a:t>
            </a:r>
            <a:endParaRPr lang="en-US" altLang="en-IN" dirty="0"/>
          </a:p>
        </p:txBody>
      </p:sp>
      <p:sp>
        <p:nvSpPr>
          <p:cNvPr id="3" name="Content Placeholder 2"/>
          <p:cNvSpPr>
            <a:spLocks noGrp="1"/>
          </p:cNvSpPr>
          <p:nvPr>
            <p:ph idx="1"/>
          </p:nvPr>
        </p:nvSpPr>
        <p:spPr>
          <a:xfrm>
            <a:off x="609600" y="1397635"/>
            <a:ext cx="10972800" cy="4730115"/>
          </a:xfrm>
        </p:spPr>
        <p:txBody>
          <a:bodyPr/>
          <a:lstStyle/>
          <a:p>
            <a:r>
              <a:rPr lang="en-US" sz="2000" dirty="0"/>
              <a:t>Input-</a:t>
            </a:r>
            <a:endParaRPr lang="en-US" sz="2000" dirty="0"/>
          </a:p>
          <a:p>
            <a:pPr marL="0" indent="0">
              <a:buNone/>
            </a:pPr>
            <a:r>
              <a:rPr lang="en-US" sz="2000" dirty="0"/>
              <a:t>	Image of Currency note such as 100 Rupee Note, 200 Rupee Note, 500 Rupee Note and 2000 Rupee Note.</a:t>
            </a:r>
            <a:endParaRPr lang="en-US" sz="2000" dirty="0"/>
          </a:p>
          <a:p>
            <a:r>
              <a:rPr lang="en-US" sz="2000" dirty="0"/>
              <a:t>Output-</a:t>
            </a:r>
            <a:endParaRPr lang="en-US" sz="2000" dirty="0"/>
          </a:p>
          <a:p>
            <a:pPr marL="0" indent="0">
              <a:buNone/>
            </a:pPr>
            <a:r>
              <a:rPr lang="en-US" sz="2000" dirty="0"/>
              <a:t>           	The mean intensity of both color components of currency note and extracted features of currency note are compared with threshold value to conclude that the currency is real or fake.</a:t>
            </a:r>
            <a:endParaRPr lang="en-US" sz="2000" dirty="0"/>
          </a:p>
          <a:p>
            <a:pPr marL="0" indent="0">
              <a:buNone/>
            </a:pPr>
            <a:r>
              <a:rPr lang="en-US" sz="2000" dirty="0"/>
              <a:t>          	If the currency is fake the system concludes that “currency is fake” and shows where the differences are in the currencies otherwise if currency is not fake the system concludes that “currency is original”.</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Testing:</a:t>
            </a:r>
            <a:endParaRPr lang="en-US"/>
          </a:p>
        </p:txBody>
      </p:sp>
      <p:graphicFrame>
        <p:nvGraphicFramePr>
          <p:cNvPr id="4" name="Content Placeholder 3"/>
          <p:cNvGraphicFramePr/>
          <p:nvPr>
            <p:ph idx="1"/>
          </p:nvPr>
        </p:nvGraphicFramePr>
        <p:xfrm>
          <a:off x="1390650" y="1025525"/>
          <a:ext cx="9483725" cy="5034280"/>
        </p:xfrm>
        <a:graphic>
          <a:graphicData uri="http://schemas.openxmlformats.org/drawingml/2006/table">
            <a:tbl>
              <a:tblPr firstRow="1" bandRow="1">
                <a:tableStyleId>{5940675A-B579-460E-94D1-54222C63F5DA}</a:tableStyleId>
              </a:tblPr>
              <a:tblGrid>
                <a:gridCol w="1357630"/>
                <a:gridCol w="2423795"/>
                <a:gridCol w="1362710"/>
                <a:gridCol w="1663700"/>
                <a:gridCol w="1666240"/>
                <a:gridCol w="1009650"/>
              </a:tblGrid>
              <a:tr h="830580">
                <a:tc>
                  <a:txBody>
                    <a:bodyPr/>
                    <a:p>
                      <a:pPr indent="0" algn="ctr">
                        <a:buNone/>
                      </a:pPr>
                      <a:r>
                        <a:rPr lang="en-US" sz="1100" b="0">
                          <a:latin typeface="Times New Roman" panose="02020603050405020304" charset="0"/>
                          <a:cs typeface="Times New Roman" panose="02020603050405020304" charset="0"/>
                        </a:rPr>
                        <a:t>Test CaseNo.</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Test Case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Input</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ExpectedOutput</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Actual Output</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Status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0580">
                <a:tc>
                  <a:txBody>
                    <a:bodyPr/>
                    <a:p>
                      <a:pPr indent="0" algn="ctr">
                        <a:buNone/>
                      </a:pPr>
                      <a:r>
                        <a:rPr lang="en-US" sz="1100" b="0">
                          <a:latin typeface="Times New Roman" panose="02020603050405020304" charset="0"/>
                          <a:cs typeface="Times New Roman" panose="02020603050405020304" charset="0"/>
                        </a:rPr>
                        <a:t>1</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Upload Image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Image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     Image Uploaded  </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    Image Uploaded</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Pass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8680">
                <a:tc>
                  <a:txBody>
                    <a:bodyPr/>
                    <a:p>
                      <a:pPr indent="0" algn="ctr">
                        <a:buNone/>
                      </a:pPr>
                      <a:r>
                        <a:rPr lang="en-US" sz="1100" b="0">
                          <a:latin typeface="Times New Roman" panose="02020603050405020304" charset="0"/>
                          <a:cs typeface="Times New Roman" panose="02020603050405020304" charset="0"/>
                        </a:rPr>
                        <a:t>2</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    Finding Denomination and basic classification</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Image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Denomination Identified</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Denomination Identified</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Pass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0580">
                <a:tc>
                  <a:txBody>
                    <a:bodyPr/>
                    <a:p>
                      <a:pPr indent="0" algn="ctr">
                        <a:buNone/>
                      </a:pPr>
                      <a:r>
                        <a:rPr lang="en-US" sz="1100" b="0">
                          <a:latin typeface="Times New Roman" panose="02020603050405020304" charset="0"/>
                          <a:cs typeface="Times New Roman" panose="02020603050405020304" charset="0"/>
                        </a:rPr>
                        <a:t>3</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Ultraviolet Validation</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     Contrast Adjusted Image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Checked for presence of metal strip</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Checked for presence of metal strip</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Pass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0580">
                <a:tc>
                  <a:txBody>
                    <a:bodyPr/>
                    <a:p>
                      <a:pPr indent="0" algn="ctr">
                        <a:buNone/>
                      </a:pPr>
                      <a:r>
                        <a:rPr lang="en-US" sz="1100" b="0">
                          <a:latin typeface="Times New Roman" panose="02020603050405020304" charset="0"/>
                          <a:cs typeface="Times New Roman" panose="02020603050405020304" charset="0"/>
                        </a:rPr>
                        <a:t>4</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Watermark Validation</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Image with backlight</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Checked for presence of watermark</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Checked for presence of watermark</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Pass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3280">
                <a:tc>
                  <a:txBody>
                    <a:bodyPr/>
                    <a:p>
                      <a:pPr indent="0" algn="ctr">
                        <a:buNone/>
                      </a:pPr>
                      <a:r>
                        <a:rPr lang="en-US" sz="1100" b="0">
                          <a:latin typeface="Times New Roman" panose="02020603050405020304" charset="0"/>
                          <a:cs typeface="Times New Roman" panose="02020603050405020304" charset="0"/>
                        </a:rPr>
                        <a:t>5</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Final Result(Fake or Real)</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 Output of above three steps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Note Classified(Fake or Real)</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Note Classified(Fake or Real)</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Times New Roman" panose="02020603050405020304" charset="0"/>
                          <a:cs typeface="Times New Roman" panose="02020603050405020304" charset="0"/>
                        </a:rPr>
                        <a:t>Pass</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3220"/>
            <a:ext cx="10972800" cy="582613"/>
          </a:xfrm>
        </p:spPr>
        <p:txBody>
          <a:bodyPr/>
          <a:p>
            <a:r>
              <a:rPr lang="en-US"/>
              <a:t>Installation Guide:</a:t>
            </a:r>
            <a:endParaRPr lang="en-US"/>
          </a:p>
        </p:txBody>
      </p:sp>
      <p:sp>
        <p:nvSpPr>
          <p:cNvPr id="3" name="Content Placeholder 2"/>
          <p:cNvSpPr>
            <a:spLocks noGrp="1"/>
          </p:cNvSpPr>
          <p:nvPr>
            <p:ph idx="1"/>
          </p:nvPr>
        </p:nvSpPr>
        <p:spPr>
          <a:xfrm>
            <a:off x="609600" y="1256665"/>
            <a:ext cx="10972800" cy="4871085"/>
          </a:xfrm>
        </p:spPr>
        <p:txBody>
          <a:bodyPr/>
          <a:p>
            <a:r>
              <a:rPr lang="en-US" sz="2000"/>
              <a:t>Step 1 – Create a virtual environment for flask.</a:t>
            </a:r>
            <a:endParaRPr lang="en-US" sz="2000"/>
          </a:p>
          <a:p>
            <a:r>
              <a:rPr lang="en-US" sz="2000"/>
              <a:t>Step 2 – Install Flask.</a:t>
            </a:r>
            <a:endParaRPr lang="en-US" sz="2000"/>
          </a:p>
          <a:p>
            <a:r>
              <a:rPr lang="en-US" sz="2000"/>
              <a:t>Step 3 – Install all the python packages mentioned in provided text files </a:t>
            </a:r>
            <a:endParaRPr lang="en-US" sz="2000"/>
          </a:p>
          <a:p>
            <a:r>
              <a:rPr lang="en-US" sz="2000"/>
              <a:t>Step 4 – Download zip folder provided on the google drive. Extract folder and copy all the files present in the folder to the folder created for virtual environment.</a:t>
            </a:r>
            <a:endParaRPr lang="en-US" sz="2000"/>
          </a:p>
          <a:p>
            <a:r>
              <a:rPr lang="en-US" sz="2000"/>
              <a:t>Step 5 – Now go to command prompt and run gui-trial.py file using Python gui-trial.py</a:t>
            </a:r>
            <a:endParaRPr lang="en-US" sz="2000"/>
          </a:p>
          <a:p>
            <a:r>
              <a:rPr lang="en-US" sz="2000"/>
              <a:t>Now after successful execution of the command you will be provided with a link(http://127.0.0.1:5000/).</a:t>
            </a:r>
            <a:endParaRPr lang="en-US" sz="2000"/>
          </a:p>
          <a:p>
            <a:r>
              <a:rPr lang="en-US" sz="2000"/>
              <a:t>Copy this link and paste it in your browser and click on go. You will be sent to home page of our project and you can use our program to check whether your currency notes are real or fake.</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2900"/>
            <a:ext cx="10972800" cy="582613"/>
          </a:xfrm>
        </p:spPr>
        <p:txBody>
          <a:bodyPr/>
          <a:p>
            <a:r>
              <a:rPr lang="en-US"/>
              <a:t>Conclusion:</a:t>
            </a:r>
            <a:endParaRPr lang="en-US"/>
          </a:p>
        </p:txBody>
      </p:sp>
      <p:sp>
        <p:nvSpPr>
          <p:cNvPr id="3" name="Content Placeholder 2"/>
          <p:cNvSpPr>
            <a:spLocks noGrp="1"/>
          </p:cNvSpPr>
          <p:nvPr>
            <p:ph idx="1"/>
          </p:nvPr>
        </p:nvSpPr>
        <p:spPr/>
        <p:txBody>
          <a:bodyPr>
            <a:normAutofit/>
          </a:bodyPr>
          <a:p>
            <a:r>
              <a:rPr lang="en-US" sz="2000"/>
              <a:t>This project helps to detect the fake currency using image processing.</a:t>
            </a:r>
            <a:endParaRPr lang="en-US" sz="2000"/>
          </a:p>
          <a:p>
            <a:r>
              <a:rPr lang="en-US" sz="2000"/>
              <a:t>This would eliminate the circulation of fake note in the system to some extent.</a:t>
            </a:r>
            <a:endParaRPr lang="en-US" sz="2000"/>
          </a:p>
          <a:p>
            <a:r>
              <a:rPr lang="en-US" sz="2000"/>
              <a:t>It would provide an opportunity for the user to properly detect the authenticity of note actually without going to the banks. This project discussed a technique for verifying Indian paper currency</a:t>
            </a:r>
            <a:endParaRPr lang="en-US" sz="2000"/>
          </a:p>
          <a:p>
            <a:r>
              <a:rPr lang="en-US" sz="2000"/>
              <a:t>By using digital image processing, analysis of Currency Image is more accurate as well as this method is efficient in terms of cost and time consuming as compared to existing techniques.</a:t>
            </a:r>
            <a:endParaRPr lang="en-US" sz="2000"/>
          </a:p>
          <a:p>
            <a:r>
              <a:rPr lang="en-US" sz="2000"/>
              <a:t>The work will surely be very useful for minimizing the fake currency. Mobile app is developed which would be useful for normal as well as visually impaired persons, the same system can be developed for the remaining Indian currency notes and other country’s currency notes. An efficient approach is proposed to extract the features of Indian currency notes and recognize it.</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9760" y="424180"/>
            <a:ext cx="10972800" cy="582613"/>
          </a:xfrm>
        </p:spPr>
        <p:txBody>
          <a:bodyPr/>
          <a:p>
            <a:r>
              <a:rPr lang="en-US"/>
              <a:t>Applications:</a:t>
            </a:r>
            <a:endParaRPr lang="en-US"/>
          </a:p>
        </p:txBody>
      </p:sp>
      <p:sp>
        <p:nvSpPr>
          <p:cNvPr id="3" name="Content Placeholder 2"/>
          <p:cNvSpPr>
            <a:spLocks noGrp="1"/>
          </p:cNvSpPr>
          <p:nvPr>
            <p:ph idx="1"/>
          </p:nvPr>
        </p:nvSpPr>
        <p:spPr>
          <a:xfrm>
            <a:off x="771525" y="1479550"/>
            <a:ext cx="10810875" cy="4648200"/>
          </a:xfrm>
        </p:spPr>
        <p:txBody>
          <a:bodyPr/>
          <a:p>
            <a:r>
              <a:rPr lang="en-US" sz="2000"/>
              <a:t>As the new currencies are used in the market, the proposed system seems to be useful to detect the currency to be genuine or not.</a:t>
            </a:r>
            <a:endParaRPr lang="en-US" sz="2000"/>
          </a:p>
          <a:p>
            <a:pPr marL="0" indent="0">
              <a:buNone/>
            </a:pPr>
            <a:endParaRPr lang="en-US" sz="2000"/>
          </a:p>
          <a:p>
            <a:r>
              <a:rPr lang="en-US" sz="2000"/>
              <a:t>This system compares more features for feature extraction than other proposed systems. </a:t>
            </a:r>
            <a:endParaRPr lang="en-US" sz="2000"/>
          </a:p>
          <a:p>
            <a:pPr marL="0" indent="0">
              <a:buNone/>
            </a:pPr>
            <a:endParaRPr lang="en-US" sz="2000"/>
          </a:p>
          <a:p>
            <a:r>
              <a:rPr lang="en-US" sz="2000"/>
              <a:t>It shows where the differences are in the currencies instead of simply displaying the result.</a:t>
            </a:r>
            <a:endParaRPr lang="en-US" sz="2000"/>
          </a:p>
          <a:p>
            <a:pPr marL="0" indent="0">
              <a:buNone/>
            </a:pPr>
            <a:endParaRPr lang="en-US" sz="2000"/>
          </a:p>
          <a:p>
            <a:r>
              <a:rPr lang="en-US" sz="2000"/>
              <a:t>This system is useful to common people.</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4180"/>
            <a:ext cx="10972800" cy="582613"/>
          </a:xfrm>
        </p:spPr>
        <p:txBody>
          <a:bodyPr/>
          <a:p>
            <a:r>
              <a:rPr lang="en-US">
                <a:sym typeface="+mn-ea"/>
              </a:rPr>
              <a:t>ETHICS:</a:t>
            </a:r>
            <a:endParaRPr lang="en-US"/>
          </a:p>
        </p:txBody>
      </p:sp>
      <p:sp>
        <p:nvSpPr>
          <p:cNvPr id="3" name="Content Placeholder 2"/>
          <p:cNvSpPr>
            <a:spLocks noGrp="1"/>
          </p:cNvSpPr>
          <p:nvPr>
            <p:ph idx="1"/>
          </p:nvPr>
        </p:nvSpPr>
        <p:spPr>
          <a:xfrm>
            <a:off x="975360" y="633095"/>
            <a:ext cx="10607040" cy="5328285"/>
          </a:xfrm>
        </p:spPr>
        <p:txBody>
          <a:bodyPr/>
          <a:p>
            <a:pPr marL="0" indent="0">
              <a:buNone/>
            </a:pPr>
            <a:endParaRPr lang="en-US"/>
          </a:p>
          <a:p>
            <a:pPr marL="0" indent="0">
              <a:buNone/>
            </a:pPr>
            <a:r>
              <a:rPr lang="en-US" sz="2000"/>
              <a:t>As A Computer Science &amp; Engineering Student, I believe it is Unethical To,</a:t>
            </a:r>
            <a:endParaRPr lang="en-US" sz="2000"/>
          </a:p>
          <a:p>
            <a:r>
              <a:rPr lang="en-US" sz="2000"/>
              <a:t> 1. Surf the internet for personal interest and non-class related purposes during classes</a:t>
            </a:r>
            <a:endParaRPr lang="en-US" sz="2000"/>
          </a:p>
          <a:p>
            <a:r>
              <a:rPr lang="en-US" sz="2000"/>
              <a:t> 2. Make a copy of software for personal or commercial use </a:t>
            </a:r>
            <a:endParaRPr lang="en-US" sz="2000"/>
          </a:p>
          <a:p>
            <a:r>
              <a:rPr lang="en-US" sz="2000"/>
              <a:t>3. Make a copy of software for a friend</a:t>
            </a:r>
            <a:endParaRPr lang="en-US" sz="2000"/>
          </a:p>
          <a:p>
            <a:r>
              <a:rPr lang="en-US" sz="2000"/>
              <a:t>4. Loan CDs of software to friends</a:t>
            </a:r>
            <a:endParaRPr lang="en-US" sz="2000"/>
          </a:p>
          <a:p>
            <a:r>
              <a:rPr lang="en-US" sz="2000"/>
              <a:t>5. Download pirated software from the internet</a:t>
            </a:r>
            <a:endParaRPr lang="en-US" sz="2000"/>
          </a:p>
          <a:p>
            <a:r>
              <a:rPr lang="en-US" sz="2000"/>
              <a:t>6. Distribute pirated software from the internet </a:t>
            </a:r>
            <a:endParaRPr lang="en-US" sz="2000"/>
          </a:p>
          <a:p>
            <a:r>
              <a:rPr lang="en-US" sz="2000"/>
              <a:t>7. Buy software with a single user license and then install it on multiple Computers </a:t>
            </a:r>
            <a:endParaRPr lang="en-US" sz="2000"/>
          </a:p>
          <a:p>
            <a:r>
              <a:rPr lang="en-US" sz="2000"/>
              <a:t>8. Share a pirated copy of software </a:t>
            </a:r>
            <a:endParaRPr lang="en-US" sz="2000"/>
          </a:p>
          <a:p>
            <a:r>
              <a:rPr lang="en-US" sz="2000"/>
              <a:t>9. Install a pirated copy of software</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4020"/>
            <a:ext cx="10972800" cy="582613"/>
          </a:xfrm>
        </p:spPr>
        <p:txBody>
          <a:bodyPr/>
          <a:lstStyle/>
          <a:p>
            <a:r>
              <a:rPr lang="en-IN" dirty="0"/>
              <a:t>References</a:t>
            </a:r>
            <a:r>
              <a:rPr lang="en-US" altLang="en-IN" dirty="0"/>
              <a:t>:</a:t>
            </a:r>
            <a:endParaRPr lang="en-US" altLang="en-IN" dirty="0"/>
          </a:p>
        </p:txBody>
      </p:sp>
      <p:sp>
        <p:nvSpPr>
          <p:cNvPr id="3" name="Content Placeholder 2"/>
          <p:cNvSpPr>
            <a:spLocks noGrp="1"/>
          </p:cNvSpPr>
          <p:nvPr>
            <p:ph idx="1"/>
          </p:nvPr>
        </p:nvSpPr>
        <p:spPr>
          <a:xfrm>
            <a:off x="697865" y="996315"/>
            <a:ext cx="10806430" cy="7171690"/>
          </a:xfrm>
        </p:spPr>
        <p:txBody>
          <a:bodyPr>
            <a:noAutofit/>
          </a:bodyPr>
          <a:lstStyle/>
          <a:p>
            <a:r>
              <a:rPr lang="en-US" sz="1800" b="1" dirty="0"/>
              <a:t>[1]“Indian Currency Denomination Identification Using Image Processing Technique”</a:t>
            </a:r>
            <a:r>
              <a:rPr lang="en-US" sz="1800" dirty="0"/>
              <a:t> by Vipin Kumar Jain, Dr. Ritu Vijay .</a:t>
            </a:r>
            <a:endParaRPr lang="en-US" sz="1800" dirty="0"/>
          </a:p>
          <a:p>
            <a:r>
              <a:rPr lang="en-US" sz="1800" dirty="0"/>
              <a:t>[</a:t>
            </a:r>
            <a:r>
              <a:rPr lang="en-US" sz="1800" b="1" dirty="0"/>
              <a:t>2]</a:t>
            </a:r>
            <a:r>
              <a:rPr lang="en-US" sz="1800" dirty="0"/>
              <a:t>P. D. Deshpande and A. Shrivastava,“ </a:t>
            </a:r>
            <a:r>
              <a:rPr lang="en-US" sz="1800" b="1" dirty="0"/>
              <a:t>Indian Currency Recognition and Authentication using Image Processing </a:t>
            </a:r>
            <a:r>
              <a:rPr lang="en-US" sz="1800" dirty="0"/>
              <a:t>,” IJARSE, Vol. 07, No. 7, pp. 1107-1119, 2018.</a:t>
            </a:r>
            <a:endParaRPr lang="en-US" sz="1800" dirty="0"/>
          </a:p>
          <a:p>
            <a:r>
              <a:rPr lang="en-US" sz="1800" b="1" dirty="0"/>
              <a:t>[3]</a:t>
            </a:r>
            <a:r>
              <a:rPr lang="en-US" sz="1800" dirty="0"/>
              <a:t>K. Sawant and C. More, “</a:t>
            </a:r>
            <a:r>
              <a:rPr lang="en-US" sz="1800" b="1" dirty="0"/>
              <a:t>Currency Recognition Using Image Processing and Minimum Distance Classifier Technique</a:t>
            </a:r>
            <a:r>
              <a:rPr lang="en-US" sz="1800" dirty="0"/>
              <a:t>,” IJAERS, Vol. 3, No. 3, pp. 1-8, 2016.</a:t>
            </a:r>
            <a:endParaRPr lang="en-US" sz="1800" dirty="0"/>
          </a:p>
          <a:p>
            <a:r>
              <a:rPr lang="en-US" sz="1800" b="1" dirty="0"/>
              <a:t>[4]</a:t>
            </a:r>
            <a:r>
              <a:rPr lang="en-US" sz="1800" dirty="0"/>
              <a:t>K. B. Zende, B. Kokare, S. Pise and P. S. Togrikar, “</a:t>
            </a:r>
            <a:r>
              <a:rPr lang="en-US" sz="1800" b="1" dirty="0"/>
              <a:t>Fake Note Detection System</a:t>
            </a:r>
            <a:r>
              <a:rPr lang="en-US" sz="1800" dirty="0"/>
              <a:t>,” IJIRT, Vol. 4, No. 1, pp. 46-49, 2017.</a:t>
            </a:r>
            <a:endParaRPr lang="en-US" sz="1800" dirty="0"/>
          </a:p>
          <a:p>
            <a:r>
              <a:rPr lang="en-US" sz="1800" b="1" dirty="0"/>
              <a:t>[5]</a:t>
            </a:r>
            <a:r>
              <a:rPr lang="en-US" sz="1800" dirty="0"/>
              <a:t>Eshita Pilania, Bhavika Arora, ― “</a:t>
            </a:r>
            <a:r>
              <a:rPr lang="en-US" sz="1800" b="1" dirty="0"/>
              <a:t>Recognition of Fake Currency Based on Security Thread Feature of Currency</a:t>
            </a:r>
            <a:r>
              <a:rPr lang="en-US" sz="1800" dirty="0"/>
              <a:t>” International Journal Of Engineering And Computer Science, ISSN: 2319-7242</a:t>
            </a:r>
            <a:endParaRPr lang="en-US" sz="1800" dirty="0"/>
          </a:p>
          <a:p>
            <a:r>
              <a:rPr lang="en-US" sz="1800" b="1" dirty="0"/>
              <a:t>[6]</a:t>
            </a:r>
            <a:r>
              <a:rPr lang="en-US" sz="1800" dirty="0"/>
              <a:t>P. Julia Grace, Ph.D., A. Sheema, “</a:t>
            </a:r>
            <a:r>
              <a:rPr lang="en-US" sz="1800" b="1" dirty="0"/>
              <a:t>A survey on Fake Indian Paper Currency Identification System</a:t>
            </a:r>
            <a:r>
              <a:rPr lang="en-US" sz="1800" dirty="0"/>
              <a:t>” Grace et al., International Journal of Advanced Research in Computer Science and Software Engineering (6-7), July- 2016, pp. 340-345 ISSN: 2277 128X</a:t>
            </a:r>
            <a:endParaRPr lang="en-US" sz="1800" dirty="0"/>
          </a:p>
          <a:p>
            <a:r>
              <a:rPr lang="en-US" sz="1800" b="1" dirty="0"/>
              <a:t>[7]</a:t>
            </a:r>
            <a:r>
              <a:rPr lang="en-US" sz="1800" dirty="0"/>
              <a:t>Komal Vora, Ami Shah, Jay Mehta, “</a:t>
            </a:r>
            <a:r>
              <a:rPr lang="en-US" sz="1800" b="1" dirty="0"/>
              <a:t>A Review Paper on Currency Recognition System</a:t>
            </a:r>
            <a:r>
              <a:rPr lang="en-US" sz="1800" dirty="0"/>
              <a:t>”International Journal of Computer Applications (0975 – 8887), Volume 115 – No. 20, April 2015</a:t>
            </a:r>
            <a:endParaRPr lang="en-US" sz="1800" dirty="0"/>
          </a:p>
          <a:p>
            <a:r>
              <a:rPr lang="en-US" sz="1800" b="1" dirty="0"/>
              <a:t>[8]</a:t>
            </a:r>
            <a:r>
              <a:rPr lang="en-US" sz="1800" dirty="0"/>
              <a:t>Yanyan Qin, Hongke Xu , Huiru Chen, “</a:t>
            </a:r>
            <a:r>
              <a:rPr lang="en-US" sz="1800" b="1" dirty="0"/>
              <a:t>Image Feature Points Matching via Improved ORB</a:t>
            </a:r>
            <a:r>
              <a:rPr lang="en-US" sz="1800" dirty="0"/>
              <a:t>”, ICPIC, Vol. 14, pp. 204-208, 2014.</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2322283"/>
            <a:ext cx="8728218" cy="3050907"/>
          </a:xfrm>
        </p:spPr>
        <p:txBody>
          <a:bodyPr>
            <a:noAutofit/>
          </a:bodyPr>
          <a:lstStyle/>
          <a:p>
            <a:pPr algn="ctr"/>
            <a:r>
              <a:rPr lang="en-IN" sz="13800" dirty="0">
                <a:latin typeface="Harrington" panose="04040505050A02020702" pitchFamily="82" charset="0"/>
              </a:rPr>
              <a:t>Thank You</a:t>
            </a:r>
            <a:endParaRPr lang="en-IN" sz="13800" dirty="0">
              <a:latin typeface="Harrington" panose="04040505050A0202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3540"/>
            <a:ext cx="10972800" cy="582613"/>
          </a:xfrm>
        </p:spPr>
        <p:txBody>
          <a:bodyPr/>
          <a:lstStyle/>
          <a:p>
            <a:r>
              <a:rPr lang="en-IN" dirty="0"/>
              <a:t>Introduction</a:t>
            </a:r>
            <a:r>
              <a:rPr lang="en-US" altLang="en-IN" dirty="0"/>
              <a:t>:</a:t>
            </a:r>
            <a:endParaRPr lang="en-US" altLang="en-IN" dirty="0"/>
          </a:p>
        </p:txBody>
      </p:sp>
      <p:sp>
        <p:nvSpPr>
          <p:cNvPr id="3" name="Content Placeholder 2"/>
          <p:cNvSpPr>
            <a:spLocks noGrp="1"/>
          </p:cNvSpPr>
          <p:nvPr>
            <p:ph idx="1"/>
          </p:nvPr>
        </p:nvSpPr>
        <p:spPr>
          <a:xfrm>
            <a:off x="487680" y="1133475"/>
            <a:ext cx="11094720" cy="4994275"/>
          </a:xfrm>
        </p:spPr>
        <p:txBody>
          <a:bodyPr>
            <a:normAutofit lnSpcReduction="10000"/>
          </a:bodyPr>
          <a:lstStyle/>
          <a:p>
            <a:r>
              <a:rPr lang="en-US" sz="2000" dirty="0"/>
              <a:t>Today in the modern digitalization world, we are surrounded by various technologies and these technologies are growing day by day in rapid manner</a:t>
            </a:r>
            <a:r>
              <a:rPr lang="en-US" sz="2000" dirty="0" smtClean="0"/>
              <a:t>.</a:t>
            </a:r>
            <a:endParaRPr lang="en-US" sz="2000" dirty="0" smtClean="0"/>
          </a:p>
          <a:p>
            <a:r>
              <a:rPr lang="en-US" sz="2000" dirty="0" smtClean="0"/>
              <a:t>Some </a:t>
            </a:r>
            <a:r>
              <a:rPr lang="en-US" sz="2000" dirty="0"/>
              <a:t>people are utilizing the advantages of such technology to fulfill their bad </a:t>
            </a:r>
            <a:r>
              <a:rPr lang="en-US" sz="2000" dirty="0" smtClean="0"/>
              <a:t>purposes.</a:t>
            </a:r>
            <a:endParaRPr lang="en-US" sz="2000" dirty="0" smtClean="0"/>
          </a:p>
          <a:p>
            <a:r>
              <a:rPr lang="en-US" sz="2000" dirty="0" smtClean="0"/>
              <a:t>Fake </a:t>
            </a:r>
            <a:r>
              <a:rPr lang="en-US" sz="2000" dirty="0"/>
              <a:t>currency notes are one of the most important examples of such things</a:t>
            </a:r>
            <a:r>
              <a:rPr lang="en-US" sz="2000" dirty="0" smtClean="0"/>
              <a:t>.</a:t>
            </a:r>
            <a:endParaRPr lang="en-US" sz="2000" dirty="0" smtClean="0"/>
          </a:p>
          <a:p>
            <a:r>
              <a:rPr lang="en-US" sz="2000" dirty="0" smtClean="0"/>
              <a:t>So </a:t>
            </a:r>
            <a:r>
              <a:rPr lang="en-US" sz="2000" dirty="0"/>
              <a:t>the system is designed such that any person can use it easily and detect the authenticity of the currency he has by using the visual features of the currency</a:t>
            </a:r>
            <a:r>
              <a:rPr lang="en-US" sz="2000" dirty="0" smtClean="0"/>
              <a:t>.</a:t>
            </a:r>
            <a:endParaRPr lang="en-US" sz="2000" dirty="0" smtClean="0"/>
          </a:p>
          <a:p>
            <a:r>
              <a:rPr lang="en-US" sz="2000" dirty="0" smtClean="0"/>
              <a:t>The </a:t>
            </a:r>
            <a:r>
              <a:rPr lang="en-US" sz="2000" dirty="0"/>
              <a:t>technology of currency recognition basically aims for identifying and extracting visible and invisible features of currency </a:t>
            </a:r>
            <a:r>
              <a:rPr lang="en-US" sz="2000" dirty="0" smtClean="0"/>
              <a:t>notes.</a:t>
            </a:r>
            <a:endParaRPr lang="en-US" sz="2000" dirty="0" smtClean="0"/>
          </a:p>
          <a:p>
            <a:r>
              <a:rPr lang="en-US" sz="2000" dirty="0"/>
              <a:t>T</a:t>
            </a:r>
            <a:r>
              <a:rPr lang="en-US" sz="2000" dirty="0" smtClean="0"/>
              <a:t>he </a:t>
            </a:r>
            <a:r>
              <a:rPr lang="en-US" sz="2000" dirty="0"/>
              <a:t>system is based on Image processing where the number of steps are used to process the image of a currency note and outputs the result to the user whether the currency is genuine or not. </a:t>
            </a:r>
            <a:endParaRPr lang="en-US" sz="2000" dirty="0" smtClean="0"/>
          </a:p>
          <a:p>
            <a:r>
              <a:rPr lang="en-US" sz="2000" dirty="0" smtClean="0"/>
              <a:t>But </a:t>
            </a:r>
            <a:r>
              <a:rPr lang="en-US" sz="2000" dirty="0"/>
              <a:t>the best way is to use the visible features of the note. For example, color and size. But this way is not helpful if the note is dirty or </a:t>
            </a:r>
            <a:r>
              <a:rPr lang="en-US" sz="2000" dirty="0" smtClean="0"/>
              <a:t>torn. So </a:t>
            </a:r>
            <a:r>
              <a:rPr lang="en-US" sz="2000" dirty="0"/>
              <a:t>it is important that we extract the features of the image of the currency note and apply proper algorithms to improve accuracy to recognize the note.</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20" y="627380"/>
            <a:ext cx="10759440" cy="532130"/>
          </a:xfrm>
        </p:spPr>
        <p:txBody>
          <a:bodyPr/>
          <a:lstStyle/>
          <a:p>
            <a:r>
              <a:rPr lang="en-IN" dirty="0"/>
              <a:t>Problem Statement</a:t>
            </a:r>
            <a:r>
              <a:rPr lang="en-US" altLang="en-IN" dirty="0"/>
              <a:t>:</a:t>
            </a:r>
            <a:endParaRPr lang="en-US" altLang="en-IN" dirty="0"/>
          </a:p>
        </p:txBody>
      </p:sp>
      <p:sp>
        <p:nvSpPr>
          <p:cNvPr id="3" name="Content Placeholder 2"/>
          <p:cNvSpPr>
            <a:spLocks noGrp="1"/>
          </p:cNvSpPr>
          <p:nvPr>
            <p:ph idx="1"/>
          </p:nvPr>
        </p:nvSpPr>
        <p:spPr>
          <a:xfrm>
            <a:off x="1393825" y="1551305"/>
            <a:ext cx="9159875" cy="4266565"/>
          </a:xfrm>
        </p:spPr>
        <p:txBody>
          <a:bodyPr/>
          <a:lstStyle/>
          <a:p>
            <a:pPr marL="0" indent="0">
              <a:buNone/>
            </a:pPr>
            <a:r>
              <a:rPr lang="en-US" sz="2000" dirty="0"/>
              <a:t>Fake currency notes are increasing day by day and are affecting Indian economy severely. In order to minimize them, easy detection is necessary. Build an application to detect counterfeit currency notes with maximum accuracy using deep leaning.</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7525" y="591820"/>
            <a:ext cx="10972800" cy="582613"/>
          </a:xfrm>
        </p:spPr>
        <p:txBody>
          <a:bodyPr/>
          <a:p>
            <a:r>
              <a:rPr lang="en-US">
                <a:sym typeface="+mn-ea"/>
              </a:rPr>
              <a:t>Literature Review:</a:t>
            </a:r>
            <a:endParaRPr lang="en-US"/>
          </a:p>
        </p:txBody>
      </p:sp>
      <p:sp>
        <p:nvSpPr>
          <p:cNvPr id="3" name="Content Placeholder 2"/>
          <p:cNvSpPr>
            <a:spLocks noGrp="1"/>
          </p:cNvSpPr>
          <p:nvPr>
            <p:ph idx="1"/>
          </p:nvPr>
        </p:nvSpPr>
        <p:spPr>
          <a:xfrm>
            <a:off x="782320" y="875665"/>
            <a:ext cx="10800080" cy="5252085"/>
          </a:xfrm>
        </p:spPr>
        <p:txBody>
          <a:bodyPr/>
          <a:p>
            <a:pPr marL="0" indent="0">
              <a:buNone/>
            </a:pPr>
            <a:endParaRPr lang="en-US"/>
          </a:p>
          <a:p>
            <a:r>
              <a:rPr lang="en-US" sz="2000"/>
              <a:t>Fake currency detection is a serious issue worldwide, affecting the economy of almost every country including India. The use of counterfeit currency is one of the major issues faced throughout the world nowadays. The counterfeiters are becoming harder to track down because of their use of highly advanced technology One of the most effective methods to stop counterfeiting can be the use of counterfeit detection software that is easily available and is efficient.</a:t>
            </a:r>
            <a:endParaRPr lang="en-US" sz="2000"/>
          </a:p>
          <a:p>
            <a:r>
              <a:rPr lang="en-US" sz="2000"/>
              <a:t>Our project will recognize Indian currency notes using a real-time image obtained from a webcam. The background of our topic is image processing technology and applying it for the purpose of verifying valid currency notes. The software will detect fake currency by extracting features of notes The success rate of this software can be measured in terms of accuracy and speed.</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300"/>
            <a:ext cx="10972800" cy="582613"/>
          </a:xfrm>
        </p:spPr>
        <p:txBody>
          <a:bodyPr/>
          <a:lstStyle/>
          <a:p>
            <a:r>
              <a:rPr lang="en-IN" dirty="0"/>
              <a:t>Objectives</a:t>
            </a:r>
            <a:r>
              <a:rPr lang="en-US" altLang="en-IN" dirty="0"/>
              <a:t>:</a:t>
            </a:r>
            <a:endParaRPr lang="en-US" altLang="en-IN" dirty="0"/>
          </a:p>
        </p:txBody>
      </p:sp>
      <p:sp>
        <p:nvSpPr>
          <p:cNvPr id="3" name="Content Placeholder 2"/>
          <p:cNvSpPr>
            <a:spLocks noGrp="1"/>
          </p:cNvSpPr>
          <p:nvPr>
            <p:ph idx="1"/>
          </p:nvPr>
        </p:nvSpPr>
        <p:spPr>
          <a:xfrm>
            <a:off x="949325" y="1467485"/>
            <a:ext cx="9606280" cy="4215130"/>
          </a:xfrm>
        </p:spPr>
        <p:txBody>
          <a:bodyPr>
            <a:normAutofit/>
          </a:bodyPr>
          <a:lstStyle/>
          <a:p>
            <a:pPr marL="0" indent="0">
              <a:buNone/>
            </a:pPr>
            <a:r>
              <a:rPr lang="en-US" sz="2000" dirty="0" smtClean="0"/>
              <a:t>The </a:t>
            </a:r>
            <a:r>
              <a:rPr lang="en-US" sz="2000" dirty="0"/>
              <a:t>main objectives of this project are</a:t>
            </a:r>
            <a:r>
              <a:rPr lang="en-US" sz="2000" dirty="0" smtClean="0"/>
              <a:t>:</a:t>
            </a:r>
            <a:endParaRPr lang="en-US" sz="2000" dirty="0"/>
          </a:p>
          <a:p>
            <a:pPr lvl="0" algn="l"/>
            <a:r>
              <a:rPr lang="en-US" sz="2000" dirty="0" smtClean="0"/>
              <a:t>To abstract out accurate aspect ratio, thread-line and color of Currency image taken using Image processing technique and feature extraction with help of region-based CNN algorithm.</a:t>
            </a:r>
            <a:endParaRPr lang="en-US" sz="2000" dirty="0"/>
          </a:p>
          <a:p>
            <a:pPr lvl="0" algn="l"/>
            <a:r>
              <a:rPr lang="en-US" sz="2000" dirty="0"/>
              <a:t>To detect accurately whether the note image provided to application is counterfeit or real.</a:t>
            </a:r>
            <a:endParaRPr lang="en-US" sz="2000" dirty="0"/>
          </a:p>
          <a:p>
            <a:pPr lvl="0" algn="l"/>
            <a:r>
              <a:rPr lang="en-US" sz="2000" dirty="0"/>
              <a:t>To achieve more speed and accuracy as well as ease in use by common people than many other older currency detection techniques available.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180"/>
            <a:ext cx="10972800" cy="582613"/>
          </a:xfrm>
        </p:spPr>
        <p:txBody>
          <a:bodyPr/>
          <a:lstStyle/>
          <a:p>
            <a:r>
              <a:rPr lang="en-US" dirty="0" smtClean="0"/>
              <a:t>Requirement Specification:</a:t>
            </a:r>
            <a:endParaRPr lang="en-US" dirty="0"/>
          </a:p>
        </p:txBody>
      </p:sp>
      <p:sp>
        <p:nvSpPr>
          <p:cNvPr id="3" name="Content Placeholder 2"/>
          <p:cNvSpPr>
            <a:spLocks noGrp="1"/>
          </p:cNvSpPr>
          <p:nvPr>
            <p:ph idx="1"/>
          </p:nvPr>
        </p:nvSpPr>
        <p:spPr>
          <a:xfrm>
            <a:off x="1056005" y="1346835"/>
            <a:ext cx="10526395" cy="4780915"/>
          </a:xfrm>
        </p:spPr>
        <p:txBody>
          <a:bodyPr>
            <a:normAutofit/>
          </a:bodyPr>
          <a:lstStyle/>
          <a:p>
            <a:pPr marL="0" indent="0">
              <a:buNone/>
            </a:pPr>
            <a:r>
              <a:rPr lang="en-US" sz="2200" b="1" dirty="0"/>
              <a:t>HARDWARE </a:t>
            </a:r>
            <a:r>
              <a:rPr lang="en-US" sz="2200" b="1" dirty="0" smtClean="0"/>
              <a:t>REQUIREMENTS</a:t>
            </a:r>
            <a:r>
              <a:rPr lang="en-US" sz="2200" b="1" dirty="0"/>
              <a:t> </a:t>
            </a:r>
            <a:endParaRPr lang="en-US" dirty="0"/>
          </a:p>
          <a:p>
            <a:pPr lvl="0"/>
            <a:r>
              <a:rPr lang="en-US" sz="2000" dirty="0"/>
              <a:t>Processor Type     : Pentium-IV</a:t>
            </a:r>
            <a:endParaRPr lang="en-US" sz="2000" dirty="0"/>
          </a:p>
          <a:p>
            <a:pPr lvl="0"/>
            <a:r>
              <a:rPr lang="en-US" sz="2000" dirty="0"/>
              <a:t>Speed                    : 2.4 GHz</a:t>
            </a:r>
            <a:endParaRPr lang="en-US" sz="2000" dirty="0"/>
          </a:p>
          <a:p>
            <a:pPr lvl="0"/>
            <a:r>
              <a:rPr lang="en-US" sz="2000" dirty="0"/>
              <a:t>RAM                       : 2</a:t>
            </a:r>
            <a:r>
              <a:rPr lang="en-US" sz="2000" dirty="0" smtClean="0"/>
              <a:t>  GB </a:t>
            </a:r>
            <a:r>
              <a:rPr lang="en-US" sz="2000" dirty="0"/>
              <a:t>RAM</a:t>
            </a:r>
            <a:endParaRPr lang="en-US" sz="2000" dirty="0"/>
          </a:p>
          <a:p>
            <a:pPr lvl="0"/>
            <a:r>
              <a:rPr lang="en-US" sz="2000" dirty="0"/>
              <a:t>Hard disk              : 20 GB </a:t>
            </a:r>
            <a:r>
              <a:rPr lang="en-US" sz="2000" dirty="0" smtClean="0"/>
              <a:t>HDD</a:t>
            </a:r>
            <a:r>
              <a:rPr lang="en-US" sz="2000" dirty="0"/>
              <a:t> </a:t>
            </a:r>
            <a:endParaRPr lang="en-US" dirty="0"/>
          </a:p>
          <a:p>
            <a:pPr marL="0" indent="0">
              <a:buNone/>
            </a:pPr>
            <a:endParaRPr lang="en-US" b="1" dirty="0" smtClean="0"/>
          </a:p>
          <a:p>
            <a:pPr marL="0" indent="0">
              <a:buNone/>
            </a:pPr>
            <a:r>
              <a:rPr lang="en-US" sz="2200" b="1" dirty="0" smtClean="0"/>
              <a:t>SOFTWARE REQUIREMENTS</a:t>
            </a:r>
            <a:r>
              <a:rPr lang="en-US" b="1" dirty="0"/>
              <a:t> </a:t>
            </a:r>
            <a:endParaRPr lang="en-US" dirty="0"/>
          </a:p>
          <a:p>
            <a:pPr lvl="0"/>
            <a:r>
              <a:rPr lang="en-US" sz="2000" dirty="0"/>
              <a:t>Operating System : Windows </a:t>
            </a:r>
            <a:r>
              <a:rPr lang="en-US" sz="2000" dirty="0" smtClean="0"/>
              <a:t>XP or above</a:t>
            </a:r>
            <a:endParaRPr lang="en-US" sz="2000" dirty="0"/>
          </a:p>
          <a:p>
            <a:pPr lvl="0"/>
            <a:r>
              <a:rPr lang="en-US" sz="2000" dirty="0"/>
              <a:t>Software Programming Package : </a:t>
            </a:r>
            <a:r>
              <a:rPr lang="en-US" sz="2000" dirty="0" smtClean="0"/>
              <a:t>Python, Tensor flow, Keras.</a:t>
            </a:r>
            <a:endParaRPr lang="en-US" sz="2000" dirty="0"/>
          </a:p>
          <a:p>
            <a:pPr mar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60" y="-205105"/>
            <a:ext cx="9168765" cy="1665605"/>
          </a:xfrm>
        </p:spPr>
        <p:txBody>
          <a:bodyPr/>
          <a:lstStyle/>
          <a:p>
            <a:br>
              <a:rPr lang="en-US" b="1" dirty="0" smtClean="0"/>
            </a:br>
            <a:r>
              <a:rPr lang="en-US" dirty="0" smtClean="0"/>
              <a:t>Functional Requirements:</a:t>
            </a:r>
            <a:endParaRPr lang="en-US" dirty="0"/>
          </a:p>
        </p:txBody>
      </p:sp>
      <p:sp>
        <p:nvSpPr>
          <p:cNvPr id="3" name="Content Placeholder 2"/>
          <p:cNvSpPr>
            <a:spLocks noGrp="1"/>
          </p:cNvSpPr>
          <p:nvPr>
            <p:ph idx="1"/>
          </p:nvPr>
        </p:nvSpPr>
        <p:spPr>
          <a:xfrm>
            <a:off x="1101725" y="1125855"/>
            <a:ext cx="8988425" cy="5852795"/>
          </a:xfrm>
        </p:spPr>
        <p:txBody>
          <a:bodyPr>
            <a:normAutofit/>
          </a:bodyPr>
          <a:lstStyle/>
          <a:p>
            <a:pPr marL="0" indent="0">
              <a:buNone/>
            </a:pPr>
            <a:endParaRPr lang="en-US" sz="1600" dirty="0"/>
          </a:p>
          <a:p>
            <a:pPr lvl="0"/>
            <a:r>
              <a:rPr lang="en-US" sz="2000" dirty="0"/>
              <a:t>This </a:t>
            </a:r>
            <a:r>
              <a:rPr lang="en-US" sz="2000" dirty="0" smtClean="0"/>
              <a:t>should </a:t>
            </a:r>
            <a:r>
              <a:rPr lang="en-US" sz="2000" dirty="0"/>
              <a:t>be able to retrieve results accurately from classifier.</a:t>
            </a:r>
            <a:endParaRPr lang="en-US" sz="2000" dirty="0"/>
          </a:p>
          <a:p>
            <a:pPr lvl="0"/>
            <a:r>
              <a:rPr lang="en-US" sz="2000" dirty="0" smtClean="0"/>
              <a:t>The Android </a:t>
            </a:r>
            <a:r>
              <a:rPr lang="en-US" sz="2000" dirty="0"/>
              <a:t>application must capture the image of Currency note properly and successfully transforms it to image processing and classification algorithm. </a:t>
            </a:r>
            <a:endParaRPr lang="en-US" sz="2000" dirty="0"/>
          </a:p>
          <a:p>
            <a:pPr lvl="0"/>
            <a:r>
              <a:rPr lang="en-US" sz="2000" dirty="0"/>
              <a:t>The </a:t>
            </a:r>
            <a:r>
              <a:rPr lang="en-US" sz="2000" dirty="0" smtClean="0"/>
              <a:t>application should </a:t>
            </a:r>
            <a:r>
              <a:rPr lang="en-US" sz="2000" dirty="0"/>
              <a:t>be able to relay the result to the user using audio feedback along with normal window display for visually challenged peoples.</a:t>
            </a:r>
            <a:endParaRPr lang="en-US" sz="2000" dirty="0"/>
          </a:p>
          <a:p>
            <a:pPr lvl="0"/>
            <a:r>
              <a:rPr lang="en-US" sz="2000" dirty="0"/>
              <a:t>The system should provide a vast and easily accessible dataset to deal with deep learning properly.</a:t>
            </a:r>
            <a:endParaRPr lang="en-US" sz="2000" dirty="0"/>
          </a:p>
          <a:p>
            <a:pPr lvl="0"/>
            <a:r>
              <a:rPr lang="en-US" sz="2000" dirty="0"/>
              <a:t>The </a:t>
            </a:r>
            <a:r>
              <a:rPr lang="en-US" sz="2000" dirty="0" smtClean="0"/>
              <a:t>CNN architecture(MobileNetV2) </a:t>
            </a:r>
            <a:r>
              <a:rPr lang="en-US" sz="2000" dirty="0"/>
              <a:t>used must be appropriate according to parameters we extract.</a:t>
            </a:r>
            <a:endParaRPr lang="en-US" sz="2000" dirty="0"/>
          </a:p>
          <a:p>
            <a:pPr lvl="0"/>
            <a:r>
              <a:rPr lang="en-US" sz="2000" dirty="0"/>
              <a:t>Region selection must be done in very accurate and proper manner by classifier</a:t>
            </a:r>
            <a:r>
              <a:rPr lang="en-US" sz="1600" dirty="0" smtClean="0"/>
              <a:t>.</a:t>
            </a:r>
            <a:endParaRPr lang="en-US" sz="1600" dirty="0" smtClean="0"/>
          </a:p>
          <a:p>
            <a:pPr lvl="0"/>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645" y="715645"/>
            <a:ext cx="8759190" cy="1036320"/>
          </a:xfrm>
        </p:spPr>
        <p:txBody>
          <a:bodyPr/>
          <a:lstStyle/>
          <a:p>
            <a:r>
              <a:rPr lang="en-US" dirty="0" smtClean="0"/>
              <a:t>Non-Functional Requirements:</a:t>
            </a:r>
            <a:br>
              <a:rPr lang="en-US" dirty="0"/>
            </a:br>
            <a:endParaRPr lang="en-US" dirty="0"/>
          </a:p>
        </p:txBody>
      </p:sp>
      <p:sp>
        <p:nvSpPr>
          <p:cNvPr id="3" name="Content Placeholder 2"/>
          <p:cNvSpPr>
            <a:spLocks noGrp="1"/>
          </p:cNvSpPr>
          <p:nvPr>
            <p:ph idx="1"/>
          </p:nvPr>
        </p:nvSpPr>
        <p:spPr>
          <a:xfrm>
            <a:off x="1122680" y="1094740"/>
            <a:ext cx="9390380" cy="4762500"/>
          </a:xfrm>
        </p:spPr>
        <p:txBody>
          <a:bodyPr>
            <a:normAutofit/>
          </a:bodyPr>
          <a:lstStyle/>
          <a:p>
            <a:pPr marL="0" indent="0">
              <a:buNone/>
            </a:pPr>
            <a:endParaRPr lang="en-US" dirty="0"/>
          </a:p>
          <a:p>
            <a:pPr lvl="0"/>
            <a:r>
              <a:rPr lang="en-US" sz="2000" dirty="0"/>
              <a:t>The camera should be clear and capable to capture image with clarity above some minimum threshold clarity size.</a:t>
            </a:r>
            <a:endParaRPr lang="en-US" sz="2000" dirty="0"/>
          </a:p>
          <a:p>
            <a:pPr lvl="0"/>
            <a:r>
              <a:rPr lang="en-US" sz="2000" dirty="0"/>
              <a:t>There should be minimal lag between capturing the image and the result.</a:t>
            </a:r>
            <a:endParaRPr lang="en-US" sz="2000" dirty="0"/>
          </a:p>
          <a:p>
            <a:pPr lvl="0"/>
            <a:r>
              <a:rPr lang="en-US" sz="2000" dirty="0"/>
              <a:t>The dataset must be well trained and validated enough.</a:t>
            </a:r>
            <a:endParaRPr lang="en-US" sz="2000" dirty="0"/>
          </a:p>
          <a:p>
            <a:pPr lvl="0"/>
            <a:r>
              <a:rPr lang="en-US" sz="2000" dirty="0"/>
              <a:t>The classification technique used must be chosen according to need and ease of use. </a:t>
            </a:r>
            <a:endParaRPr lang="en-US" sz="2000" dirty="0"/>
          </a:p>
          <a:p>
            <a:pPr lvl="0"/>
            <a:r>
              <a:rPr lang="en-US" sz="2000" dirty="0"/>
              <a:t>The image processing should be done with desirable accuracy. </a:t>
            </a:r>
            <a:endParaRPr lang="en-US" sz="2000" dirty="0"/>
          </a:p>
          <a:p>
            <a:pPr lvl="0"/>
            <a:r>
              <a:rPr lang="en-US" sz="2000" dirty="0"/>
              <a:t>The system should give valid result for positive as well as negative test cases.</a:t>
            </a:r>
            <a:endParaRPr lang="en-US" sz="2000" dirty="0"/>
          </a:p>
          <a:p>
            <a:pPr lvl="0"/>
            <a:r>
              <a:rPr lang="en-US" sz="2000" dirty="0"/>
              <a:t>The system should try to get more and more accurate with maximum use.</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95935"/>
            <a:ext cx="10972800" cy="561975"/>
          </a:xfrm>
        </p:spPr>
        <p:txBody>
          <a:bodyPr/>
          <a:p>
            <a:r>
              <a:rPr lang="en-US"/>
              <a:t>Architecture Design of System:</a:t>
            </a:r>
            <a:endParaRPr lang="en-US"/>
          </a:p>
        </p:txBody>
      </p:sp>
      <p:pic>
        <p:nvPicPr>
          <p:cNvPr id="10"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313815" y="1662430"/>
            <a:ext cx="8785225" cy="3470275"/>
          </a:xfrm>
          <a:prstGeom prst="rect">
            <a:avLst/>
          </a:prstGeom>
          <a:noFill/>
          <a:ln>
            <a:no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9650</Words>
  <Application>WPS Presentation</Application>
  <PresentationFormat>Widescreen</PresentationFormat>
  <Paragraphs>219</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Harrington</vt:lpstr>
      <vt:lpstr>Gabriola</vt:lpstr>
      <vt:lpstr>Microsoft YaHei</vt:lpstr>
      <vt:lpstr>Arial Unicode MS</vt:lpstr>
      <vt:lpstr>Calibri</vt:lpstr>
      <vt:lpstr>Orange Waves</vt:lpstr>
      <vt:lpstr>Fake Currency Detection</vt:lpstr>
      <vt:lpstr>Introduction:</vt:lpstr>
      <vt:lpstr>Problem Statement:</vt:lpstr>
      <vt:lpstr>Literature Review:</vt:lpstr>
      <vt:lpstr>Objectives:</vt:lpstr>
      <vt:lpstr>Requirement Specification:</vt:lpstr>
      <vt:lpstr> Functional Requirements:</vt:lpstr>
      <vt:lpstr>Non-Functional Requirements: </vt:lpstr>
      <vt:lpstr>Architecture Design of System:</vt:lpstr>
      <vt:lpstr>Activity Diagram:</vt:lpstr>
      <vt:lpstr>Methodology:</vt:lpstr>
      <vt:lpstr>Expected Input and Output:</vt:lpstr>
      <vt:lpstr>Testing:</vt:lpstr>
      <vt:lpstr>Installation Guide:</vt:lpstr>
      <vt:lpstr>Conclusion:</vt:lpstr>
      <vt:lpstr>Applications:</vt:lpstr>
      <vt:lpstr>ETHICS: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Counterfeit Currency Detection         using           Image Processing</dc:title>
  <dc:creator>Gunjan Rajgure</dc:creator>
  <cp:lastModifiedBy>Prashant Jadhav</cp:lastModifiedBy>
  <cp:revision>87</cp:revision>
  <dcterms:created xsi:type="dcterms:W3CDTF">2020-09-26T06:20:00Z</dcterms:created>
  <dcterms:modified xsi:type="dcterms:W3CDTF">2021-05-26T16:50:01Z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